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75" r:id="rId3"/>
    <p:sldId id="319" r:id="rId4"/>
    <p:sldId id="304" r:id="rId5"/>
    <p:sldId id="305" r:id="rId6"/>
    <p:sldId id="306" r:id="rId7"/>
    <p:sldId id="307" r:id="rId8"/>
    <p:sldId id="308" r:id="rId9"/>
    <p:sldId id="309" r:id="rId10"/>
    <p:sldId id="310" r:id="rId11"/>
    <p:sldId id="311" r:id="rId12"/>
    <p:sldId id="312" r:id="rId13"/>
    <p:sldId id="313" r:id="rId14"/>
    <p:sldId id="314" r:id="rId15"/>
    <p:sldId id="315" r:id="rId16"/>
    <p:sldId id="320" r:id="rId17"/>
    <p:sldId id="321" r:id="rId19"/>
    <p:sldId id="323" r:id="rId20"/>
    <p:sldId id="324" r:id="rId21"/>
    <p:sldId id="303" r:id="rId22"/>
    <p:sldId id="273" r:id="rId23"/>
    <p:sldId id="271" r:id="rId24"/>
    <p:sldId id="272" r:id="rId25"/>
    <p:sldId id="256" r:id="rId26"/>
    <p:sldId id="257" r:id="rId27"/>
    <p:sldId id="258" r:id="rId28"/>
    <p:sldId id="259" r:id="rId29"/>
    <p:sldId id="260" r:id="rId30"/>
    <p:sldId id="262" r:id="rId31"/>
    <p:sldId id="263" r:id="rId32"/>
    <p:sldId id="264" r:id="rId33"/>
    <p:sldId id="265" r:id="rId34"/>
    <p:sldId id="268" r:id="rId35"/>
    <p:sldId id="266" r:id="rId36"/>
    <p:sldId id="267" r:id="rId37"/>
    <p:sldId id="277" r:id="rId38"/>
    <p:sldId id="354" r:id="rId39"/>
    <p:sldId id="280" r:id="rId40"/>
    <p:sldId id="348" r:id="rId41"/>
    <p:sldId id="349" r:id="rId42"/>
    <p:sldId id="350" r:id="rId43"/>
    <p:sldId id="351" r:id="rId44"/>
    <p:sldId id="352" r:id="rId45"/>
    <p:sldId id="356" r:id="rId46"/>
    <p:sldId id="282" r:id="rId47"/>
    <p:sldId id="316" r:id="rId48"/>
    <p:sldId id="317" r:id="rId49"/>
    <p:sldId id="318" r:id="rId50"/>
    <p:sldId id="325" r:id="rId51"/>
    <p:sldId id="326" r:id="rId52"/>
    <p:sldId id="327" r:id="rId53"/>
    <p:sldId id="328" r:id="rId54"/>
    <p:sldId id="329" r:id="rId55"/>
    <p:sldId id="332" r:id="rId56"/>
    <p:sldId id="333" r:id="rId57"/>
    <p:sldId id="334" r:id="rId58"/>
    <p:sldId id="355" r:id="rId59"/>
    <p:sldId id="284" r:id="rId60"/>
    <p:sldId id="336" r:id="rId61"/>
    <p:sldId id="337" r:id="rId62"/>
    <p:sldId id="338" r:id="rId63"/>
    <p:sldId id="339" r:id="rId64"/>
    <p:sldId id="340" r:id="rId65"/>
    <p:sldId id="343" r:id="rId66"/>
    <p:sldId id="286" r:id="rId67"/>
    <p:sldId id="342" r:id="rId68"/>
    <p:sldId id="287" r:id="rId69"/>
    <p:sldId id="347" r:id="rId70"/>
    <p:sldId id="288" r:id="rId71"/>
    <p:sldId id="344" r:id="rId72"/>
    <p:sldId id="358" r:id="rId73"/>
    <p:sldId id="357" r:id="rId74"/>
    <p:sldId id="346" r:id="rId75"/>
    <p:sldId id="290" r:id="rId76"/>
    <p:sldId id="359" r:id="rId77"/>
    <p:sldId id="360" r:id="rId78"/>
    <p:sldId id="292" r:id="rId79"/>
    <p:sldId id="293" r:id="rId80"/>
    <p:sldId id="294" r:id="rId81"/>
    <p:sldId id="295" r:id="rId82"/>
    <p:sldId id="296" r:id="rId83"/>
    <p:sldId id="331" r:id="rId84"/>
    <p:sldId id="330" r:id="rId85"/>
    <p:sldId id="297" r:id="rId86"/>
    <p:sldId id="361" r:id="rId87"/>
    <p:sldId id="362" r:id="rId88"/>
    <p:sldId id="363" r:id="rId89"/>
    <p:sldId id="365" r:id="rId90"/>
    <p:sldId id="298" r:id="rId91"/>
    <p:sldId id="364" r:id="rId92"/>
    <p:sldId id="301" r:id="rId93"/>
    <p:sldId id="302" r:id="rId94"/>
  </p:sldIdLst>
  <p:sldSz cx="9144000" cy="6858000" type="screen4x3"/>
  <p:notesSz cx="6858000" cy="9144000"/>
  <p:defaultTextStyle>
    <a:defPPr>
      <a:defRPr lang="es-ES_tradnl"/>
    </a:defPPr>
    <a:lvl1pPr marL="0" lvl="0"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1pPr>
    <a:lvl2pPr marL="457200" lvl="1"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5pPr>
    <a:lvl6pPr marL="2286000" lvl="5"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6pPr>
    <a:lvl7pPr marL="2743200" lvl="6"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7pPr>
    <a:lvl8pPr marL="3200400" lvl="7"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8pPr>
    <a:lvl9pPr marL="3657600" lvl="8"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5620"/>
    <p:restoredTop sz="94660"/>
  </p:normalViewPr>
  <p:slideViewPr>
    <p:cSldViewPr showGuides="1">
      <p:cViewPr varScale="1">
        <p:scale>
          <a:sx n="90" d="100"/>
          <a:sy n="90" d="100"/>
        </p:scale>
        <p:origin x="2880" y="192"/>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13392"/>
    </p:cViewPr>
  </p:sorterViewPr>
  <p:gridSpacing cx="72008" cy="72008"/>
</p:viewPr>
</file>

<file path=ppt/_rels/presentation.xml.rels><?xml version="1.0" encoding="UTF-8" standalone="yes"?>
<Relationships xmlns="http://schemas.openxmlformats.org/package/2006/relationships"><Relationship Id="rId97" Type="http://schemas.openxmlformats.org/officeDocument/2006/relationships/tableStyles" Target="tableStyles.xml"/><Relationship Id="rId96" Type="http://schemas.openxmlformats.org/officeDocument/2006/relationships/viewProps" Target="viewProps.xml"/><Relationship Id="rId95" Type="http://schemas.openxmlformats.org/officeDocument/2006/relationships/presProps" Target="presProps.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7.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slide" Target="slides/slide82.xml"/><Relationship Id="rId84" Type="http://schemas.openxmlformats.org/officeDocument/2006/relationships/slide" Target="slides/slide81.xml"/><Relationship Id="rId83" Type="http://schemas.openxmlformats.org/officeDocument/2006/relationships/slide" Target="slides/slide80.xml"/><Relationship Id="rId82" Type="http://schemas.openxmlformats.org/officeDocument/2006/relationships/slide" Target="slides/slide79.xml"/><Relationship Id="rId81" Type="http://schemas.openxmlformats.org/officeDocument/2006/relationships/slide" Target="slides/slide78.xml"/><Relationship Id="rId80" Type="http://schemas.openxmlformats.org/officeDocument/2006/relationships/slide" Target="slides/slide77.xml"/><Relationship Id="rId8" Type="http://schemas.openxmlformats.org/officeDocument/2006/relationships/slide" Target="slides/slide6.xml"/><Relationship Id="rId79" Type="http://schemas.openxmlformats.org/officeDocument/2006/relationships/slide" Target="slides/slide76.xml"/><Relationship Id="rId78" Type="http://schemas.openxmlformats.org/officeDocument/2006/relationships/slide" Target="slides/slide75.xml"/><Relationship Id="rId77" Type="http://schemas.openxmlformats.org/officeDocument/2006/relationships/slide" Target="slides/slide74.xml"/><Relationship Id="rId76" Type="http://schemas.openxmlformats.org/officeDocument/2006/relationships/slide" Target="slides/slide73.xml"/><Relationship Id="rId75" Type="http://schemas.openxmlformats.org/officeDocument/2006/relationships/slide" Target="slides/slide72.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5.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4.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notesMaster" Target="notesMasters/notesMaster1.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endPar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3316" name="Rectangle 4"/>
          <p:cNvSpPr>
            <a:spLocks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Haga clic para modificar el estilo de texto del patrón</a:t>
            </a:r>
            <a:endPar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Segundo nivel</a:t>
            </a:r>
            <a:endPar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Tercer nivel</a:t>
            </a:r>
            <a:endPar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Cuarto nivel</a:t>
            </a:r>
            <a:endPar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Quinto nivel</a:t>
            </a:r>
            <a:endPar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E80AE4DE-1CC4-6446-AD7D-2E161E63882A}" type="slidenum">
              <a:rPr kumimoji="0" lang="es-ES_tradnl" altLang="es-CL"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7" name="Rectangle 7"/>
          <p:cNvSpPr txBox="1">
            <a:spLocks noGrp="1"/>
          </p:cNvSpPr>
          <p:nvPr>
            <p:ph type="sldNum" sz="quarter"/>
          </p:nvPr>
        </p:nvSpPr>
        <p:spPr>
          <a:xfrm>
            <a:off x="3886200" y="8686800"/>
            <a:ext cx="2971800" cy="457200"/>
          </a:xfrm>
          <a:prstGeom prst="rect">
            <a:avLst/>
          </a:prstGeom>
          <a:noFill/>
          <a:ln w="9525">
            <a:noFill/>
          </a:ln>
        </p:spPr>
        <p:txBody>
          <a:bodyPr anchor="b" anchorCtr="0"/>
          <a:p>
            <a:pPr lvl="0" algn="r"/>
            <a:fld id="{9A0DB2DC-4C9A-4742-B13C-FB6460FD3503}" type="slidenum">
              <a:rPr lang="es-ES_tradnl" altLang="es-CL" sz="1200"/>
            </a:fld>
            <a:endParaRPr lang="es-ES_tradnl" altLang="es-CL" sz="1200"/>
          </a:p>
        </p:txBody>
      </p:sp>
      <p:sp>
        <p:nvSpPr>
          <p:cNvPr id="29698" name="Rectangle 2"/>
          <p:cNvSpPr>
            <a:spLocks noTextEdit="1"/>
          </p:cNvSpPr>
          <p:nvPr>
            <p:ph type="sldImg"/>
          </p:nvPr>
        </p:nvSpPr>
        <p:spPr>
          <a:ln/>
        </p:spPr>
      </p:sp>
      <p:sp>
        <p:nvSpPr>
          <p:cNvPr id="29699" name="Rectangle 3"/>
          <p:cNvSpPr>
            <a:spLocks noGrp="1"/>
          </p:cNvSpPr>
          <p:nvPr>
            <p:ph type="body" idx="1"/>
          </p:nvPr>
        </p:nvSpPr>
        <p:spPr>
          <a:ln/>
        </p:spPr>
        <p:txBody>
          <a:bodyPr wrap="square" lIns="91440" tIns="45720" rIns="91440" bIns="45720" anchor="t" anchorCtr="0"/>
          <a:p>
            <a:pPr lvl="0"/>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Rectangle 7"/>
          <p:cNvSpPr txBox="1">
            <a:spLocks noGrp="1"/>
          </p:cNvSpPr>
          <p:nvPr>
            <p:ph type="sldNum" sz="quarter"/>
          </p:nvPr>
        </p:nvSpPr>
        <p:spPr>
          <a:xfrm>
            <a:off x="3886200" y="8686800"/>
            <a:ext cx="2971800" cy="457200"/>
          </a:xfrm>
          <a:prstGeom prst="rect">
            <a:avLst/>
          </a:prstGeom>
          <a:noFill/>
          <a:ln w="9525">
            <a:noFill/>
          </a:ln>
        </p:spPr>
        <p:txBody>
          <a:bodyPr anchor="b" anchorCtr="0"/>
          <a:p>
            <a:pPr lvl="0" algn="r"/>
            <a:fld id="{9A0DB2DC-4C9A-4742-B13C-FB6460FD3503}" type="slidenum">
              <a:rPr lang="es-ES_tradnl" altLang="es-CL" sz="1200"/>
            </a:fld>
            <a:endParaRPr lang="es-ES_tradnl" altLang="es-CL" sz="1200"/>
          </a:p>
        </p:txBody>
      </p:sp>
      <p:sp>
        <p:nvSpPr>
          <p:cNvPr id="31746" name="Rectangle 2"/>
          <p:cNvSpPr>
            <a:spLocks noTextEdit="1"/>
          </p:cNvSpPr>
          <p:nvPr>
            <p:ph type="sldImg"/>
          </p:nvPr>
        </p:nvSpPr>
        <p:spPr>
          <a:ln/>
        </p:spPr>
      </p:sp>
      <p:sp>
        <p:nvSpPr>
          <p:cNvPr id="31747" name="Rectangle 3"/>
          <p:cNvSpPr>
            <a:spLocks noGrp="1"/>
          </p:cNvSpPr>
          <p:nvPr>
            <p:ph type="body" idx="1"/>
          </p:nvPr>
        </p:nvSpPr>
        <p:spPr>
          <a:ln/>
        </p:spPr>
        <p:txBody>
          <a:bodyPr wrap="square" lIns="91440" tIns="45720" rIns="91440" bIns="45720" anchor="t" anchorCtr="0"/>
          <a:p>
            <a:pPr lvl="0"/>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3" name="Rectangle 7"/>
          <p:cNvSpPr txBox="1">
            <a:spLocks noGrp="1"/>
          </p:cNvSpPr>
          <p:nvPr>
            <p:ph type="sldNum" sz="quarter"/>
          </p:nvPr>
        </p:nvSpPr>
        <p:spPr>
          <a:xfrm>
            <a:off x="3886200" y="8686800"/>
            <a:ext cx="2971800" cy="457200"/>
          </a:xfrm>
          <a:prstGeom prst="rect">
            <a:avLst/>
          </a:prstGeom>
          <a:noFill/>
          <a:ln w="9525">
            <a:noFill/>
          </a:ln>
        </p:spPr>
        <p:txBody>
          <a:bodyPr anchor="b" anchorCtr="0"/>
          <a:p>
            <a:pPr lvl="0" algn="r"/>
            <a:fld id="{9A0DB2DC-4C9A-4742-B13C-FB6460FD3503}" type="slidenum">
              <a:rPr lang="es-ES_tradnl" altLang="es-CL" sz="1200"/>
            </a:fld>
            <a:endParaRPr lang="es-ES_tradnl" altLang="es-CL" sz="1200"/>
          </a:p>
        </p:txBody>
      </p:sp>
      <p:sp>
        <p:nvSpPr>
          <p:cNvPr id="33794" name="Rectangle 2"/>
          <p:cNvSpPr>
            <a:spLocks noTextEdit="1"/>
          </p:cNvSpPr>
          <p:nvPr>
            <p:ph type="sldImg"/>
          </p:nvPr>
        </p:nvSpPr>
        <p:spPr>
          <a:ln/>
        </p:spPr>
      </p:sp>
      <p:sp>
        <p:nvSpPr>
          <p:cNvPr id="33795" name="Rectangle 3"/>
          <p:cNvSpPr>
            <a:spLocks noGrp="1"/>
          </p:cNvSpPr>
          <p:nvPr>
            <p:ph type="body" idx="1"/>
          </p:nvPr>
        </p:nvSpPr>
        <p:spPr>
          <a:ln/>
        </p:spPr>
        <p:txBody>
          <a:bodyPr wrap="square" lIns="91440" tIns="45720" rIns="91440" bIns="45720" anchor="t" anchorCtr="0"/>
          <a:p>
            <a:pPr lvl="0"/>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Rectangle 7"/>
          <p:cNvSpPr txBox="1">
            <a:spLocks noGrp="1"/>
          </p:cNvSpPr>
          <p:nvPr>
            <p:ph type="sldNum" sz="quarter"/>
          </p:nvPr>
        </p:nvSpPr>
        <p:spPr>
          <a:xfrm>
            <a:off x="3886200" y="8686800"/>
            <a:ext cx="2971800" cy="457200"/>
          </a:xfrm>
          <a:prstGeom prst="rect">
            <a:avLst/>
          </a:prstGeom>
          <a:noFill/>
          <a:ln w="9525">
            <a:noFill/>
          </a:ln>
        </p:spPr>
        <p:txBody>
          <a:bodyPr anchor="b" anchorCtr="0"/>
          <a:p>
            <a:pPr lvl="0" algn="r"/>
            <a:fld id="{9A0DB2DC-4C9A-4742-B13C-FB6460FD3503}" type="slidenum">
              <a:rPr lang="es-ES_tradnl" altLang="es-CL" sz="1200"/>
            </a:fld>
            <a:endParaRPr lang="es-ES_tradnl" altLang="es-CL" sz="1200"/>
          </a:p>
        </p:txBody>
      </p:sp>
      <p:sp>
        <p:nvSpPr>
          <p:cNvPr id="44034" name="Rectangle 2"/>
          <p:cNvSpPr>
            <a:spLocks noTextEdit="1"/>
          </p:cNvSpPr>
          <p:nvPr>
            <p:ph type="sldImg"/>
          </p:nvPr>
        </p:nvSpPr>
        <p:spPr>
          <a:ln/>
        </p:spPr>
      </p:sp>
      <p:sp>
        <p:nvSpPr>
          <p:cNvPr id="44035" name="Rectangle 3"/>
          <p:cNvSpPr>
            <a:spLocks noGrp="1"/>
          </p:cNvSpPr>
          <p:nvPr>
            <p:ph type="body" idx="1"/>
          </p:nvPr>
        </p:nvSpPr>
        <p:spPr>
          <a:ln/>
        </p:spPr>
        <p:txBody>
          <a:bodyPr wrap="square" lIns="91440" tIns="45720" rIns="91440" bIns="45720" anchor="t" anchorCtr="0"/>
          <a:p>
            <a:pPr lvl="0"/>
            <a:endParaRPr lang="es-ES" altLang="es-C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5" name="Rectangle 7"/>
          <p:cNvSpPr txBox="1">
            <a:spLocks noGrp="1"/>
          </p:cNvSpPr>
          <p:nvPr>
            <p:ph type="sldNum" sz="quarter"/>
          </p:nvPr>
        </p:nvSpPr>
        <p:spPr>
          <a:xfrm>
            <a:off x="3886200" y="8686800"/>
            <a:ext cx="2971800" cy="457200"/>
          </a:xfrm>
          <a:prstGeom prst="rect">
            <a:avLst/>
          </a:prstGeom>
          <a:noFill/>
          <a:ln w="9525">
            <a:noFill/>
          </a:ln>
        </p:spPr>
        <p:txBody>
          <a:bodyPr anchor="b" anchorCtr="0"/>
          <a:p>
            <a:pPr lvl="0" algn="r"/>
            <a:fld id="{9A0DB2DC-4C9A-4742-B13C-FB6460FD3503}" type="slidenum">
              <a:rPr lang="es-ES_tradnl" altLang="es-CL" sz="1200"/>
            </a:fld>
            <a:endParaRPr lang="es-ES_tradnl" altLang="es-CL" sz="1200"/>
          </a:p>
        </p:txBody>
      </p:sp>
      <p:sp>
        <p:nvSpPr>
          <p:cNvPr id="47106" name="Rectangle 2"/>
          <p:cNvSpPr>
            <a:spLocks noTextEdit="1"/>
          </p:cNvSpPr>
          <p:nvPr>
            <p:ph type="sldImg"/>
          </p:nvPr>
        </p:nvSpPr>
        <p:spPr>
          <a:ln/>
        </p:spPr>
      </p:sp>
      <p:sp>
        <p:nvSpPr>
          <p:cNvPr id="47107" name="Rectangle 3"/>
          <p:cNvSpPr>
            <a:spLocks noGrp="1"/>
          </p:cNvSpPr>
          <p:nvPr>
            <p:ph type="body" idx="1"/>
          </p:nvPr>
        </p:nvSpPr>
        <p:spPr>
          <a:ln/>
        </p:spPr>
        <p:txBody>
          <a:bodyPr wrap="square" lIns="91440" tIns="45720" rIns="91440" bIns="45720" anchor="t" anchorCtr="0"/>
          <a:p>
            <a:pPr lvl="0"/>
            <a:endParaRPr lang="es-ES" altLang="es-C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9569" name="Rectangle 7"/>
          <p:cNvSpPr txBox="1">
            <a:spLocks noGrp="1"/>
          </p:cNvSpPr>
          <p:nvPr>
            <p:ph type="sldNum" sz="quarter"/>
          </p:nvPr>
        </p:nvSpPr>
        <p:spPr>
          <a:xfrm>
            <a:off x="3886200" y="8686800"/>
            <a:ext cx="2971800" cy="457200"/>
          </a:xfrm>
          <a:prstGeom prst="rect">
            <a:avLst/>
          </a:prstGeom>
          <a:noFill/>
          <a:ln w="9525">
            <a:noFill/>
          </a:ln>
        </p:spPr>
        <p:txBody>
          <a:bodyPr anchor="b" anchorCtr="0"/>
          <a:p>
            <a:pPr lvl="0" algn="r"/>
            <a:fld id="{9A0DB2DC-4C9A-4742-B13C-FB6460FD3503}" type="slidenum">
              <a:rPr lang="es-ES_tradnl" altLang="es-CL" sz="1200"/>
            </a:fld>
            <a:endParaRPr lang="es-ES_tradnl" altLang="es-CL" sz="1200"/>
          </a:p>
        </p:txBody>
      </p:sp>
      <p:sp>
        <p:nvSpPr>
          <p:cNvPr id="109570" name="Rectangle 2"/>
          <p:cNvSpPr>
            <a:spLocks noTextEdit="1"/>
          </p:cNvSpPr>
          <p:nvPr>
            <p:ph type="sldImg"/>
          </p:nvPr>
        </p:nvSpPr>
        <p:spPr>
          <a:ln/>
        </p:spPr>
      </p:sp>
      <p:sp>
        <p:nvSpPr>
          <p:cNvPr id="109571" name="Rectangle 3"/>
          <p:cNvSpPr>
            <a:spLocks noGrp="1"/>
          </p:cNvSpPr>
          <p:nvPr>
            <p:ph type="body" idx="1"/>
          </p:nvPr>
        </p:nvSpPr>
        <p:spPr>
          <a:ln/>
        </p:spPr>
        <p:txBody>
          <a:bodyPr wrap="square" lIns="91440" tIns="45720" rIns="91440" bIns="45720" anchor="t" anchorCtr="0"/>
          <a:p>
            <a:pPr lvl="0"/>
            <a:endParaRPr lang="es-ES" altLang="es-C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13665" name="Rectangle 7"/>
          <p:cNvSpPr txBox="1">
            <a:spLocks noGrp="1"/>
          </p:cNvSpPr>
          <p:nvPr>
            <p:ph type="sldNum" sz="quarter"/>
          </p:nvPr>
        </p:nvSpPr>
        <p:spPr>
          <a:xfrm>
            <a:off x="3886200" y="8686800"/>
            <a:ext cx="2971800" cy="457200"/>
          </a:xfrm>
          <a:prstGeom prst="rect">
            <a:avLst/>
          </a:prstGeom>
          <a:noFill/>
          <a:ln w="9525">
            <a:noFill/>
          </a:ln>
        </p:spPr>
        <p:txBody>
          <a:bodyPr anchor="b" anchorCtr="0"/>
          <a:p>
            <a:pPr lvl="0" algn="r"/>
            <a:fld id="{9A0DB2DC-4C9A-4742-B13C-FB6460FD3503}" type="slidenum">
              <a:rPr lang="es-ES_tradnl" altLang="es-CL" sz="1200"/>
            </a:fld>
            <a:endParaRPr lang="es-ES_tradnl" altLang="es-CL" sz="1200"/>
          </a:p>
        </p:txBody>
      </p:sp>
      <p:sp>
        <p:nvSpPr>
          <p:cNvPr id="113666" name="Rectangle 2"/>
          <p:cNvSpPr>
            <a:spLocks noTextEdit="1"/>
          </p:cNvSpPr>
          <p:nvPr>
            <p:ph type="sldImg"/>
          </p:nvPr>
        </p:nvSpPr>
        <p:spPr>
          <a:ln/>
        </p:spPr>
      </p:sp>
      <p:sp>
        <p:nvSpPr>
          <p:cNvPr id="113667" name="Rectangle 3"/>
          <p:cNvSpPr>
            <a:spLocks noGrp="1"/>
          </p:cNvSpPr>
          <p:nvPr>
            <p:ph type="body" idx="1"/>
          </p:nvPr>
        </p:nvSpPr>
        <p:spPr>
          <a:ln/>
        </p:spPr>
        <p:txBody>
          <a:bodyPr wrap="square" lIns="91440" tIns="45720" rIns="91440" bIns="45720" anchor="t" anchorCtr="0"/>
          <a:p>
            <a:pPr lvl="0"/>
            <a:endParaRPr lang="es-ES" alt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Marcador de posición de fecha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5" name="Marcador de posición de pie de página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 name="Marcador de posición de número de diapositiva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hasCustomPrompt="1"/>
          </p:nvPr>
        </p:nvSpPr>
        <p:spPr/>
        <p:txBody>
          <a:bodyPr vert="eaVert"/>
          <a:lstStyle/>
          <a:p>
            <a:pPr lvl="0"/>
            <a:r>
              <a:rPr lang="es-ES"/>
              <a:t>Haga clic para modificar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CL"/>
          </a:p>
        </p:txBody>
      </p:sp>
      <p:sp>
        <p:nvSpPr>
          <p:cNvPr id="4" name="Marcador de posición de fecha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5" name="Marcador de posición de pie de página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 name="Marcador de posición de número de diapositiva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hasCustomPrompt="1"/>
          </p:nvPr>
        </p:nvSpPr>
        <p:spPr>
          <a:xfrm>
            <a:off x="685800" y="609600"/>
            <a:ext cx="5676900" cy="5486400"/>
          </a:xfrm>
        </p:spPr>
        <p:txBody>
          <a:bodyPr vert="eaVert"/>
          <a:lstStyle/>
          <a:p>
            <a:pPr lvl="0"/>
            <a:r>
              <a:rPr lang="es-ES"/>
              <a:t>Haga clic para modificar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CL"/>
          </a:p>
        </p:txBody>
      </p:sp>
      <p:sp>
        <p:nvSpPr>
          <p:cNvPr id="4" name="Marcador de posición de fecha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5" name="Marcador de posición de pie de página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 name="Marcador de posición de número de diapositiva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hasCustomPrompt="1"/>
          </p:nvPr>
        </p:nvSpPr>
        <p:spPr/>
        <p:txBody>
          <a:bodyPr/>
          <a:lstStyle/>
          <a:p>
            <a:pPr lvl="0"/>
            <a:r>
              <a:rPr lang="es-ES"/>
              <a:t>Haga clic para modificar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CL"/>
          </a:p>
        </p:txBody>
      </p:sp>
      <p:sp>
        <p:nvSpPr>
          <p:cNvPr id="4" name="Marcador de posición de fecha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5" name="Marcador de posición de pie de página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 name="Marcador de posición de número de diapositiva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endParaRPr lang="es-ES"/>
          </a:p>
        </p:txBody>
      </p:sp>
      <p:sp>
        <p:nvSpPr>
          <p:cNvPr id="4" name="Marcador de posición de fecha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5" name="Marcador de posición de pie de página 4"/>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 name="Marcador de posición de número de diapositiva 5"/>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hasCustomPrompt="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CL"/>
          </a:p>
        </p:txBody>
      </p:sp>
      <p:sp>
        <p:nvSpPr>
          <p:cNvPr id="4" name="3 Marcador de contenido"/>
          <p:cNvSpPr>
            <a:spLocks noGrp="1"/>
          </p:cNvSpPr>
          <p:nvPr>
            <p:ph sz="half" idx="2" hasCustomPrompt="1"/>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CL"/>
          </a:p>
        </p:txBody>
      </p:sp>
      <p:sp>
        <p:nvSpPr>
          <p:cNvPr id="5" name="Marcador de posición de fecha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 name="Marcador de posición de pie de página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 name="Marcador de posición de número de diapositiva 6"/>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endParaRPr lang="es-ES"/>
          </a:p>
        </p:txBody>
      </p:sp>
      <p:sp>
        <p:nvSpPr>
          <p:cNvPr id="4" name="3 Marcador de contenido"/>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CL"/>
          </a:p>
        </p:txBody>
      </p:sp>
      <p:sp>
        <p:nvSpPr>
          <p:cNvPr id="5" name="4 Marcador de texto"/>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endParaRPr lang="es-ES"/>
          </a:p>
        </p:txBody>
      </p:sp>
      <p:sp>
        <p:nvSpPr>
          <p:cNvPr id="6" name="5 Marcador de contenido"/>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CL"/>
          </a:p>
        </p:txBody>
      </p:sp>
      <p:sp>
        <p:nvSpPr>
          <p:cNvPr id="7" name="Marcador de posición de fecha 6"/>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8" name="Marcador de posición de pie de página 7"/>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9" name="Marcador de posición de número de diapositiva 8"/>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Marcador de posición de fecha 2"/>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4" name="Marcador de posición de pie de página 3"/>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5" name="Marcador de posición de número de diapositiva 4"/>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posición de fecha 1"/>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3" name="Marcador de posición de pie de página 2"/>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4" name="Marcador de posición de número de diapositiva 3"/>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s-CL"/>
          </a:p>
        </p:txBody>
      </p:sp>
      <p:sp>
        <p:nvSpPr>
          <p:cNvPr id="4" name="3 Marcador de texto"/>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endParaRPr lang="es-ES"/>
          </a:p>
        </p:txBody>
      </p:sp>
      <p:sp>
        <p:nvSpPr>
          <p:cNvPr id="5" name="Marcador de posición de fecha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 name="Marcador de posición de pie de página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 name="Marcador de posición de número de diapositiva 6"/>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s-CL" sz="3200" b="0" i="0" u="none" strike="noStrike" kern="0" cap="none" spc="0" normalizeH="0" baseline="0" noProof="0">
              <a:ln>
                <a:noFill/>
              </a:ln>
              <a:solidFill>
                <a:schemeClr val="tx1"/>
              </a:solidFill>
              <a:effectLst/>
              <a:uLnTx/>
              <a:uFillTx/>
              <a:latin typeface="+mn-lt"/>
              <a:ea typeface="+mn-ea"/>
              <a:cs typeface="+mn-cs"/>
            </a:endParaRPr>
          </a:p>
        </p:txBody>
      </p:sp>
      <p:sp>
        <p:nvSpPr>
          <p:cNvPr id="4" name="3 Marcador de texto"/>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endParaRPr lang="es-ES"/>
          </a:p>
        </p:txBody>
      </p:sp>
      <p:sp>
        <p:nvSpPr>
          <p:cNvPr id="5" name="Marcador de posición de fecha 4"/>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6" name="Marcador de posición de pie de página 5"/>
          <p:cNvSpPr>
            <a:spLocks noGrp="1"/>
          </p:cNvSpPr>
          <p:nvPr>
            <p:ph type="ftr" sz="quarter" idx="11"/>
          </p:nvPr>
        </p:nvSpPr>
        <p:spPr/>
        <p:txBody>
          <a:bodyPr/>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 name="Marcador de posición de número de diapositiva 6"/>
          <p:cNvSpPr>
            <a:spLocks noGrp="1"/>
          </p:cNvSpPr>
          <p:nvPr>
            <p:ph type="sldNum" sz="quarter" idx="12"/>
          </p:nvPr>
        </p:nvSpPr>
        <p:spPr/>
        <p:txBody>
          <a:bodyPr/>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685800" y="609600"/>
            <a:ext cx="7772400" cy="1143000"/>
          </a:xfrm>
          <a:prstGeom prst="rect">
            <a:avLst/>
          </a:prstGeom>
          <a:noFill/>
          <a:ln w="9525">
            <a:noFill/>
          </a:ln>
        </p:spPr>
        <p:txBody>
          <a:bodyPr anchor="ctr" anchorCtr="0"/>
          <a:p>
            <a:pPr lvl="0"/>
            <a:r>
              <a:rPr lang="es-ES_tradnl" altLang="es-CL"/>
              <a:t>Haga clic para modificar el estilo de título del patrón</a:t>
            </a:r>
            <a:endParaRPr lang="es-ES_tradnl" altLang="es-CL"/>
          </a:p>
        </p:txBody>
      </p:sp>
      <p:sp>
        <p:nvSpPr>
          <p:cNvPr id="1027" name="Rectangle 3"/>
          <p:cNvSpPr>
            <a:spLocks noGrp="1"/>
          </p:cNvSpPr>
          <p:nvPr>
            <p:ph type="body" idx="1"/>
          </p:nvPr>
        </p:nvSpPr>
        <p:spPr>
          <a:xfrm>
            <a:off x="685800" y="1981200"/>
            <a:ext cx="7772400" cy="4114800"/>
          </a:xfrm>
          <a:prstGeom prst="rect">
            <a:avLst/>
          </a:prstGeom>
          <a:noFill/>
          <a:ln w="9525">
            <a:noFill/>
          </a:ln>
        </p:spPr>
        <p:txBody>
          <a:bodyPr/>
          <a:p>
            <a:pPr lvl="0"/>
            <a:r>
              <a:rPr lang="es-ES_tradnl" altLang="es-CL"/>
              <a:t>Haga clic para modificar el estilo de texto del patrón</a:t>
            </a:r>
            <a:endParaRPr lang="es-ES_tradnl" altLang="es-CL"/>
          </a:p>
          <a:p>
            <a:pPr lvl="1"/>
            <a:r>
              <a:rPr lang="es-ES_tradnl" altLang="es-CL"/>
              <a:t>Segundo nivel</a:t>
            </a:r>
            <a:endParaRPr lang="es-ES_tradnl" altLang="es-CL"/>
          </a:p>
          <a:p>
            <a:pPr lvl="2"/>
            <a:r>
              <a:rPr lang="es-ES_tradnl" altLang="es-CL"/>
              <a:t>Tercer nivel</a:t>
            </a:r>
            <a:endParaRPr lang="es-ES_tradnl" altLang="es-CL"/>
          </a:p>
          <a:p>
            <a:pPr lvl="3"/>
            <a:r>
              <a:rPr lang="es-ES_tradnl" altLang="es-CL"/>
              <a:t>Cuarto nivel</a:t>
            </a:r>
            <a:endParaRPr lang="es-ES_tradnl" altLang="es-CL"/>
          </a:p>
          <a:p>
            <a:pPr lvl="4"/>
            <a:r>
              <a:rPr lang="es-ES_tradnl" altLang="es-CL"/>
              <a:t>Quinto nivel</a:t>
            </a:r>
            <a:endParaRPr lang="es-ES_tradnl" altLang="es-CL"/>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lgn="ctr">
              <a:defRPr sz="1400"/>
            </a:lvl1p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s-ES_tradn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marL="0" marR="0" lvl="0" indent="0" algn="r" defTabSz="914400" rtl="0" eaLnBrk="0" fontAlgn="base" latinLnBrk="0" hangingPunct="0">
              <a:lnSpc>
                <a:spcPct val="100000"/>
              </a:lnSpc>
              <a:spcBef>
                <a:spcPct val="0"/>
              </a:spcBef>
              <a:spcAft>
                <a:spcPct val="0"/>
              </a:spcAft>
              <a:buClrTx/>
              <a:buSzTx/>
              <a:buFontTx/>
              <a:buNone/>
              <a:defRPr/>
            </a:pPr>
            <a:fld id="{BB404805-079A-5243-92C1-43C23EF22329}" type="slidenum">
              <a:rPr kumimoji="0" lang="es-ES_tradnl" altLang="es-CL" sz="1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fld>
            <a:endParaRPr kumimoji="0" lang="es-ES_tradnl" altLang="es-CL"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4338" name="Rectangle 2"/>
          <p:cNvSpPr/>
          <p:nvPr/>
        </p:nvSpPr>
        <p:spPr>
          <a:xfrm>
            <a:off x="523875" y="511175"/>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Teoría del contrato</a:t>
            </a:r>
            <a:endParaRPr lang="es-ES_tradnl" altLang="es-CL" sz="5500"/>
          </a:p>
          <a:p>
            <a:pPr marL="0" lvl="0" indent="0" algn="ctr">
              <a:spcBef>
                <a:spcPct val="0"/>
              </a:spcBef>
              <a:buNone/>
            </a:pPr>
            <a:r>
              <a:rPr lang="es-ES_tradnl" altLang="es-CL" sz="5500"/>
              <a:t>Parte general</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23554" name="Text Box 2"/>
          <p:cNvSpPr txBox="1"/>
          <p:nvPr/>
        </p:nvSpPr>
        <p:spPr>
          <a:xfrm>
            <a:off x="523875" y="3500438"/>
            <a:ext cx="1671638" cy="94615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CONTRATOS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CONSENSUALES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REALES Y </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SOLEMNES</a:t>
            </a:r>
            <a:endParaRPr lang="es-ES_tradnl" altLang="es-CL" sz="1400">
              <a:latin typeface="Arial" panose="020B0604020202020204" pitchFamily="34" charset="0"/>
            </a:endParaRPr>
          </a:p>
        </p:txBody>
      </p:sp>
      <p:sp>
        <p:nvSpPr>
          <p:cNvPr id="23555" name="Text Box 3"/>
          <p:cNvSpPr txBox="1"/>
          <p:nvPr/>
        </p:nvSpPr>
        <p:spPr>
          <a:xfrm>
            <a:off x="2844800" y="2205038"/>
            <a:ext cx="3382963" cy="1797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Artículo 1443. </a:t>
            </a:r>
            <a:r>
              <a:rPr lang="es-CL" altLang="es-CL" sz="1400"/>
              <a:t>El contrato es </a:t>
            </a:r>
            <a:r>
              <a:rPr lang="es-CL" altLang="es-CL" sz="1400" i="1"/>
              <a:t>real</a:t>
            </a:r>
            <a:r>
              <a:rPr lang="es-CL" altLang="es-CL" sz="1400"/>
              <a:t> cuando, para que sea perfecto, es necesaria la tradición de la cosa a que se refiere; es </a:t>
            </a:r>
            <a:r>
              <a:rPr lang="es-CL" altLang="es-CL" sz="1400" i="1"/>
              <a:t>solemne</a:t>
            </a:r>
            <a:r>
              <a:rPr lang="es-CL" altLang="es-CL" sz="1400"/>
              <a:t> cuando está sujeto a la observancia de ciertas formalidades especiales, de manera que sin ellas no produce ningún efecto civil; y es </a:t>
            </a:r>
            <a:r>
              <a:rPr lang="es-CL" altLang="es-CL" sz="1400" i="1"/>
              <a:t>consensual</a:t>
            </a:r>
            <a:r>
              <a:rPr lang="es-CL" altLang="es-CL" sz="1400"/>
              <a:t> cuando se perfecciona por el solo consentimiento.</a:t>
            </a:r>
            <a:endParaRPr lang="es-ES_tradnl" altLang="es-CL" sz="2400"/>
          </a:p>
        </p:txBody>
      </p:sp>
      <p:sp>
        <p:nvSpPr>
          <p:cNvPr id="23556" name="Text Box 4"/>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Clasificación de los contratos</a:t>
            </a:r>
            <a:endParaRPr lang="es-ES_tradnl" altLang="es-CL" sz="2400" i="1"/>
          </a:p>
        </p:txBody>
      </p:sp>
      <p:sp>
        <p:nvSpPr>
          <p:cNvPr id="23557" name="Text Box 5"/>
          <p:cNvSpPr txBox="1"/>
          <p:nvPr/>
        </p:nvSpPr>
        <p:spPr>
          <a:xfrm>
            <a:off x="2844800" y="4878388"/>
            <a:ext cx="196532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ENTREGA Y TRADICION</a:t>
            </a:r>
            <a:endParaRPr lang="es-ES_tradnl" altLang="es-CL" sz="1200" b="1">
              <a:latin typeface="Arial" panose="020B0604020202020204" pitchFamily="34" charset="0"/>
            </a:endParaRPr>
          </a:p>
        </p:txBody>
      </p:sp>
      <p:cxnSp>
        <p:nvCxnSpPr>
          <p:cNvPr id="23558" name="AutoShape 6"/>
          <p:cNvCxnSpPr>
            <a:stCxn id="23554" idx="3"/>
            <a:endCxn id="23555" idx="1"/>
          </p:cNvCxnSpPr>
          <p:nvPr/>
        </p:nvCxnSpPr>
        <p:spPr>
          <a:xfrm flipV="1">
            <a:off x="2195513" y="3103563"/>
            <a:ext cx="649287" cy="869950"/>
          </a:xfrm>
          <a:prstGeom prst="bentConnector3">
            <a:avLst>
              <a:gd name="adj1" fmla="val 49880"/>
            </a:avLst>
          </a:prstGeom>
          <a:ln w="9525" cap="flat" cmpd="sng">
            <a:solidFill>
              <a:schemeClr val="tx1"/>
            </a:solidFill>
            <a:prstDash val="solid"/>
            <a:miter/>
            <a:headEnd type="none" w="med" len="med"/>
            <a:tailEnd type="none" w="med" len="med"/>
          </a:ln>
        </p:spPr>
      </p:cxnSp>
      <p:cxnSp>
        <p:nvCxnSpPr>
          <p:cNvPr id="23559" name="AutoShape 7"/>
          <p:cNvCxnSpPr>
            <a:stCxn id="23554" idx="3"/>
            <a:endCxn id="23557" idx="1"/>
          </p:cNvCxnSpPr>
          <p:nvPr/>
        </p:nvCxnSpPr>
        <p:spPr>
          <a:xfrm>
            <a:off x="2195513" y="3973513"/>
            <a:ext cx="649287" cy="1044575"/>
          </a:xfrm>
          <a:prstGeom prst="bentConnector3">
            <a:avLst>
              <a:gd name="adj1" fmla="val 49880"/>
            </a:avLst>
          </a:prstGeom>
          <a:ln w="9525" cap="flat" cmpd="sng">
            <a:solidFill>
              <a:schemeClr val="tx1"/>
            </a:solidFill>
            <a:prstDash val="solid"/>
            <a:miter/>
            <a:headEnd type="none" w="med" len="med"/>
            <a:tailEnd type="none" w="med" len="med"/>
          </a:ln>
        </p:spPr>
      </p:cxnSp>
      <p:sp>
        <p:nvSpPr>
          <p:cNvPr id="23560" name="Text Box 8"/>
          <p:cNvSpPr txBox="1"/>
          <p:nvPr/>
        </p:nvSpPr>
        <p:spPr>
          <a:xfrm>
            <a:off x="6732588" y="1895475"/>
            <a:ext cx="1857375" cy="1389063"/>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i="1"/>
              <a:t>Contratos solemnes:</a:t>
            </a:r>
            <a:endParaRPr lang="es-ES" altLang="es-CL" sz="1200" b="1" i="1"/>
          </a:p>
          <a:p>
            <a:pPr marL="0" lvl="0" indent="0">
              <a:spcBef>
                <a:spcPct val="0"/>
              </a:spcBef>
            </a:pPr>
            <a:r>
              <a:rPr lang="es-ES" altLang="es-CL" sz="1200"/>
              <a:t> Matrimonio, hipoteca, compraventa de inmuebles.</a:t>
            </a:r>
            <a:endParaRPr lang="es-ES" altLang="es-CL" sz="1200"/>
          </a:p>
          <a:p>
            <a:pPr marL="0" lvl="0" indent="0">
              <a:spcBef>
                <a:spcPct val="0"/>
              </a:spcBef>
              <a:buNone/>
            </a:pPr>
            <a:r>
              <a:rPr lang="es-ES" altLang="es-CL" sz="1200" b="1" i="1"/>
              <a:t>Contratos reales</a:t>
            </a:r>
            <a:endParaRPr lang="es-ES" altLang="es-CL" sz="1200" b="1" i="1"/>
          </a:p>
          <a:p>
            <a:pPr marL="0" lvl="0" indent="0">
              <a:spcBef>
                <a:spcPct val="0"/>
              </a:spcBef>
            </a:pPr>
            <a:r>
              <a:rPr lang="es-ES" altLang="es-CL" sz="1200"/>
              <a:t> Comodato, depósito, mutuo.</a:t>
            </a:r>
            <a:endParaRPr lang="es-ES" altLang="es-CL" sz="1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24578" name="Text Box 2"/>
          <p:cNvSpPr txBox="1"/>
          <p:nvPr/>
        </p:nvSpPr>
        <p:spPr>
          <a:xfrm>
            <a:off x="895350" y="3284538"/>
            <a:ext cx="1727200" cy="94615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COSAS QUE SE</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DISTINGUEN EN</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LOS CONTRATOS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Artículo 1444</a:t>
            </a:r>
            <a:endParaRPr lang="es-ES_tradnl" altLang="es-CL" sz="1400">
              <a:latin typeface="Arial" panose="020B0604020202020204" pitchFamily="34" charset="0"/>
            </a:endParaRPr>
          </a:p>
        </p:txBody>
      </p:sp>
      <p:sp>
        <p:nvSpPr>
          <p:cNvPr id="24579" name="Text Box 3"/>
          <p:cNvSpPr txBox="1"/>
          <p:nvPr/>
        </p:nvSpPr>
        <p:spPr>
          <a:xfrm>
            <a:off x="3621088" y="2012950"/>
            <a:ext cx="4692650" cy="11287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DE LA ESENCIA</a:t>
            </a:r>
            <a:endParaRPr lang="es-ES_tradnl" altLang="es-CL" sz="1200" b="1">
              <a:latin typeface="Arial" panose="020B0604020202020204" pitchFamily="34" charset="0"/>
            </a:endParaRPr>
          </a:p>
          <a:p>
            <a:pPr marL="0" lvl="0" indent="0">
              <a:spcBef>
                <a:spcPct val="0"/>
              </a:spcBef>
              <a:buNone/>
            </a:pPr>
            <a:r>
              <a:rPr lang="es-CL" altLang="es-CL" sz="1400"/>
              <a:t>Se distinguen en cada contrato las cosas que son de su esencia, las que son de su naturaleza, y las puramente accidentales. Son de la esencia de un contrato aquellas cosas sin las cuales o no produce efecto alguno, o degenera en otro contrato diferente</a:t>
            </a:r>
            <a:endParaRPr lang="es-ES_tradnl" altLang="es-CL" sz="1400" i="1"/>
          </a:p>
        </p:txBody>
      </p:sp>
      <p:sp>
        <p:nvSpPr>
          <p:cNvPr id="24580" name="Text Box 4"/>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Clasificación de los contratos</a:t>
            </a:r>
            <a:endParaRPr lang="es-ES_tradnl" altLang="es-CL" sz="2400" i="1"/>
          </a:p>
        </p:txBody>
      </p:sp>
      <p:sp>
        <p:nvSpPr>
          <p:cNvPr id="24581" name="Text Box 5"/>
          <p:cNvSpPr txBox="1"/>
          <p:nvPr/>
        </p:nvSpPr>
        <p:spPr>
          <a:xfrm>
            <a:off x="3622675" y="3722688"/>
            <a:ext cx="4694238" cy="91598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DE LA NATURALEZA</a:t>
            </a:r>
            <a:endParaRPr lang="es-ES_tradnl" altLang="es-CL" sz="1200" b="1">
              <a:latin typeface="Arial" panose="020B0604020202020204" pitchFamily="34" charset="0"/>
            </a:endParaRPr>
          </a:p>
          <a:p>
            <a:pPr marL="0" lvl="0" indent="0">
              <a:spcBef>
                <a:spcPct val="0"/>
              </a:spcBef>
              <a:buNone/>
            </a:pPr>
            <a:r>
              <a:rPr lang="es-CL" altLang="es-CL" sz="1400"/>
              <a:t>Son de la naturaleza de un contrato las que no siendo esenciales en él, se entienden pertenecerle, sin necesidad de una cláusula especial.</a:t>
            </a:r>
            <a:endParaRPr lang="es-ES_tradnl" altLang="es-CL" sz="2400" i="1"/>
          </a:p>
        </p:txBody>
      </p:sp>
      <p:cxnSp>
        <p:nvCxnSpPr>
          <p:cNvPr id="24582" name="AutoShape 6"/>
          <p:cNvCxnSpPr>
            <a:stCxn id="24578" idx="3"/>
            <a:endCxn id="24579" idx="1"/>
          </p:cNvCxnSpPr>
          <p:nvPr/>
        </p:nvCxnSpPr>
        <p:spPr>
          <a:xfrm flipV="1">
            <a:off x="2622550" y="2578100"/>
            <a:ext cx="998538" cy="1179513"/>
          </a:xfrm>
          <a:prstGeom prst="bentConnector3">
            <a:avLst>
              <a:gd name="adj1" fmla="val 49921"/>
            </a:avLst>
          </a:prstGeom>
          <a:ln w="9525" cap="flat" cmpd="sng">
            <a:solidFill>
              <a:schemeClr val="tx1"/>
            </a:solidFill>
            <a:prstDash val="solid"/>
            <a:miter/>
            <a:headEnd type="none" w="med" len="med"/>
            <a:tailEnd type="none" w="med" len="med"/>
          </a:ln>
        </p:spPr>
      </p:cxnSp>
      <p:cxnSp>
        <p:nvCxnSpPr>
          <p:cNvPr id="24583" name="AutoShape 7"/>
          <p:cNvCxnSpPr>
            <a:stCxn id="24578" idx="3"/>
            <a:endCxn id="24581" idx="1"/>
          </p:cNvCxnSpPr>
          <p:nvPr/>
        </p:nvCxnSpPr>
        <p:spPr>
          <a:xfrm>
            <a:off x="2622550" y="3757613"/>
            <a:ext cx="1000125" cy="423862"/>
          </a:xfrm>
          <a:prstGeom prst="bentConnector3">
            <a:avLst>
              <a:gd name="adj1" fmla="val 50000"/>
            </a:avLst>
          </a:prstGeom>
          <a:ln w="9525" cap="flat" cmpd="sng">
            <a:solidFill>
              <a:schemeClr val="tx1"/>
            </a:solidFill>
            <a:prstDash val="solid"/>
            <a:miter/>
            <a:headEnd type="none" w="med" len="med"/>
            <a:tailEnd type="none" w="med" len="med"/>
          </a:ln>
        </p:spPr>
      </p:cxnSp>
      <p:sp>
        <p:nvSpPr>
          <p:cNvPr id="24584" name="Text Box 8"/>
          <p:cNvSpPr txBox="1"/>
          <p:nvPr/>
        </p:nvSpPr>
        <p:spPr>
          <a:xfrm>
            <a:off x="3616325" y="5240338"/>
            <a:ext cx="4700588" cy="91598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ACCIDENTALES</a:t>
            </a:r>
            <a:endParaRPr lang="es-ES_tradnl" altLang="es-CL" sz="1200" b="1">
              <a:latin typeface="Arial" panose="020B0604020202020204" pitchFamily="34" charset="0"/>
            </a:endParaRPr>
          </a:p>
          <a:p>
            <a:pPr marL="0" lvl="0" indent="0">
              <a:spcBef>
                <a:spcPct val="0"/>
              </a:spcBef>
              <a:buNone/>
            </a:pPr>
            <a:r>
              <a:rPr lang="es-CL" altLang="es-CL" sz="1400"/>
              <a:t>Son accidentales a un contrato aquellas que ni esencial ni naturalmente le pertenecen, y que se le agregan por medio de cláusulas especiales</a:t>
            </a:r>
            <a:r>
              <a:rPr lang="es-CL" altLang="es-CL" sz="1400" i="1"/>
              <a:t> </a:t>
            </a:r>
            <a:endParaRPr lang="es-ES_tradnl" altLang="es-CL" sz="1400" i="1"/>
          </a:p>
        </p:txBody>
      </p:sp>
      <p:cxnSp>
        <p:nvCxnSpPr>
          <p:cNvPr id="24585" name="AutoShape 9"/>
          <p:cNvCxnSpPr>
            <a:stCxn id="24578" idx="3"/>
            <a:endCxn id="24584" idx="1"/>
          </p:cNvCxnSpPr>
          <p:nvPr/>
        </p:nvCxnSpPr>
        <p:spPr>
          <a:xfrm>
            <a:off x="2622550" y="3757613"/>
            <a:ext cx="993775" cy="1941512"/>
          </a:xfrm>
          <a:prstGeom prst="bentConnector3">
            <a:avLst>
              <a:gd name="adj1" fmla="val 50000"/>
            </a:avLst>
          </a:prstGeom>
          <a:ln w="9525" cap="flat" cmpd="sng">
            <a:solidFill>
              <a:schemeClr val="tx1"/>
            </a:solidFill>
            <a:prstDash val="solid"/>
            <a:miter/>
            <a:headEnd type="none" w="med" len="med"/>
            <a:tailEnd type="none" w="med" len="med"/>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25602" name="Text Box 2"/>
          <p:cNvSpPr txBox="1"/>
          <p:nvPr/>
        </p:nvSpPr>
        <p:spPr>
          <a:xfrm>
            <a:off x="450850" y="3644900"/>
            <a:ext cx="2638425" cy="52070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REGLAS INTERPRETATIVAS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EN EL CODIGO CIVIL</a:t>
            </a:r>
            <a:endParaRPr lang="es-ES_tradnl" altLang="es-CL" sz="1400">
              <a:latin typeface="Arial" panose="020B0604020202020204" pitchFamily="34" charset="0"/>
            </a:endParaRPr>
          </a:p>
        </p:txBody>
      </p:sp>
      <p:sp>
        <p:nvSpPr>
          <p:cNvPr id="25603" name="Text Box 3"/>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Interpretación de los contratos</a:t>
            </a:r>
            <a:endParaRPr lang="es-ES_tradnl" altLang="es-CL" sz="2400" i="1"/>
          </a:p>
        </p:txBody>
      </p:sp>
      <p:sp>
        <p:nvSpPr>
          <p:cNvPr id="25604" name="Text Box 4"/>
          <p:cNvSpPr txBox="1"/>
          <p:nvPr/>
        </p:nvSpPr>
        <p:spPr>
          <a:xfrm>
            <a:off x="3851275" y="2157413"/>
            <a:ext cx="1905000" cy="55245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CL" altLang="es-CL" sz="1600" b="1">
                <a:latin typeface="Arial" panose="020B0604020202020204" pitchFamily="34" charset="0"/>
              </a:rPr>
              <a:t>Reglas para la ley</a:t>
            </a:r>
            <a:endParaRPr lang="es-CL" altLang="es-CL" sz="1600" b="1">
              <a:latin typeface="Arial" panose="020B0604020202020204" pitchFamily="34" charset="0"/>
            </a:endParaRPr>
          </a:p>
          <a:p>
            <a:pPr marL="0" lvl="0" indent="0">
              <a:spcBef>
                <a:spcPct val="0"/>
              </a:spcBef>
              <a:buNone/>
            </a:pPr>
            <a:r>
              <a:rPr lang="es-CL" altLang="es-CL" sz="1400"/>
              <a:t>Artículos 19 a 24.</a:t>
            </a:r>
            <a:r>
              <a:rPr lang="es-CL" altLang="es-CL" sz="1400" i="1"/>
              <a:t> </a:t>
            </a:r>
            <a:endParaRPr lang="es-ES_tradnl" altLang="es-CL" sz="1400" i="1"/>
          </a:p>
        </p:txBody>
      </p:sp>
      <p:cxnSp>
        <p:nvCxnSpPr>
          <p:cNvPr id="25605" name="AutoShape 5"/>
          <p:cNvCxnSpPr>
            <a:stCxn id="25602" idx="3"/>
            <a:endCxn id="25604" idx="1"/>
          </p:cNvCxnSpPr>
          <p:nvPr/>
        </p:nvCxnSpPr>
        <p:spPr>
          <a:xfrm flipV="1">
            <a:off x="3089275" y="2433638"/>
            <a:ext cx="762000" cy="1471612"/>
          </a:xfrm>
          <a:prstGeom prst="bentConnector3">
            <a:avLst>
              <a:gd name="adj1" fmla="val 50000"/>
            </a:avLst>
          </a:prstGeom>
          <a:ln w="9525" cap="flat" cmpd="sng">
            <a:solidFill>
              <a:schemeClr val="tx1"/>
            </a:solidFill>
            <a:prstDash val="solid"/>
            <a:miter/>
            <a:headEnd type="none" w="med" len="med"/>
            <a:tailEnd type="none" w="med" len="med"/>
          </a:ln>
        </p:spPr>
      </p:cxnSp>
      <p:sp>
        <p:nvSpPr>
          <p:cNvPr id="25606" name="Text Box 6"/>
          <p:cNvSpPr txBox="1"/>
          <p:nvPr/>
        </p:nvSpPr>
        <p:spPr>
          <a:xfrm>
            <a:off x="3851275" y="3082925"/>
            <a:ext cx="4752975" cy="18288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CL" altLang="es-CL" sz="1600" b="1">
                <a:latin typeface="Arial" panose="020B0604020202020204" pitchFamily="34" charset="0"/>
              </a:rPr>
              <a:t>Reglas para el testamento</a:t>
            </a:r>
            <a:endParaRPr lang="es-CL" altLang="es-CL" sz="1600" b="1">
              <a:latin typeface="Arial" panose="020B0604020202020204" pitchFamily="34" charset="0"/>
            </a:endParaRPr>
          </a:p>
          <a:p>
            <a:pPr marL="0" lvl="0" indent="0">
              <a:spcBef>
                <a:spcPct val="0"/>
              </a:spcBef>
              <a:buNone/>
            </a:pPr>
            <a:r>
              <a:rPr lang="es-CL" altLang="es-CL" sz="1400"/>
              <a:t>Artículo 1069. Sobre las reglas dadas en este título acerca de la inteligencia y efecto de las disposiciones testamentarias, prevalecerá la voluntad del testador claramente manifestada, con tal que no se oponga a los requisitos o prohibiciones legales. Para conocer la voluntad del testador se estará más a la substancia de las disposiciones que a las palabras de que se haya servido.</a:t>
            </a:r>
            <a:endParaRPr lang="es-ES_tradnl" altLang="es-CL" sz="1400" i="1"/>
          </a:p>
        </p:txBody>
      </p:sp>
      <p:sp>
        <p:nvSpPr>
          <p:cNvPr id="25607" name="Text Box 7"/>
          <p:cNvSpPr txBox="1"/>
          <p:nvPr/>
        </p:nvSpPr>
        <p:spPr>
          <a:xfrm>
            <a:off x="3851275" y="5300663"/>
            <a:ext cx="2435225" cy="55245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CL" altLang="es-CL" sz="1600" b="1">
                <a:latin typeface="Arial" panose="020B0604020202020204" pitchFamily="34" charset="0"/>
              </a:rPr>
              <a:t>Reglas para el contrato</a:t>
            </a:r>
            <a:endParaRPr lang="es-CL" altLang="es-CL" sz="1600" b="1">
              <a:latin typeface="Arial" panose="020B0604020202020204" pitchFamily="34" charset="0"/>
            </a:endParaRPr>
          </a:p>
          <a:p>
            <a:pPr marL="0" lvl="0" indent="0">
              <a:spcBef>
                <a:spcPct val="0"/>
              </a:spcBef>
              <a:buNone/>
            </a:pPr>
            <a:r>
              <a:rPr lang="es-CL" altLang="es-CL" sz="1400"/>
              <a:t>Artículos 1560 a 1566</a:t>
            </a:r>
            <a:r>
              <a:rPr lang="es-CL" altLang="es-CL" sz="1400" i="1"/>
              <a:t> </a:t>
            </a:r>
            <a:endParaRPr lang="es-ES_tradnl" altLang="es-CL" sz="1400" i="1"/>
          </a:p>
        </p:txBody>
      </p:sp>
      <p:cxnSp>
        <p:nvCxnSpPr>
          <p:cNvPr id="25608" name="AutoShape 8"/>
          <p:cNvCxnSpPr>
            <a:stCxn id="25602" idx="3"/>
            <a:endCxn id="25606" idx="1"/>
          </p:cNvCxnSpPr>
          <p:nvPr/>
        </p:nvCxnSpPr>
        <p:spPr>
          <a:xfrm>
            <a:off x="3089275" y="3905250"/>
            <a:ext cx="762000" cy="920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25609" name="AutoShape 9"/>
          <p:cNvCxnSpPr>
            <a:stCxn id="25602" idx="3"/>
            <a:endCxn id="25607" idx="1"/>
          </p:cNvCxnSpPr>
          <p:nvPr/>
        </p:nvCxnSpPr>
        <p:spPr>
          <a:xfrm>
            <a:off x="3089275" y="3905250"/>
            <a:ext cx="762000" cy="1671638"/>
          </a:xfrm>
          <a:prstGeom prst="bentConnector3">
            <a:avLst>
              <a:gd name="adj1" fmla="val 50000"/>
            </a:avLst>
          </a:prstGeom>
          <a:ln w="9525" cap="flat" cmpd="sng">
            <a:solidFill>
              <a:schemeClr val="tx1"/>
            </a:solidFill>
            <a:prstDash val="solid"/>
            <a:miter/>
            <a:headEnd type="none" w="med" len="med"/>
            <a:tailEnd type="none" w="med" len="med"/>
          </a:ln>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26626" name="Text Box 2"/>
          <p:cNvSpPr txBox="1"/>
          <p:nvPr/>
        </p:nvSpPr>
        <p:spPr>
          <a:xfrm>
            <a:off x="450850" y="3068638"/>
            <a:ext cx="1889125"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REGLAS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INTERPRETATIVAS</a:t>
            </a:r>
            <a:endParaRPr lang="es-ES_tradnl" altLang="es-CL" sz="1400" b="1">
              <a:latin typeface="Arial" panose="020B0604020202020204" pitchFamily="34" charset="0"/>
            </a:endParaRPr>
          </a:p>
        </p:txBody>
      </p:sp>
      <p:sp>
        <p:nvSpPr>
          <p:cNvPr id="26627" name="Text Box 3"/>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Interpretación de los contratos</a:t>
            </a:r>
            <a:endParaRPr lang="es-ES_tradnl" altLang="es-CL" sz="2400" i="1"/>
          </a:p>
        </p:txBody>
      </p:sp>
      <p:sp>
        <p:nvSpPr>
          <p:cNvPr id="26628" name="Rectangle 5"/>
          <p:cNvSpPr/>
          <p:nvPr/>
        </p:nvSpPr>
        <p:spPr>
          <a:xfrm>
            <a:off x="2843213" y="1901825"/>
            <a:ext cx="5832475" cy="6731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179705" lvl="1" indent="0">
              <a:spcBef>
                <a:spcPct val="0"/>
              </a:spcBef>
              <a:buNone/>
            </a:pPr>
            <a:r>
              <a:rPr lang="es-CL" altLang="es-CL" sz="1400" b="1">
                <a:latin typeface="Arial" panose="020B0604020202020204" pitchFamily="34" charset="0"/>
              </a:rPr>
              <a:t>Elemento lógico</a:t>
            </a:r>
            <a:endParaRPr lang="es-CL" altLang="es-CL" sz="1400" b="1">
              <a:latin typeface="Arial" panose="020B0604020202020204" pitchFamily="34" charset="0"/>
            </a:endParaRPr>
          </a:p>
          <a:p>
            <a:pPr marL="179705" lvl="1" indent="0">
              <a:spcBef>
                <a:spcPct val="0"/>
              </a:spcBef>
              <a:buNone/>
            </a:pPr>
            <a:r>
              <a:rPr lang="es-CL" altLang="es-CL" sz="1200"/>
              <a:t>Artículo 1564 inc. 1º. “Las cláusulas de un contrato se interpretarán unas por otras, dándose a cada una el sentido que mejor convenga al contrato en su totalidad”.</a:t>
            </a:r>
            <a:endParaRPr lang="es-CL" altLang="es-CL" sz="1200"/>
          </a:p>
        </p:txBody>
      </p:sp>
      <p:sp>
        <p:nvSpPr>
          <p:cNvPr id="26629" name="Rectangle 6"/>
          <p:cNvSpPr/>
          <p:nvPr/>
        </p:nvSpPr>
        <p:spPr>
          <a:xfrm>
            <a:off x="2843213" y="2767013"/>
            <a:ext cx="5832475" cy="6731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179705" lvl="1" indent="0">
              <a:spcBef>
                <a:spcPct val="0"/>
              </a:spcBef>
              <a:buNone/>
            </a:pPr>
            <a:r>
              <a:rPr lang="es-CL" altLang="es-CL" sz="1400" b="1">
                <a:latin typeface="Arial" panose="020B0604020202020204" pitchFamily="34" charset="0"/>
              </a:rPr>
              <a:t>Elemento sistemático</a:t>
            </a:r>
            <a:endParaRPr lang="es-CL" altLang="es-CL" sz="1400" b="1">
              <a:latin typeface="Arial" panose="020B0604020202020204" pitchFamily="34" charset="0"/>
            </a:endParaRPr>
          </a:p>
          <a:p>
            <a:pPr marL="179705" lvl="1" indent="0">
              <a:spcBef>
                <a:spcPct val="0"/>
              </a:spcBef>
              <a:buNone/>
            </a:pPr>
            <a:r>
              <a:rPr lang="es-CL" altLang="es-CL" sz="1200"/>
              <a:t>Artículo 1564 inc. 2º. “Podrán también interpretarse por las de otro contrato entre las mismas partes y sobre la misma materia”.</a:t>
            </a:r>
            <a:endParaRPr lang="es-CL" altLang="es-CL" sz="1200"/>
          </a:p>
        </p:txBody>
      </p:sp>
      <p:sp>
        <p:nvSpPr>
          <p:cNvPr id="26630" name="Rectangle 7"/>
          <p:cNvSpPr/>
          <p:nvPr/>
        </p:nvSpPr>
        <p:spPr>
          <a:xfrm>
            <a:off x="2843213" y="3644900"/>
            <a:ext cx="5832475" cy="6731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179705" lvl="1" indent="0">
              <a:spcBef>
                <a:spcPct val="0"/>
              </a:spcBef>
              <a:buNone/>
            </a:pPr>
            <a:r>
              <a:rPr lang="es-CL" altLang="es-CL" sz="1400" b="1">
                <a:latin typeface="Arial" panose="020B0604020202020204" pitchFamily="34" charset="0"/>
              </a:rPr>
              <a:t>Principio de interpretación restrictiva de los contratos</a:t>
            </a:r>
            <a:endParaRPr lang="es-CL" altLang="es-CL" sz="1400" b="1">
              <a:latin typeface="Arial" panose="020B0604020202020204" pitchFamily="34" charset="0"/>
            </a:endParaRPr>
          </a:p>
          <a:p>
            <a:pPr marL="179705" lvl="1" indent="0">
              <a:spcBef>
                <a:spcPct val="0"/>
              </a:spcBef>
              <a:buNone/>
            </a:pPr>
            <a:r>
              <a:rPr lang="es-CL" altLang="es-CL" sz="1200"/>
              <a:t>Artículo 1561. “Por generales que sean los términos de un contrato, sólo se aplicarán a la materia sobre que se ha contratado”.</a:t>
            </a:r>
            <a:endParaRPr lang="es-CL" altLang="es-CL" sz="1200"/>
          </a:p>
        </p:txBody>
      </p:sp>
      <p:sp>
        <p:nvSpPr>
          <p:cNvPr id="26631" name="Rectangle 8"/>
          <p:cNvSpPr/>
          <p:nvPr/>
        </p:nvSpPr>
        <p:spPr>
          <a:xfrm>
            <a:off x="2843213" y="4548188"/>
            <a:ext cx="5832475" cy="85566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174625" lvl="0" indent="0">
              <a:spcBef>
                <a:spcPct val="0"/>
              </a:spcBef>
              <a:buNone/>
            </a:pPr>
            <a:r>
              <a:rPr lang="es-CL" altLang="es-CL" sz="1400" b="1">
                <a:latin typeface="Arial" panose="020B0604020202020204" pitchFamily="34" charset="0"/>
              </a:rPr>
              <a:t>Principio de interpretación extensiva del contrato</a:t>
            </a:r>
            <a:endParaRPr lang="es-CL" altLang="es-CL" sz="1400" b="1">
              <a:latin typeface="Arial" panose="020B0604020202020204" pitchFamily="34" charset="0"/>
            </a:endParaRPr>
          </a:p>
          <a:p>
            <a:pPr marL="174625" lvl="0" indent="0">
              <a:spcBef>
                <a:spcPct val="0"/>
              </a:spcBef>
              <a:buNone/>
            </a:pPr>
            <a:r>
              <a:rPr lang="es-CL" altLang="es-CL" sz="1200"/>
              <a:t>Artículo 1565. “Cuando en un contrato se ha expresado un caso para explicar la obligación, no se entenderá por sólo eso haberse querido restringir la convención a ese caso, excluyendo los otros a que naturalmente se extienda”.</a:t>
            </a:r>
            <a:endParaRPr lang="es-CL" altLang="es-CL" sz="1200"/>
          </a:p>
        </p:txBody>
      </p:sp>
      <p:sp>
        <p:nvSpPr>
          <p:cNvPr id="26632" name="Rectangle 9"/>
          <p:cNvSpPr/>
          <p:nvPr/>
        </p:nvSpPr>
        <p:spPr>
          <a:xfrm>
            <a:off x="468313" y="3933825"/>
            <a:ext cx="1943100" cy="20097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179705" lvl="1" indent="0">
              <a:spcBef>
                <a:spcPct val="0"/>
              </a:spcBef>
              <a:buNone/>
            </a:pPr>
            <a:r>
              <a:rPr lang="es-CL" altLang="es-CL" sz="1400" b="1">
                <a:latin typeface="Arial" panose="020B0604020202020204" pitchFamily="34" charset="0"/>
              </a:rPr>
              <a:t>Regla general</a:t>
            </a:r>
            <a:endParaRPr lang="es-CL" altLang="es-CL" sz="1400" b="1">
              <a:latin typeface="Arial" panose="020B0604020202020204" pitchFamily="34" charset="0"/>
            </a:endParaRPr>
          </a:p>
          <a:p>
            <a:pPr marL="179705" lvl="1" indent="0">
              <a:spcBef>
                <a:spcPct val="0"/>
              </a:spcBef>
              <a:buNone/>
            </a:pPr>
            <a:r>
              <a:rPr lang="es-CL" altLang="es-CL" sz="1400"/>
              <a:t>Artículo 1560. “Conocida claramente la intención de los contratantes, debe estarse a ella más</a:t>
            </a:r>
            <a:endParaRPr lang="es-CL" altLang="es-CL" sz="1400"/>
          </a:p>
          <a:p>
            <a:pPr marL="179705" lvl="1" indent="0">
              <a:spcBef>
                <a:spcPct val="0"/>
              </a:spcBef>
              <a:buNone/>
            </a:pPr>
            <a:r>
              <a:rPr lang="es-CL" altLang="es-CL" sz="1400"/>
              <a:t>que a lo literal de</a:t>
            </a:r>
            <a:endParaRPr lang="es-CL" altLang="es-CL" sz="1400"/>
          </a:p>
          <a:p>
            <a:pPr marL="179705" lvl="1" indent="0">
              <a:spcBef>
                <a:spcPct val="0"/>
              </a:spcBef>
              <a:buNone/>
            </a:pPr>
            <a:r>
              <a:rPr lang="es-CL" altLang="es-CL" sz="1400"/>
              <a:t>las palabras”.</a:t>
            </a:r>
            <a:endParaRPr lang="es-ES" altLang="es-CL" sz="1400"/>
          </a:p>
        </p:txBody>
      </p:sp>
      <p:cxnSp>
        <p:nvCxnSpPr>
          <p:cNvPr id="26633" name="AutoShape 10"/>
          <p:cNvCxnSpPr>
            <a:stCxn id="26626" idx="3"/>
            <a:endCxn id="26628" idx="1"/>
          </p:cNvCxnSpPr>
          <p:nvPr/>
        </p:nvCxnSpPr>
        <p:spPr>
          <a:xfrm flipV="1">
            <a:off x="2339975" y="2238375"/>
            <a:ext cx="503238" cy="1090613"/>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26634" name="AutoShape 11"/>
          <p:cNvCxnSpPr>
            <a:stCxn id="26626" idx="3"/>
            <a:endCxn id="26629" idx="1"/>
          </p:cNvCxnSpPr>
          <p:nvPr/>
        </p:nvCxnSpPr>
        <p:spPr>
          <a:xfrm flipV="1">
            <a:off x="2339975" y="3103563"/>
            <a:ext cx="503238" cy="225425"/>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26635" name="AutoShape 12"/>
          <p:cNvCxnSpPr>
            <a:stCxn id="26626" idx="3"/>
            <a:endCxn id="26630" idx="1"/>
          </p:cNvCxnSpPr>
          <p:nvPr/>
        </p:nvCxnSpPr>
        <p:spPr>
          <a:xfrm>
            <a:off x="2339975" y="3328988"/>
            <a:ext cx="503238" cy="652462"/>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26636" name="AutoShape 13"/>
          <p:cNvCxnSpPr>
            <a:stCxn id="26626" idx="3"/>
            <a:endCxn id="26631" idx="1"/>
          </p:cNvCxnSpPr>
          <p:nvPr/>
        </p:nvCxnSpPr>
        <p:spPr>
          <a:xfrm>
            <a:off x="2339975" y="3328988"/>
            <a:ext cx="503238" cy="1647825"/>
          </a:xfrm>
          <a:prstGeom prst="bentConnector3">
            <a:avLst>
              <a:gd name="adj1" fmla="val 49843"/>
            </a:avLst>
          </a:prstGeom>
          <a:ln w="9525" cap="flat" cmpd="sng">
            <a:solidFill>
              <a:schemeClr val="tx1"/>
            </a:solidFill>
            <a:prstDash val="solid"/>
            <a:miter/>
            <a:headEnd type="none" w="med" len="med"/>
            <a:tailEnd type="none" w="med" len="med"/>
          </a:ln>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27650" name="Text Box 2"/>
          <p:cNvSpPr txBox="1"/>
          <p:nvPr/>
        </p:nvSpPr>
        <p:spPr>
          <a:xfrm>
            <a:off x="450850" y="3213100"/>
            <a:ext cx="2033588" cy="7334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REGLAS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INTERPRETATIVAS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(continuación)</a:t>
            </a:r>
            <a:endParaRPr lang="es-ES_tradnl" altLang="es-CL" sz="1400" b="1">
              <a:latin typeface="Arial" panose="020B0604020202020204" pitchFamily="34" charset="0"/>
            </a:endParaRPr>
          </a:p>
        </p:txBody>
      </p:sp>
      <p:sp>
        <p:nvSpPr>
          <p:cNvPr id="27651" name="Text Box 3"/>
          <p:cNvSpPr txBox="1"/>
          <p:nvPr/>
        </p:nvSpPr>
        <p:spPr>
          <a:xfrm>
            <a:off x="914400" y="538163"/>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Interpretación de los contratos</a:t>
            </a:r>
            <a:endParaRPr lang="es-ES_tradnl" altLang="es-CL" sz="2400" i="1"/>
          </a:p>
        </p:txBody>
      </p:sp>
      <p:sp>
        <p:nvSpPr>
          <p:cNvPr id="27652" name="Text Box 4"/>
          <p:cNvSpPr txBox="1"/>
          <p:nvPr/>
        </p:nvSpPr>
        <p:spPr>
          <a:xfrm>
            <a:off x="3060700" y="4725988"/>
            <a:ext cx="5327650" cy="1436687"/>
          </a:xfrm>
          <a:prstGeom prst="rect">
            <a:avLst/>
          </a:prstGeom>
          <a:noFill/>
          <a:ln w="63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174625" lvl="0" indent="-174625">
              <a:spcBef>
                <a:spcPct val="0"/>
              </a:spcBef>
              <a:buNone/>
            </a:pPr>
            <a:r>
              <a:rPr lang="es-CL" altLang="es-CL" sz="1400" b="1">
                <a:latin typeface="Arial" panose="020B0604020202020204" pitchFamily="34" charset="0"/>
              </a:rPr>
              <a:t>	Caso de cláusulas ambiguas</a:t>
            </a:r>
            <a:endParaRPr lang="es-CL" altLang="es-CL" sz="1400" b="1">
              <a:latin typeface="Arial" panose="020B0604020202020204" pitchFamily="34" charset="0"/>
            </a:endParaRPr>
          </a:p>
          <a:p>
            <a:pPr marL="174625" lvl="0" indent="-174625">
              <a:spcBef>
                <a:spcPct val="0"/>
              </a:spcBef>
              <a:buNone/>
            </a:pPr>
            <a:r>
              <a:rPr lang="es-CL" altLang="es-CL" sz="1400" b="1">
                <a:latin typeface="Arial" panose="020B0604020202020204" pitchFamily="34" charset="0"/>
              </a:rPr>
              <a:t>	</a:t>
            </a:r>
            <a:r>
              <a:rPr lang="es-CL" altLang="es-CL" sz="1200"/>
              <a:t>Artículo 1566. Regla subsidiaria. “No pudiendo aplicarse ninguna de las reglas precedentes de interpretación, se interpretarán las cláusulas ambiguas a favor del deudor. Pero las cláusulas ambiguas que hayan sido extendidas o dictadas por una de las partes, sea acreedora o deudora, se interpretarán contra ella, siempre que la ambigüedad provenga de la falta de una explicación que haya debido darse por ella”. </a:t>
            </a:r>
            <a:endParaRPr lang="es-CL" altLang="es-CL" sz="1200"/>
          </a:p>
        </p:txBody>
      </p:sp>
      <p:sp>
        <p:nvSpPr>
          <p:cNvPr id="27653" name="Rectangle 5"/>
          <p:cNvSpPr/>
          <p:nvPr/>
        </p:nvSpPr>
        <p:spPr>
          <a:xfrm>
            <a:off x="3079750" y="1412875"/>
            <a:ext cx="5197475" cy="8858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179705" lvl="1" indent="0">
              <a:spcBef>
                <a:spcPct val="0"/>
              </a:spcBef>
              <a:buNone/>
            </a:pPr>
            <a:r>
              <a:rPr lang="es-CL" altLang="es-CL" sz="1400" b="1">
                <a:latin typeface="Arial" panose="020B0604020202020204" pitchFamily="34" charset="0"/>
              </a:rPr>
              <a:t>Principio de la conservación del contrato o de alguna de sus cláusulas (</a:t>
            </a:r>
            <a:r>
              <a:rPr lang="es-CL" altLang="es-CL" sz="1400" b="1" i="1">
                <a:latin typeface="Arial" panose="020B0604020202020204" pitchFamily="34" charset="0"/>
              </a:rPr>
              <a:t>favor contractus</a:t>
            </a:r>
            <a:r>
              <a:rPr lang="es-CL" altLang="es-CL" sz="1400" b="1">
                <a:latin typeface="Arial" panose="020B0604020202020204" pitchFamily="34" charset="0"/>
              </a:rPr>
              <a:t>)</a:t>
            </a:r>
            <a:endParaRPr lang="es-CL" altLang="es-CL" sz="1400" b="1">
              <a:latin typeface="Arial" panose="020B0604020202020204" pitchFamily="34" charset="0"/>
            </a:endParaRPr>
          </a:p>
          <a:p>
            <a:pPr marL="179705" lvl="1" indent="0">
              <a:spcBef>
                <a:spcPct val="0"/>
              </a:spcBef>
              <a:buNone/>
            </a:pPr>
            <a:r>
              <a:rPr lang="es-CL" altLang="es-CL" sz="1200"/>
              <a:t>Artículo 1562. “El sentido en que una cláusula puede producir algún efecto, deberá preferirse a aquel en que no sea capaz de producir efecto alguno”.</a:t>
            </a:r>
            <a:endParaRPr lang="es-CL" altLang="es-CL" sz="1200"/>
          </a:p>
        </p:txBody>
      </p:sp>
      <p:sp>
        <p:nvSpPr>
          <p:cNvPr id="27654" name="Rectangle 6"/>
          <p:cNvSpPr/>
          <p:nvPr/>
        </p:nvSpPr>
        <p:spPr>
          <a:xfrm>
            <a:off x="3074988" y="2433638"/>
            <a:ext cx="5267325" cy="106838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179705" lvl="1" indent="0">
              <a:spcBef>
                <a:spcPct val="0"/>
              </a:spcBef>
              <a:buNone/>
            </a:pPr>
            <a:r>
              <a:rPr lang="es-CL" altLang="es-CL" sz="1400" b="1">
                <a:latin typeface="Arial" panose="020B0604020202020204" pitchFamily="34" charset="0"/>
              </a:rPr>
              <a:t>La naturaleza del contrato predomina, si no aparece voluntad contraria</a:t>
            </a:r>
            <a:endParaRPr lang="es-CL" altLang="es-CL" sz="1400" b="1">
              <a:latin typeface="Arial" panose="020B0604020202020204" pitchFamily="34" charset="0"/>
            </a:endParaRPr>
          </a:p>
          <a:p>
            <a:pPr marL="179705" lvl="1" indent="0">
              <a:spcBef>
                <a:spcPct val="0"/>
              </a:spcBef>
              <a:buNone/>
            </a:pPr>
            <a:r>
              <a:rPr lang="es-CL" altLang="es-CL" sz="1200"/>
              <a:t>Artículo 1563. “En aquellos casos en que no apareciere voluntad contraria deberá estarse a la interpretación que mejor cuadre con la naturaleza del contrato. Las cláusulas de uso común se presumen aunque no se expresen”.</a:t>
            </a:r>
            <a:endParaRPr lang="es-CL" altLang="es-CL" sz="1200"/>
          </a:p>
        </p:txBody>
      </p:sp>
      <p:sp>
        <p:nvSpPr>
          <p:cNvPr id="27655" name="Rectangle 7"/>
          <p:cNvSpPr/>
          <p:nvPr/>
        </p:nvSpPr>
        <p:spPr>
          <a:xfrm>
            <a:off x="3060700" y="3673475"/>
            <a:ext cx="5327650" cy="8858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179705" lvl="1" indent="0">
              <a:spcBef>
                <a:spcPct val="0"/>
              </a:spcBef>
              <a:buNone/>
            </a:pPr>
            <a:r>
              <a:rPr lang="es-CL" altLang="es-CL" sz="1400" b="1">
                <a:latin typeface="Arial" panose="020B0604020202020204" pitchFamily="34" charset="0"/>
              </a:rPr>
              <a:t>Principio de la aplicación práctica del contrato (interpretación auténtica)</a:t>
            </a:r>
            <a:endParaRPr lang="es-CL" altLang="es-CL" sz="1400" b="1">
              <a:latin typeface="Arial" panose="020B0604020202020204" pitchFamily="34" charset="0"/>
            </a:endParaRPr>
          </a:p>
          <a:p>
            <a:pPr marL="179705" lvl="1" indent="0">
              <a:spcBef>
                <a:spcPct val="0"/>
              </a:spcBef>
              <a:buNone/>
            </a:pPr>
            <a:r>
              <a:rPr lang="es-CL" altLang="es-CL" sz="1200"/>
              <a:t>Artículo 1564 inc. 3º. “(…) por la aplicación práctica que hayan hecho de ellas ambas partes, o una de las partes con aprobación de la otra”.</a:t>
            </a:r>
            <a:endParaRPr lang="es-CL" altLang="es-CL" sz="1200"/>
          </a:p>
        </p:txBody>
      </p:sp>
      <p:cxnSp>
        <p:nvCxnSpPr>
          <p:cNvPr id="27656" name="AutoShape 8"/>
          <p:cNvCxnSpPr>
            <a:stCxn id="27650" idx="3"/>
            <a:endCxn id="27655" idx="1"/>
          </p:cNvCxnSpPr>
          <p:nvPr/>
        </p:nvCxnSpPr>
        <p:spPr>
          <a:xfrm>
            <a:off x="2484438" y="3579813"/>
            <a:ext cx="576262" cy="536575"/>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27657" name="AutoShape 9"/>
          <p:cNvCxnSpPr>
            <a:stCxn id="27650" idx="3"/>
            <a:endCxn id="27654" idx="1"/>
          </p:cNvCxnSpPr>
          <p:nvPr/>
        </p:nvCxnSpPr>
        <p:spPr>
          <a:xfrm flipV="1">
            <a:off x="2484438" y="2968625"/>
            <a:ext cx="590550" cy="611188"/>
          </a:xfrm>
          <a:prstGeom prst="bentConnector3">
            <a:avLst>
              <a:gd name="adj1" fmla="val 49731"/>
            </a:avLst>
          </a:prstGeom>
          <a:ln w="9525" cap="flat" cmpd="sng">
            <a:solidFill>
              <a:schemeClr val="tx1"/>
            </a:solidFill>
            <a:prstDash val="solid"/>
            <a:miter/>
            <a:headEnd type="none" w="med" len="med"/>
            <a:tailEnd type="none" w="med" len="med"/>
          </a:ln>
        </p:spPr>
      </p:cxnSp>
      <p:cxnSp>
        <p:nvCxnSpPr>
          <p:cNvPr id="27658" name="AutoShape 10"/>
          <p:cNvCxnSpPr>
            <a:stCxn id="27650" idx="3"/>
            <a:endCxn id="27653" idx="1"/>
          </p:cNvCxnSpPr>
          <p:nvPr/>
        </p:nvCxnSpPr>
        <p:spPr>
          <a:xfrm flipV="1">
            <a:off x="2484438" y="1855788"/>
            <a:ext cx="595312" cy="1724025"/>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27659" name="AutoShape 11"/>
          <p:cNvCxnSpPr>
            <a:stCxn id="27650" idx="3"/>
            <a:endCxn id="27652" idx="1"/>
          </p:cNvCxnSpPr>
          <p:nvPr/>
        </p:nvCxnSpPr>
        <p:spPr>
          <a:xfrm>
            <a:off x="2484438" y="3579813"/>
            <a:ext cx="576262" cy="1865312"/>
          </a:xfrm>
          <a:prstGeom prst="bentConnector3">
            <a:avLst>
              <a:gd name="adj1" fmla="val 49861"/>
            </a:avLst>
          </a:prstGeom>
          <a:ln w="9525" cap="flat" cmpd="sng">
            <a:solidFill>
              <a:schemeClr val="tx1"/>
            </a:solidFill>
            <a:prstDash val="solid"/>
            <a:miter/>
            <a:headEnd type="none" w="med" len="med"/>
            <a:tailEnd type="none" w="med" len="med"/>
          </a:ln>
        </p:spPr>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28674" name="Text Box 2"/>
          <p:cNvSpPr txBox="1"/>
          <p:nvPr/>
        </p:nvSpPr>
        <p:spPr>
          <a:xfrm>
            <a:off x="914400" y="47625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cs typeface="Arial" panose="020B0604020202020204" pitchFamily="34" charset="0"/>
              </a:rPr>
              <a:t>Efectos de los contratos</a:t>
            </a:r>
            <a:endParaRPr lang="es-ES_tradnl" altLang="es-CL" sz="2400" i="1">
              <a:ea typeface="Arial" panose="020B0604020202020204" pitchFamily="34" charset="0"/>
            </a:endParaRPr>
          </a:p>
        </p:txBody>
      </p:sp>
      <p:sp>
        <p:nvSpPr>
          <p:cNvPr id="28675" name="Text Box 3"/>
          <p:cNvSpPr txBox="1"/>
          <p:nvPr/>
        </p:nvSpPr>
        <p:spPr>
          <a:xfrm>
            <a:off x="350838" y="2895600"/>
            <a:ext cx="1273175"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cs typeface="Arial" panose="020B0604020202020204" pitchFamily="34" charset="0"/>
              </a:rPr>
              <a:t>Efectos de los</a:t>
            </a:r>
            <a:endParaRPr lang="es-ES_tradnl" altLang="es-CL" sz="1200" b="1">
              <a:latin typeface="Arial" panose="020B0604020202020204" pitchFamily="34" charset="0"/>
              <a:cs typeface="Arial" panose="020B0604020202020204" pitchFamily="34" charset="0"/>
            </a:endParaRPr>
          </a:p>
          <a:p>
            <a:pPr marL="0" lvl="0" indent="0" algn="ctr">
              <a:spcBef>
                <a:spcPct val="0"/>
              </a:spcBef>
              <a:buNone/>
            </a:pPr>
            <a:r>
              <a:rPr lang="es-ES_tradnl" altLang="es-CL" sz="1200" b="1">
                <a:latin typeface="Arial" panose="020B0604020202020204" pitchFamily="34" charset="0"/>
                <a:cs typeface="Arial" panose="020B0604020202020204" pitchFamily="34" charset="0"/>
              </a:rPr>
              <a:t>contratos</a:t>
            </a:r>
            <a:endParaRPr lang="es-ES_tradnl" altLang="es-CL" sz="1200" b="1">
              <a:latin typeface="Arial" panose="020B0604020202020204" pitchFamily="34" charset="0"/>
              <a:ea typeface="Arial" panose="020B0604020202020204" pitchFamily="34" charset="0"/>
            </a:endParaRPr>
          </a:p>
        </p:txBody>
      </p:sp>
      <p:sp>
        <p:nvSpPr>
          <p:cNvPr id="28676" name="Text Box 4"/>
          <p:cNvSpPr txBox="1"/>
          <p:nvPr/>
        </p:nvSpPr>
        <p:spPr>
          <a:xfrm>
            <a:off x="2243138" y="1789113"/>
            <a:ext cx="1009650" cy="400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b="1">
                <a:solidFill>
                  <a:srgbClr val="000000"/>
                </a:solidFill>
                <a:latin typeface="Arial" panose="020B0604020202020204" pitchFamily="34" charset="0"/>
                <a:cs typeface="Arial" panose="020B0604020202020204" pitchFamily="34" charset="0"/>
              </a:rPr>
              <a:t>Respecto de las partes</a:t>
            </a:r>
            <a:endParaRPr lang="es-ES_tradnl" altLang="es-CL" sz="1000" b="1">
              <a:solidFill>
                <a:srgbClr val="000000"/>
              </a:solidFill>
              <a:latin typeface="Arial" panose="020B0604020202020204" pitchFamily="34" charset="0"/>
              <a:ea typeface="Arial" panose="020B0604020202020204" pitchFamily="34" charset="0"/>
            </a:endParaRPr>
          </a:p>
        </p:txBody>
      </p:sp>
      <p:sp>
        <p:nvSpPr>
          <p:cNvPr id="28677" name="Text Box 5"/>
          <p:cNvSpPr txBox="1"/>
          <p:nvPr/>
        </p:nvSpPr>
        <p:spPr>
          <a:xfrm>
            <a:off x="2244725" y="4117975"/>
            <a:ext cx="930275" cy="400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b="1">
                <a:solidFill>
                  <a:srgbClr val="000000"/>
                </a:solidFill>
                <a:latin typeface="Arial" panose="020B0604020202020204" pitchFamily="34" charset="0"/>
                <a:cs typeface="Arial" panose="020B0604020202020204" pitchFamily="34" charset="0"/>
              </a:rPr>
              <a:t>Respecto de terceros</a:t>
            </a:r>
            <a:endParaRPr lang="es-ES_tradnl" altLang="es-CL" sz="1000" b="1">
              <a:solidFill>
                <a:srgbClr val="000000"/>
              </a:solidFill>
              <a:latin typeface="Arial" panose="020B0604020202020204" pitchFamily="34" charset="0"/>
              <a:ea typeface="Arial" panose="020B0604020202020204" pitchFamily="34" charset="0"/>
            </a:endParaRPr>
          </a:p>
        </p:txBody>
      </p:sp>
      <p:cxnSp>
        <p:nvCxnSpPr>
          <p:cNvPr id="28678" name="AutoShape 6"/>
          <p:cNvCxnSpPr>
            <a:stCxn id="28675" idx="3"/>
            <a:endCxn id="28676" idx="1"/>
          </p:cNvCxnSpPr>
          <p:nvPr/>
        </p:nvCxnSpPr>
        <p:spPr>
          <a:xfrm flipV="1">
            <a:off x="1624013" y="1989138"/>
            <a:ext cx="619125" cy="114141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28679" name="AutoShape 7"/>
          <p:cNvCxnSpPr>
            <a:stCxn id="28675" idx="3"/>
            <a:endCxn id="28677" idx="1"/>
          </p:cNvCxnSpPr>
          <p:nvPr/>
        </p:nvCxnSpPr>
        <p:spPr>
          <a:xfrm>
            <a:off x="1624013" y="3130550"/>
            <a:ext cx="620712" cy="1187450"/>
          </a:xfrm>
          <a:prstGeom prst="bentConnector3">
            <a:avLst>
              <a:gd name="adj1" fmla="val 49870"/>
            </a:avLst>
          </a:prstGeom>
          <a:ln w="9525" cap="flat" cmpd="sng">
            <a:solidFill>
              <a:schemeClr val="tx1"/>
            </a:solidFill>
            <a:prstDash val="solid"/>
            <a:miter/>
            <a:headEnd type="none" w="med" len="med"/>
            <a:tailEnd type="none" w="med" len="med"/>
          </a:ln>
        </p:spPr>
      </p:cxnSp>
      <p:sp>
        <p:nvSpPr>
          <p:cNvPr id="28680" name="Text Box 8"/>
          <p:cNvSpPr txBox="1"/>
          <p:nvPr/>
        </p:nvSpPr>
        <p:spPr>
          <a:xfrm>
            <a:off x="3829050" y="2030413"/>
            <a:ext cx="1008063" cy="400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Representadas (1448)</a:t>
            </a:r>
            <a:endParaRPr lang="es-ES_tradnl" altLang="es-CL" sz="1000">
              <a:solidFill>
                <a:srgbClr val="000000"/>
              </a:solidFill>
              <a:ea typeface="Arial" panose="020B0604020202020204" pitchFamily="34" charset="0"/>
            </a:endParaRPr>
          </a:p>
        </p:txBody>
      </p:sp>
      <p:cxnSp>
        <p:nvCxnSpPr>
          <p:cNvPr id="28681" name="AutoShape 9"/>
          <p:cNvCxnSpPr>
            <a:stCxn id="28676" idx="3"/>
            <a:endCxn id="28680" idx="1"/>
          </p:cNvCxnSpPr>
          <p:nvPr/>
        </p:nvCxnSpPr>
        <p:spPr>
          <a:xfrm>
            <a:off x="3252788" y="1989138"/>
            <a:ext cx="576262" cy="241300"/>
          </a:xfrm>
          <a:prstGeom prst="bentConnector3">
            <a:avLst>
              <a:gd name="adj1" fmla="val 49861"/>
            </a:avLst>
          </a:prstGeom>
          <a:ln w="9525" cap="flat" cmpd="sng">
            <a:solidFill>
              <a:schemeClr val="tx1"/>
            </a:solidFill>
            <a:prstDash val="solid"/>
            <a:miter/>
            <a:headEnd type="none" w="med" len="med"/>
            <a:tailEnd type="none" w="med" len="med"/>
          </a:ln>
        </p:spPr>
      </p:cxnSp>
      <p:sp>
        <p:nvSpPr>
          <p:cNvPr id="28682" name="Text Box 10"/>
          <p:cNvSpPr txBox="1"/>
          <p:nvPr/>
        </p:nvSpPr>
        <p:spPr>
          <a:xfrm>
            <a:off x="3829050" y="1501775"/>
            <a:ext cx="1008063"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Por sí mismas</a:t>
            </a:r>
            <a:endParaRPr lang="es-ES_tradnl" altLang="es-CL" sz="1000">
              <a:solidFill>
                <a:srgbClr val="000000"/>
              </a:solidFill>
              <a:ea typeface="Arial" panose="020B0604020202020204" pitchFamily="34" charset="0"/>
            </a:endParaRPr>
          </a:p>
        </p:txBody>
      </p:sp>
      <p:cxnSp>
        <p:nvCxnSpPr>
          <p:cNvPr id="28683" name="AutoShape 11"/>
          <p:cNvCxnSpPr>
            <a:stCxn id="28676" idx="3"/>
            <a:endCxn id="28682" idx="1"/>
          </p:cNvCxnSpPr>
          <p:nvPr/>
        </p:nvCxnSpPr>
        <p:spPr>
          <a:xfrm flipV="1">
            <a:off x="3252788" y="1625600"/>
            <a:ext cx="576262" cy="363538"/>
          </a:xfrm>
          <a:prstGeom prst="bentConnector3">
            <a:avLst>
              <a:gd name="adj1" fmla="val 49861"/>
            </a:avLst>
          </a:prstGeom>
          <a:ln w="9525" cap="flat" cmpd="sng">
            <a:solidFill>
              <a:schemeClr val="tx1"/>
            </a:solidFill>
            <a:prstDash val="solid"/>
            <a:miter/>
            <a:headEnd type="none" w="med" len="med"/>
            <a:tailEnd type="none" w="med" len="med"/>
          </a:ln>
        </p:spPr>
      </p:cxnSp>
      <p:sp>
        <p:nvSpPr>
          <p:cNvPr id="28684" name="Text Box 12"/>
          <p:cNvSpPr txBox="1"/>
          <p:nvPr/>
        </p:nvSpPr>
        <p:spPr>
          <a:xfrm>
            <a:off x="3541713" y="3294063"/>
            <a:ext cx="1008062"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Absolutos</a:t>
            </a:r>
            <a:endParaRPr lang="es-ES_tradnl" altLang="es-CL" sz="1000">
              <a:solidFill>
                <a:srgbClr val="000000"/>
              </a:solidFill>
              <a:ea typeface="Arial" panose="020B0604020202020204" pitchFamily="34" charset="0"/>
            </a:endParaRPr>
          </a:p>
        </p:txBody>
      </p:sp>
      <p:sp>
        <p:nvSpPr>
          <p:cNvPr id="28685" name="Text Box 13"/>
          <p:cNvSpPr txBox="1"/>
          <p:nvPr/>
        </p:nvSpPr>
        <p:spPr>
          <a:xfrm>
            <a:off x="3541713" y="5454650"/>
            <a:ext cx="958850"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Relativos</a:t>
            </a:r>
            <a:endParaRPr lang="es-ES_tradnl" altLang="es-CL" sz="1000">
              <a:solidFill>
                <a:srgbClr val="000000"/>
              </a:solidFill>
              <a:ea typeface="Arial" panose="020B0604020202020204" pitchFamily="34" charset="0"/>
            </a:endParaRPr>
          </a:p>
        </p:txBody>
      </p:sp>
      <p:cxnSp>
        <p:nvCxnSpPr>
          <p:cNvPr id="28686" name="AutoShape 14"/>
          <p:cNvCxnSpPr>
            <a:stCxn id="28677" idx="3"/>
            <a:endCxn id="28685" idx="1"/>
          </p:cNvCxnSpPr>
          <p:nvPr/>
        </p:nvCxnSpPr>
        <p:spPr>
          <a:xfrm>
            <a:off x="3175000" y="4318000"/>
            <a:ext cx="366713" cy="1260475"/>
          </a:xfrm>
          <a:prstGeom prst="bentConnector3">
            <a:avLst>
              <a:gd name="adj1" fmla="val 49782"/>
            </a:avLst>
          </a:prstGeom>
          <a:ln w="9525" cap="flat" cmpd="sng">
            <a:solidFill>
              <a:schemeClr val="tx1"/>
            </a:solidFill>
            <a:prstDash val="solid"/>
            <a:miter/>
            <a:headEnd type="none" w="med" len="med"/>
            <a:tailEnd type="none" w="med" len="med"/>
          </a:ln>
        </p:spPr>
      </p:cxnSp>
      <p:cxnSp>
        <p:nvCxnSpPr>
          <p:cNvPr id="28687" name="AutoShape 15"/>
          <p:cNvCxnSpPr>
            <a:stCxn id="28677" idx="3"/>
            <a:endCxn id="28684" idx="1"/>
          </p:cNvCxnSpPr>
          <p:nvPr/>
        </p:nvCxnSpPr>
        <p:spPr>
          <a:xfrm flipV="1">
            <a:off x="3175000" y="3417888"/>
            <a:ext cx="366713" cy="900112"/>
          </a:xfrm>
          <a:prstGeom prst="bentConnector3">
            <a:avLst>
              <a:gd name="adj1" fmla="val 49782"/>
            </a:avLst>
          </a:prstGeom>
          <a:ln w="9525" cap="flat" cmpd="sng">
            <a:solidFill>
              <a:schemeClr val="tx1"/>
            </a:solidFill>
            <a:prstDash val="solid"/>
            <a:miter/>
            <a:headEnd type="none" w="med" len="med"/>
            <a:tailEnd type="none" w="med" len="med"/>
          </a:ln>
        </p:spPr>
      </p:cxnSp>
      <p:sp>
        <p:nvSpPr>
          <p:cNvPr id="28688" name="Text Box 16"/>
          <p:cNvSpPr txBox="1"/>
          <p:nvPr/>
        </p:nvSpPr>
        <p:spPr>
          <a:xfrm>
            <a:off x="4789488" y="2717800"/>
            <a:ext cx="2016125"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i="1">
                <a:solidFill>
                  <a:srgbClr val="000000"/>
                </a:solidFill>
                <a:cs typeface="Arial" panose="020B0604020202020204" pitchFamily="34" charset="0"/>
              </a:rPr>
              <a:t>Regla general</a:t>
            </a:r>
            <a:r>
              <a:rPr lang="es-ES_tradnl" altLang="es-CL" sz="1000">
                <a:solidFill>
                  <a:srgbClr val="000000"/>
                </a:solidFill>
                <a:cs typeface="Arial" panose="020B0604020202020204" pitchFamily="34" charset="0"/>
              </a:rPr>
              <a:t>: no produce efectos</a:t>
            </a:r>
            <a:endParaRPr lang="es-ES_tradnl" altLang="es-CL" sz="1000">
              <a:solidFill>
                <a:srgbClr val="000000"/>
              </a:solidFill>
              <a:ea typeface="Arial" panose="020B0604020202020204" pitchFamily="34" charset="0"/>
            </a:endParaRPr>
          </a:p>
        </p:txBody>
      </p:sp>
      <p:sp>
        <p:nvSpPr>
          <p:cNvPr id="28689" name="Text Box 17"/>
          <p:cNvSpPr txBox="1"/>
          <p:nvPr/>
        </p:nvSpPr>
        <p:spPr>
          <a:xfrm>
            <a:off x="4789488" y="3941763"/>
            <a:ext cx="1008062"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i="1">
                <a:solidFill>
                  <a:srgbClr val="000000"/>
                </a:solidFill>
                <a:cs typeface="Arial" panose="020B0604020202020204" pitchFamily="34" charset="0"/>
              </a:rPr>
              <a:t>Excepciones</a:t>
            </a:r>
            <a:endParaRPr lang="es-ES_tradnl" altLang="es-CL" sz="1000" i="1">
              <a:solidFill>
                <a:srgbClr val="000000"/>
              </a:solidFill>
              <a:ea typeface="Arial" panose="020B0604020202020204" pitchFamily="34" charset="0"/>
            </a:endParaRPr>
          </a:p>
        </p:txBody>
      </p:sp>
      <p:cxnSp>
        <p:nvCxnSpPr>
          <p:cNvPr id="28690" name="AutoShape 18"/>
          <p:cNvCxnSpPr>
            <a:stCxn id="28684" idx="3"/>
            <a:endCxn id="28688" idx="1"/>
          </p:cNvCxnSpPr>
          <p:nvPr/>
        </p:nvCxnSpPr>
        <p:spPr>
          <a:xfrm flipV="1">
            <a:off x="4549775" y="2841625"/>
            <a:ext cx="239713" cy="576263"/>
          </a:xfrm>
          <a:prstGeom prst="bentConnector3">
            <a:avLst>
              <a:gd name="adj1" fmla="val 49667"/>
            </a:avLst>
          </a:prstGeom>
          <a:ln w="9525" cap="flat" cmpd="sng">
            <a:solidFill>
              <a:schemeClr val="tx1"/>
            </a:solidFill>
            <a:prstDash val="solid"/>
            <a:miter/>
            <a:headEnd type="none" w="med" len="med"/>
            <a:tailEnd type="none" w="med" len="med"/>
          </a:ln>
        </p:spPr>
      </p:cxnSp>
      <p:cxnSp>
        <p:nvCxnSpPr>
          <p:cNvPr id="28691" name="AutoShape 19"/>
          <p:cNvCxnSpPr>
            <a:stCxn id="28684" idx="3"/>
            <a:endCxn id="28689" idx="1"/>
          </p:cNvCxnSpPr>
          <p:nvPr/>
        </p:nvCxnSpPr>
        <p:spPr>
          <a:xfrm>
            <a:off x="4549775" y="3417888"/>
            <a:ext cx="239713" cy="647700"/>
          </a:xfrm>
          <a:prstGeom prst="bentConnector3">
            <a:avLst>
              <a:gd name="adj1" fmla="val 49667"/>
            </a:avLst>
          </a:prstGeom>
          <a:ln w="9525" cap="flat" cmpd="sng">
            <a:solidFill>
              <a:schemeClr val="tx1"/>
            </a:solidFill>
            <a:prstDash val="solid"/>
            <a:miter/>
            <a:headEnd type="none" w="med" len="med"/>
            <a:tailEnd type="none" w="med" len="med"/>
          </a:ln>
        </p:spPr>
      </p:cxnSp>
      <p:sp>
        <p:nvSpPr>
          <p:cNvPr id="28692" name="Text Box 20"/>
          <p:cNvSpPr txBox="1"/>
          <p:nvPr/>
        </p:nvSpPr>
        <p:spPr>
          <a:xfrm>
            <a:off x="6086475" y="3325813"/>
            <a:ext cx="1222375" cy="400050"/>
          </a:xfrm>
          <a:prstGeom prst="rect">
            <a:avLst/>
          </a:prstGeom>
          <a:solidFill>
            <a:srgbClr val="DDDDDD"/>
          </a:solid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Estipulación a favor de otro (1449)</a:t>
            </a:r>
            <a:endParaRPr lang="es-ES_tradnl" altLang="es-CL" sz="1000">
              <a:solidFill>
                <a:srgbClr val="000000"/>
              </a:solidFill>
              <a:ea typeface="Arial" panose="020B0604020202020204" pitchFamily="34" charset="0"/>
            </a:endParaRPr>
          </a:p>
        </p:txBody>
      </p:sp>
      <p:sp>
        <p:nvSpPr>
          <p:cNvPr id="28693" name="Text Box 21"/>
          <p:cNvSpPr txBox="1"/>
          <p:nvPr/>
        </p:nvSpPr>
        <p:spPr>
          <a:xfrm>
            <a:off x="6086475" y="3941763"/>
            <a:ext cx="1438275"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Contratos colectivos</a:t>
            </a:r>
            <a:endParaRPr lang="es-ES_tradnl" altLang="es-CL" sz="1000">
              <a:solidFill>
                <a:srgbClr val="000000"/>
              </a:solidFill>
              <a:ea typeface="Arial" panose="020B0604020202020204" pitchFamily="34" charset="0"/>
            </a:endParaRPr>
          </a:p>
        </p:txBody>
      </p:sp>
      <p:sp>
        <p:nvSpPr>
          <p:cNvPr id="28694" name="Text Box 22"/>
          <p:cNvSpPr txBox="1"/>
          <p:nvPr/>
        </p:nvSpPr>
        <p:spPr>
          <a:xfrm>
            <a:off x="6086475" y="4414838"/>
            <a:ext cx="1150938"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Acción pauliana</a:t>
            </a:r>
            <a:endParaRPr lang="es-ES_tradnl" altLang="es-CL" sz="1000">
              <a:solidFill>
                <a:srgbClr val="000000"/>
              </a:solidFill>
              <a:ea typeface="Arial" panose="020B0604020202020204" pitchFamily="34" charset="0"/>
            </a:endParaRPr>
          </a:p>
        </p:txBody>
      </p:sp>
      <p:cxnSp>
        <p:nvCxnSpPr>
          <p:cNvPr id="28695" name="AutoShape 23"/>
          <p:cNvCxnSpPr>
            <a:stCxn id="28689" idx="3"/>
            <a:endCxn id="28692" idx="1"/>
          </p:cNvCxnSpPr>
          <p:nvPr/>
        </p:nvCxnSpPr>
        <p:spPr>
          <a:xfrm flipV="1">
            <a:off x="5797550" y="3525838"/>
            <a:ext cx="288925" cy="539750"/>
          </a:xfrm>
          <a:prstGeom prst="bentConnector3">
            <a:avLst>
              <a:gd name="adj1" fmla="val 49449"/>
            </a:avLst>
          </a:prstGeom>
          <a:ln w="9525" cap="flat" cmpd="sng">
            <a:solidFill>
              <a:schemeClr val="tx1"/>
            </a:solidFill>
            <a:prstDash val="solid"/>
            <a:miter/>
            <a:headEnd type="none" w="med" len="med"/>
            <a:tailEnd type="none" w="med" len="med"/>
          </a:ln>
        </p:spPr>
      </p:cxnSp>
      <p:cxnSp>
        <p:nvCxnSpPr>
          <p:cNvPr id="28696" name="AutoShape 24"/>
          <p:cNvCxnSpPr>
            <a:stCxn id="28689" idx="3"/>
            <a:endCxn id="28693" idx="1"/>
          </p:cNvCxnSpPr>
          <p:nvPr/>
        </p:nvCxnSpPr>
        <p:spPr>
          <a:xfrm>
            <a:off x="5797550" y="4065588"/>
            <a:ext cx="288925" cy="0"/>
          </a:xfrm>
          <a:prstGeom prst="straightConnector1">
            <a:avLst/>
          </a:prstGeom>
          <a:ln w="9525" cap="flat" cmpd="sng">
            <a:solidFill>
              <a:schemeClr val="tx1"/>
            </a:solidFill>
            <a:prstDash val="solid"/>
            <a:headEnd type="none" w="med" len="med"/>
            <a:tailEnd type="none" w="med" len="med"/>
          </a:ln>
        </p:spPr>
      </p:cxnSp>
      <p:cxnSp>
        <p:nvCxnSpPr>
          <p:cNvPr id="28697" name="AutoShape 25"/>
          <p:cNvCxnSpPr>
            <a:stCxn id="28689" idx="3"/>
            <a:endCxn id="28694" idx="1"/>
          </p:cNvCxnSpPr>
          <p:nvPr/>
        </p:nvCxnSpPr>
        <p:spPr>
          <a:xfrm>
            <a:off x="5797550" y="4065588"/>
            <a:ext cx="288925" cy="473075"/>
          </a:xfrm>
          <a:prstGeom prst="bentConnector3">
            <a:avLst>
              <a:gd name="adj1" fmla="val 49449"/>
            </a:avLst>
          </a:prstGeom>
          <a:ln w="9525" cap="flat" cmpd="sng">
            <a:solidFill>
              <a:schemeClr val="tx1"/>
            </a:solidFill>
            <a:prstDash val="solid"/>
            <a:miter/>
            <a:headEnd type="none" w="med" len="med"/>
            <a:tailEnd type="none" w="med" len="med"/>
          </a:ln>
        </p:spPr>
      </p:cxnSp>
      <p:sp>
        <p:nvSpPr>
          <p:cNvPr id="28698" name="Text Box 26"/>
          <p:cNvSpPr txBox="1"/>
          <p:nvPr/>
        </p:nvSpPr>
        <p:spPr>
          <a:xfrm>
            <a:off x="4860925" y="5076825"/>
            <a:ext cx="1223963" cy="400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Sucesores por causa de muerte</a:t>
            </a:r>
            <a:endParaRPr lang="es-ES_tradnl" altLang="es-CL" sz="1000">
              <a:solidFill>
                <a:srgbClr val="000000"/>
              </a:solidFill>
              <a:ea typeface="Arial" panose="020B0604020202020204" pitchFamily="34" charset="0"/>
            </a:endParaRPr>
          </a:p>
        </p:txBody>
      </p:sp>
      <p:sp>
        <p:nvSpPr>
          <p:cNvPr id="28699" name="Text Box 27"/>
          <p:cNvSpPr txBox="1"/>
          <p:nvPr/>
        </p:nvSpPr>
        <p:spPr>
          <a:xfrm>
            <a:off x="4860925" y="5740400"/>
            <a:ext cx="1223963" cy="400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Sucesores por acto entre vivos</a:t>
            </a:r>
            <a:endParaRPr lang="es-ES_tradnl" altLang="es-CL" sz="1000">
              <a:solidFill>
                <a:srgbClr val="000000"/>
              </a:solidFill>
              <a:ea typeface="Arial" panose="020B0604020202020204" pitchFamily="34" charset="0"/>
            </a:endParaRPr>
          </a:p>
        </p:txBody>
      </p:sp>
      <p:sp>
        <p:nvSpPr>
          <p:cNvPr id="28700" name="Text Box 28"/>
          <p:cNvSpPr txBox="1"/>
          <p:nvPr/>
        </p:nvSpPr>
        <p:spPr>
          <a:xfrm>
            <a:off x="6373813" y="5013325"/>
            <a:ext cx="1295400"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A título universal</a:t>
            </a:r>
            <a:endParaRPr lang="es-ES_tradnl" altLang="es-CL" sz="1000">
              <a:solidFill>
                <a:srgbClr val="000000"/>
              </a:solidFill>
              <a:ea typeface="Arial" panose="020B0604020202020204" pitchFamily="34" charset="0"/>
            </a:endParaRPr>
          </a:p>
        </p:txBody>
      </p:sp>
      <p:sp>
        <p:nvSpPr>
          <p:cNvPr id="28701" name="Text Box 29"/>
          <p:cNvSpPr txBox="1"/>
          <p:nvPr/>
        </p:nvSpPr>
        <p:spPr>
          <a:xfrm>
            <a:off x="6373813" y="5322888"/>
            <a:ext cx="1295400"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A título singular</a:t>
            </a:r>
            <a:endParaRPr lang="es-ES_tradnl" altLang="es-CL" sz="1000">
              <a:solidFill>
                <a:srgbClr val="000000"/>
              </a:solidFill>
              <a:ea typeface="Arial" panose="020B0604020202020204" pitchFamily="34" charset="0"/>
            </a:endParaRPr>
          </a:p>
        </p:txBody>
      </p:sp>
      <p:cxnSp>
        <p:nvCxnSpPr>
          <p:cNvPr id="28702" name="AutoShape 30"/>
          <p:cNvCxnSpPr>
            <a:stCxn id="28698" idx="3"/>
            <a:endCxn id="28700" idx="1"/>
          </p:cNvCxnSpPr>
          <p:nvPr/>
        </p:nvCxnSpPr>
        <p:spPr>
          <a:xfrm flipV="1">
            <a:off x="6084888" y="5137150"/>
            <a:ext cx="288925" cy="139700"/>
          </a:xfrm>
          <a:prstGeom prst="bentConnector3">
            <a:avLst>
              <a:gd name="adj1" fmla="val 49449"/>
            </a:avLst>
          </a:prstGeom>
          <a:ln w="9525" cap="flat" cmpd="sng">
            <a:solidFill>
              <a:schemeClr val="tx1"/>
            </a:solidFill>
            <a:prstDash val="solid"/>
            <a:miter/>
            <a:headEnd type="none" w="med" len="med"/>
            <a:tailEnd type="none" w="med" len="med"/>
          </a:ln>
        </p:spPr>
      </p:cxnSp>
      <p:cxnSp>
        <p:nvCxnSpPr>
          <p:cNvPr id="28703" name="AutoShape 31"/>
          <p:cNvCxnSpPr>
            <a:stCxn id="28698" idx="3"/>
            <a:endCxn id="28701" idx="1"/>
          </p:cNvCxnSpPr>
          <p:nvPr/>
        </p:nvCxnSpPr>
        <p:spPr>
          <a:xfrm>
            <a:off x="6084888" y="5276850"/>
            <a:ext cx="288925" cy="169863"/>
          </a:xfrm>
          <a:prstGeom prst="bentConnector3">
            <a:avLst>
              <a:gd name="adj1" fmla="val 49449"/>
            </a:avLst>
          </a:prstGeom>
          <a:ln w="9525" cap="flat" cmpd="sng">
            <a:solidFill>
              <a:schemeClr val="tx1"/>
            </a:solidFill>
            <a:prstDash val="solid"/>
            <a:miter/>
            <a:headEnd type="none" w="med" len="med"/>
            <a:tailEnd type="none" w="med" len="med"/>
          </a:ln>
        </p:spPr>
      </p:cxnSp>
      <p:cxnSp>
        <p:nvCxnSpPr>
          <p:cNvPr id="28704" name="AutoShape 32"/>
          <p:cNvCxnSpPr>
            <a:stCxn id="28685" idx="3"/>
            <a:endCxn id="28698" idx="1"/>
          </p:cNvCxnSpPr>
          <p:nvPr/>
        </p:nvCxnSpPr>
        <p:spPr>
          <a:xfrm flipV="1">
            <a:off x="4500563" y="5276850"/>
            <a:ext cx="360362" cy="301625"/>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28705" name="AutoShape 33"/>
          <p:cNvCxnSpPr>
            <a:stCxn id="28685" idx="3"/>
            <a:endCxn id="28699" idx="1"/>
          </p:cNvCxnSpPr>
          <p:nvPr/>
        </p:nvCxnSpPr>
        <p:spPr>
          <a:xfrm>
            <a:off x="4500563" y="5578475"/>
            <a:ext cx="360362" cy="361950"/>
          </a:xfrm>
          <a:prstGeom prst="bentConnector3">
            <a:avLst>
              <a:gd name="adj1" fmla="val 49778"/>
            </a:avLst>
          </a:prstGeom>
          <a:ln w="9525" cap="flat" cmpd="sng">
            <a:solidFill>
              <a:schemeClr val="tx1"/>
            </a:solidFill>
            <a:prstDash val="solid"/>
            <a:miter/>
            <a:headEnd type="none" w="med" len="med"/>
            <a:tailEnd type="none" w="med" len="med"/>
          </a:ln>
        </p:spPr>
      </p:cxnSp>
      <p:sp>
        <p:nvSpPr>
          <p:cNvPr id="28706" name="Text Box 34"/>
          <p:cNvSpPr txBox="1"/>
          <p:nvPr/>
        </p:nvSpPr>
        <p:spPr>
          <a:xfrm>
            <a:off x="7524750" y="3332163"/>
            <a:ext cx="1223963" cy="400050"/>
          </a:xfrm>
          <a:prstGeom prst="rect">
            <a:avLst/>
          </a:prstGeom>
          <a:solidFill>
            <a:srgbClr val="DDDDDD"/>
          </a:solid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cs typeface="Arial" panose="020B0604020202020204" pitchFamily="34" charset="0"/>
              </a:rPr>
              <a:t>Promesa de hecho ajeno (1450)</a:t>
            </a:r>
            <a:endParaRPr lang="es-ES_tradnl" altLang="es-CL" sz="1000">
              <a:solidFill>
                <a:srgbClr val="000000"/>
              </a:solidFill>
              <a:ea typeface="Arial" panose="020B0604020202020204" pitchFamily="34" charset="0"/>
            </a:endParaRPr>
          </a:p>
        </p:txBody>
      </p:sp>
      <p:sp>
        <p:nvSpPr>
          <p:cNvPr id="28707" name="Text Box 35"/>
          <p:cNvSpPr txBox="1"/>
          <p:nvPr/>
        </p:nvSpPr>
        <p:spPr>
          <a:xfrm>
            <a:off x="7548563" y="3090863"/>
            <a:ext cx="1200150"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s-CL" altLang="es-CL" sz="1000" i="1">
                <a:cs typeface="Arial" panose="020B0604020202020204" pitchFamily="34" charset="0"/>
              </a:rPr>
              <a:t>Excepción aparente</a:t>
            </a:r>
            <a:endParaRPr lang="es-CL" altLang="es-CL" sz="1000" i="1">
              <a:ea typeface="Arial" panose="020B0604020202020204" pitchFamily="34" charset="0"/>
            </a:endParaRPr>
          </a:p>
        </p:txBody>
      </p:sp>
      <p:sp>
        <p:nvSpPr>
          <p:cNvPr id="28708" name="Text Box 37"/>
          <p:cNvSpPr txBox="1"/>
          <p:nvPr/>
        </p:nvSpPr>
        <p:spPr>
          <a:xfrm>
            <a:off x="5364163" y="1709738"/>
            <a:ext cx="1728787" cy="555625"/>
          </a:xfrm>
          <a:prstGeom prst="rect">
            <a:avLst/>
          </a:prstGeom>
          <a:solidFill>
            <a:srgbClr val="FFCC99"/>
          </a:solidFill>
          <a:ln w="63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es-CL" altLang="es-CL" sz="1000">
                <a:cs typeface="Arial" panose="020B0604020202020204" pitchFamily="34" charset="0"/>
              </a:rPr>
              <a:t>Por </a:t>
            </a:r>
            <a:r>
              <a:rPr lang="es-CL" altLang="es-CL" sz="1000" i="1">
                <a:cs typeface="Arial" panose="020B0604020202020204" pitchFamily="34" charset="0"/>
              </a:rPr>
              <a:t>autor</a:t>
            </a:r>
            <a:r>
              <a:rPr lang="es-CL" altLang="es-CL" sz="1000">
                <a:cs typeface="Arial" panose="020B0604020202020204" pitchFamily="34" charset="0"/>
              </a:rPr>
              <a:t> o </a:t>
            </a:r>
            <a:r>
              <a:rPr lang="es-CL" altLang="es-CL" sz="1000" i="1">
                <a:cs typeface="Arial" panose="020B0604020202020204" pitchFamily="34" charset="0"/>
              </a:rPr>
              <a:t>partes</a:t>
            </a:r>
            <a:r>
              <a:rPr lang="es-CL" altLang="es-CL" sz="1000">
                <a:cs typeface="Arial" panose="020B0604020202020204" pitchFamily="34" charset="0"/>
              </a:rPr>
              <a:t> se entiende aquellos que con su voluntad generan un acto jurídico</a:t>
            </a:r>
            <a:endParaRPr lang="es-CL" altLang="es-CL" sz="1000">
              <a:ea typeface="Arial" panose="020B0604020202020204" pitchFamily="34" charset="0"/>
            </a:endParaRPr>
          </a:p>
        </p:txBody>
      </p:sp>
      <p:sp>
        <p:nvSpPr>
          <p:cNvPr id="28709" name="Text Box 38"/>
          <p:cNvSpPr txBox="1"/>
          <p:nvPr/>
        </p:nvSpPr>
        <p:spPr>
          <a:xfrm>
            <a:off x="1835150" y="4818063"/>
            <a:ext cx="1152525" cy="708025"/>
          </a:xfrm>
          <a:prstGeom prst="rect">
            <a:avLst/>
          </a:prstGeom>
          <a:solidFill>
            <a:srgbClr val="FFCC99"/>
          </a:solidFill>
          <a:ln w="63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es-CL" altLang="es-CL" sz="1000">
                <a:cs typeface="Arial" panose="020B0604020202020204" pitchFamily="34" charset="0"/>
              </a:rPr>
              <a:t>Por </a:t>
            </a:r>
            <a:r>
              <a:rPr lang="es-CL" altLang="es-CL" sz="1000" i="1">
                <a:cs typeface="Arial" panose="020B0604020202020204" pitchFamily="34" charset="0"/>
              </a:rPr>
              <a:t>tercero</a:t>
            </a:r>
            <a:r>
              <a:rPr lang="es-CL" altLang="es-CL" sz="1000">
                <a:cs typeface="Arial" panose="020B0604020202020204" pitchFamily="34" charset="0"/>
              </a:rPr>
              <a:t> se entiende todo individuo ajeno al acto o contrato</a:t>
            </a:r>
            <a:endParaRPr lang="es-CL" altLang="es-CL" sz="1000">
              <a:ea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30722" name="Text Box 2"/>
          <p:cNvSpPr txBox="1"/>
          <p:nvPr/>
        </p:nvSpPr>
        <p:spPr>
          <a:xfrm>
            <a:off x="900113" y="538163"/>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cs typeface="Arial" panose="020B0604020202020204" pitchFamily="34" charset="0"/>
              </a:rPr>
              <a:t>Estipulación a favor de otro</a:t>
            </a:r>
            <a:endParaRPr lang="es-ES_tradnl" altLang="es-CL" sz="2400" i="1">
              <a:ea typeface="Arial" panose="020B0604020202020204" pitchFamily="34" charset="0"/>
            </a:endParaRPr>
          </a:p>
        </p:txBody>
      </p:sp>
      <p:sp>
        <p:nvSpPr>
          <p:cNvPr id="30723" name="Text Box 40"/>
          <p:cNvSpPr txBox="1"/>
          <p:nvPr/>
        </p:nvSpPr>
        <p:spPr>
          <a:xfrm>
            <a:off x="539750" y="1557338"/>
            <a:ext cx="3311525" cy="24352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Artículo 1449</a:t>
            </a:r>
            <a:r>
              <a:rPr lang="es-ES_tradnl" altLang="es-CL" sz="1400">
                <a:latin typeface="Arial" panose="020B0604020202020204" pitchFamily="34" charset="0"/>
              </a:rPr>
              <a:t>. </a:t>
            </a:r>
            <a:r>
              <a:rPr lang="es-ES" altLang="es-CL" sz="1400"/>
              <a:t>Cualquiera puede estipular a favor de una tercera persona, aunque no tenga derecho para representarla; pero sólo esta tercera persona podrá demandar lo estipulado; y mientras no intervenga su aceptación expresa o tácita, es revocable el contrato por la sola voluntad de las partes que concurrieron a él. Constituyen aceptación tácita los actos que sólo hubieran podido ejecutarse en virtud del contrato</a:t>
            </a:r>
            <a:r>
              <a:rPr lang="es-ES_tradnl" altLang="es-CL" sz="1400"/>
              <a:t>.</a:t>
            </a:r>
            <a:endParaRPr lang="es-ES_tradnl" altLang="es-CL" sz="1400"/>
          </a:p>
        </p:txBody>
      </p:sp>
      <p:sp>
        <p:nvSpPr>
          <p:cNvPr id="30724" name="Oval 46"/>
          <p:cNvSpPr/>
          <p:nvPr/>
        </p:nvSpPr>
        <p:spPr>
          <a:xfrm>
            <a:off x="4438650" y="2132013"/>
            <a:ext cx="1752600" cy="690562"/>
          </a:xfrm>
          <a:prstGeom prst="ellipse">
            <a:avLst/>
          </a:prstGeom>
          <a:solidFill>
            <a:srgbClr val="FFCC99"/>
          </a:solidFill>
          <a:ln w="9525">
            <a:noFill/>
          </a:ln>
          <a:effectLst>
            <a:prstShdw prst="shdw17" dist="17961" dir="2699999">
              <a:srgbClr val="997A5C"/>
            </a:prstShdw>
          </a:effectLst>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a:t>Estipulante</a:t>
            </a:r>
            <a:endParaRPr lang="es-ES_tradnl" altLang="es-CL" sz="2400"/>
          </a:p>
        </p:txBody>
      </p:sp>
      <p:sp>
        <p:nvSpPr>
          <p:cNvPr id="30725" name="Oval 47"/>
          <p:cNvSpPr/>
          <p:nvPr/>
        </p:nvSpPr>
        <p:spPr>
          <a:xfrm>
            <a:off x="4500563" y="4724400"/>
            <a:ext cx="1676400" cy="779463"/>
          </a:xfrm>
          <a:prstGeom prst="ellipse">
            <a:avLst/>
          </a:prstGeom>
          <a:solidFill>
            <a:srgbClr val="FFCC99"/>
          </a:solidFill>
          <a:ln w="9525">
            <a:noFill/>
          </a:ln>
          <a:effectLst>
            <a:prstShdw prst="shdw17" dist="17961" dir="2699999">
              <a:srgbClr val="997A5C"/>
            </a:prstShdw>
          </a:effectLst>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a:t>Promitente</a:t>
            </a:r>
            <a:endParaRPr lang="es-ES_tradnl" altLang="es-CL" sz="2400"/>
          </a:p>
        </p:txBody>
      </p:sp>
      <p:sp>
        <p:nvSpPr>
          <p:cNvPr id="30726" name="Oval 48"/>
          <p:cNvSpPr/>
          <p:nvPr/>
        </p:nvSpPr>
        <p:spPr>
          <a:xfrm>
            <a:off x="6443663" y="3500438"/>
            <a:ext cx="1770062" cy="703262"/>
          </a:xfrm>
          <a:prstGeom prst="ellipse">
            <a:avLst/>
          </a:prstGeom>
          <a:solidFill>
            <a:srgbClr val="FFCC99"/>
          </a:solidFill>
          <a:ln w="9525">
            <a:noFill/>
          </a:ln>
          <a:effectLst>
            <a:prstShdw prst="shdw17" dist="17961" dir="2699999">
              <a:srgbClr val="997A5C"/>
            </a:prstShdw>
          </a:effectLst>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a:t>Beneficiario</a:t>
            </a:r>
            <a:endParaRPr lang="es-ES_tradnl" altLang="es-CL" sz="2400"/>
          </a:p>
        </p:txBody>
      </p:sp>
      <p:sp>
        <p:nvSpPr>
          <p:cNvPr id="30727" name="AutoShape 49"/>
          <p:cNvSpPr/>
          <p:nvPr/>
        </p:nvSpPr>
        <p:spPr>
          <a:xfrm>
            <a:off x="4819650" y="2898775"/>
            <a:ext cx="914400" cy="1828800"/>
          </a:xfrm>
          <a:prstGeom prst="downArrow">
            <a:avLst>
              <a:gd name="adj1" fmla="val 32194"/>
              <a:gd name="adj2" fmla="val 48370"/>
            </a:avLst>
          </a:prstGeom>
          <a:solidFill>
            <a:schemeClr val="hlink"/>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30728" name="AutoShape 50"/>
          <p:cNvSpPr/>
          <p:nvPr/>
        </p:nvSpPr>
        <p:spPr>
          <a:xfrm flipV="1">
            <a:off x="6011863" y="3932238"/>
            <a:ext cx="1447800" cy="1700212"/>
          </a:xfrm>
          <a:custGeom>
            <a:avLst/>
            <a:gdLst>
              <a:gd name="txL" fmla="*/ 3163 w 21600"/>
              <a:gd name="txT" fmla="*/ 3163 h 21600"/>
              <a:gd name="txR" fmla="*/ 18437 w 21600"/>
              <a:gd name="txB" fmla="*/ 18437 h 21600"/>
            </a:gdLst>
            <a:ahLst/>
            <a:cxnLst>
              <a:cxn ang="0">
                <a:pos x="2147483646" y="457455892"/>
              </a:cxn>
              <a:cxn ang="0">
                <a:pos x="1593919282" y="2147483646"/>
              </a:cxn>
              <a:cxn ang="0">
                <a:pos x="2147483646" y="2147483646"/>
              </a:cxn>
              <a:cxn ang="0">
                <a:pos x="2147483646" y="2147483646"/>
              </a:cxn>
              <a:cxn ang="0">
                <a:pos x="2147483646" y="2147483646"/>
              </a:cxn>
              <a:cxn ang="0">
                <a:pos x="2147483646" y="2147483646"/>
              </a:cxn>
            </a:cxnLst>
            <a:rect l="txL" t="txT" r="txR" b="txB"/>
            <a:pathLst>
              <a:path w="21600" h="21600">
                <a:moveTo>
                  <a:pt x="15985" y="10949"/>
                </a:moveTo>
                <a:cubicBezTo>
                  <a:pt x="15987" y="10900"/>
                  <a:pt x="15988" y="10850"/>
                  <a:pt x="15988" y="10800"/>
                </a:cubicBezTo>
                <a:cubicBezTo>
                  <a:pt x="15988" y="7934"/>
                  <a:pt x="13665" y="5612"/>
                  <a:pt x="10800" y="5612"/>
                </a:cubicBezTo>
                <a:cubicBezTo>
                  <a:pt x="9469" y="5611"/>
                  <a:pt x="8190" y="6122"/>
                  <a:pt x="7226" y="7039"/>
                </a:cubicBezTo>
                <a:lnTo>
                  <a:pt x="3360" y="2970"/>
                </a:lnTo>
                <a:cubicBezTo>
                  <a:pt x="5368" y="1063"/>
                  <a:pt x="8031" y="-1"/>
                  <a:pt x="10800" y="0"/>
                </a:cubicBezTo>
                <a:cubicBezTo>
                  <a:pt x="16764" y="0"/>
                  <a:pt x="21600" y="4835"/>
                  <a:pt x="21600" y="10800"/>
                </a:cubicBezTo>
                <a:cubicBezTo>
                  <a:pt x="21600" y="10904"/>
                  <a:pt x="21598" y="11008"/>
                  <a:pt x="21595" y="11112"/>
                </a:cubicBezTo>
                <a:lnTo>
                  <a:pt x="24294" y="11190"/>
                </a:lnTo>
                <a:lnTo>
                  <a:pt x="18630" y="16535"/>
                </a:lnTo>
                <a:lnTo>
                  <a:pt x="13286" y="10871"/>
                </a:lnTo>
                <a:lnTo>
                  <a:pt x="15985" y="10949"/>
                </a:lnTo>
                <a:close/>
              </a:path>
            </a:pathLst>
          </a:custGeom>
          <a:solidFill>
            <a:srgbClr val="DDDDDD">
              <a:alpha val="100000"/>
            </a:srgbClr>
          </a:solidFill>
          <a:ln w="9525" cap="flat" cmpd="sng">
            <a:solidFill>
              <a:schemeClr val="tx1">
                <a:alpha val="100000"/>
              </a:schemeClr>
            </a:solidFill>
            <a:prstDash val="solid"/>
            <a:miter lim="800000"/>
            <a:headEnd type="none" w="med" len="med"/>
            <a:tailEnd type="none" w="med" len="med"/>
          </a:ln>
        </p:spPr>
        <p:txBody>
          <a:bodyPr/>
          <a:p>
            <a:endParaRPr lang="es-E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32770" name="Text Box 2"/>
          <p:cNvSpPr txBox="1"/>
          <p:nvPr/>
        </p:nvSpPr>
        <p:spPr>
          <a:xfrm>
            <a:off x="900113" y="538163"/>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cs typeface="Arial" panose="020B0604020202020204" pitchFamily="34" charset="0"/>
              </a:rPr>
              <a:t>Promesa de hecho ajeno</a:t>
            </a:r>
            <a:endParaRPr lang="es-ES_tradnl" altLang="es-CL" sz="2400" i="1">
              <a:ea typeface="Arial" panose="020B0604020202020204" pitchFamily="34" charset="0"/>
            </a:endParaRPr>
          </a:p>
        </p:txBody>
      </p:sp>
      <p:sp>
        <p:nvSpPr>
          <p:cNvPr id="32771" name="Text Box 3"/>
          <p:cNvSpPr txBox="1"/>
          <p:nvPr/>
        </p:nvSpPr>
        <p:spPr>
          <a:xfrm>
            <a:off x="539750" y="1557338"/>
            <a:ext cx="3311525" cy="20097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Artículo 1450</a:t>
            </a:r>
            <a:r>
              <a:rPr lang="es-ES_tradnl" altLang="es-CL" sz="1400">
                <a:latin typeface="Arial" panose="020B0604020202020204" pitchFamily="34" charset="0"/>
              </a:rPr>
              <a:t>. </a:t>
            </a:r>
            <a:r>
              <a:rPr lang="es-ES" altLang="es-CL" sz="1400"/>
              <a:t>Siempre que uno de los contratantes se compromete a que por una tercera persona, de quien no es legítimo representante, ha de darse, hacerse o no hacerse alguna cosa, esta tercera persona no contraerá obligación alguna, sino en virtud de su ratificación; y si ella no ratifica, el otro contratante tendrá acción de perjuicios contra el que hizo la promesa</a:t>
            </a:r>
            <a:r>
              <a:rPr lang="es-ES_tradnl" altLang="es-CL" sz="1400"/>
              <a:t>.</a:t>
            </a:r>
            <a:endParaRPr lang="es-ES_tradnl" altLang="es-CL" sz="1400"/>
          </a:p>
        </p:txBody>
      </p:sp>
      <p:sp>
        <p:nvSpPr>
          <p:cNvPr id="32772" name="Oval 4"/>
          <p:cNvSpPr/>
          <p:nvPr/>
        </p:nvSpPr>
        <p:spPr>
          <a:xfrm>
            <a:off x="4438650" y="2132013"/>
            <a:ext cx="1752600" cy="690562"/>
          </a:xfrm>
          <a:prstGeom prst="ellipse">
            <a:avLst/>
          </a:prstGeom>
          <a:solidFill>
            <a:srgbClr val="FFCC99"/>
          </a:solidFill>
          <a:ln w="9525">
            <a:noFill/>
          </a:ln>
          <a:effectLst>
            <a:prstShdw prst="shdw17" dist="17961" dir="2699999">
              <a:srgbClr val="997A5C"/>
            </a:prstShdw>
          </a:effectLst>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a:t>Estipulante</a:t>
            </a:r>
            <a:endParaRPr lang="es-ES_tradnl" altLang="es-CL" sz="2400"/>
          </a:p>
        </p:txBody>
      </p:sp>
      <p:sp>
        <p:nvSpPr>
          <p:cNvPr id="32773" name="Oval 5"/>
          <p:cNvSpPr/>
          <p:nvPr/>
        </p:nvSpPr>
        <p:spPr>
          <a:xfrm>
            <a:off x="4500563" y="4724400"/>
            <a:ext cx="1676400" cy="779463"/>
          </a:xfrm>
          <a:prstGeom prst="ellipse">
            <a:avLst/>
          </a:prstGeom>
          <a:solidFill>
            <a:srgbClr val="FFCC99"/>
          </a:solidFill>
          <a:ln w="9525">
            <a:noFill/>
          </a:ln>
          <a:effectLst>
            <a:prstShdw prst="shdw17" dist="17961" dir="2699999">
              <a:srgbClr val="997A5C"/>
            </a:prstShdw>
          </a:effectLst>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a:t>Promitente</a:t>
            </a:r>
            <a:endParaRPr lang="es-ES_tradnl" altLang="es-CL" sz="2400"/>
          </a:p>
        </p:txBody>
      </p:sp>
      <p:sp>
        <p:nvSpPr>
          <p:cNvPr id="32774" name="Oval 6"/>
          <p:cNvSpPr/>
          <p:nvPr/>
        </p:nvSpPr>
        <p:spPr>
          <a:xfrm>
            <a:off x="6443663" y="3357563"/>
            <a:ext cx="1728787" cy="846137"/>
          </a:xfrm>
          <a:prstGeom prst="ellipse">
            <a:avLst/>
          </a:prstGeom>
          <a:solidFill>
            <a:srgbClr val="FFCC99"/>
          </a:solidFill>
          <a:ln w="9525">
            <a:noFill/>
          </a:ln>
          <a:effectLst>
            <a:prstShdw prst="shdw17" dist="17961" dir="2699999">
              <a:srgbClr val="997A5C"/>
            </a:prstShdw>
          </a:effectLst>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a:t>Tercer</a:t>
            </a:r>
            <a:endParaRPr lang="es-ES_tradnl" altLang="es-CL" sz="2400"/>
          </a:p>
          <a:p>
            <a:pPr marL="0" lvl="0" indent="0" algn="ctr">
              <a:spcBef>
                <a:spcPct val="0"/>
              </a:spcBef>
              <a:buNone/>
            </a:pPr>
            <a:r>
              <a:rPr lang="es-ES_tradnl" altLang="es-CL" sz="2400"/>
              <a:t>obligado</a:t>
            </a:r>
            <a:endParaRPr lang="es-ES_tradnl" altLang="es-CL" sz="2400"/>
          </a:p>
        </p:txBody>
      </p:sp>
      <p:sp>
        <p:nvSpPr>
          <p:cNvPr id="32775" name="AutoShape 7"/>
          <p:cNvSpPr/>
          <p:nvPr/>
        </p:nvSpPr>
        <p:spPr>
          <a:xfrm>
            <a:off x="4819650" y="2898775"/>
            <a:ext cx="914400" cy="1828800"/>
          </a:xfrm>
          <a:prstGeom prst="downArrow">
            <a:avLst>
              <a:gd name="adj1" fmla="val 32194"/>
              <a:gd name="adj2" fmla="val 48370"/>
            </a:avLst>
          </a:prstGeom>
          <a:solidFill>
            <a:schemeClr val="hlink"/>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34818" name="Text Box 2"/>
          <p:cNvSpPr txBox="1"/>
          <p:nvPr/>
        </p:nvSpPr>
        <p:spPr>
          <a:xfrm>
            <a:off x="762000" y="3006725"/>
            <a:ext cx="1409700" cy="3540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700" b="1">
                <a:latin typeface="Arial" panose="020B0604020202020204" pitchFamily="34" charset="0"/>
              </a:rPr>
              <a:t>CONTRATO</a:t>
            </a:r>
            <a:endParaRPr lang="es-ES_tradnl" altLang="es-CL" sz="1700">
              <a:latin typeface="Arial" panose="020B0604020202020204" pitchFamily="34" charset="0"/>
            </a:endParaRPr>
          </a:p>
        </p:txBody>
      </p:sp>
      <p:sp>
        <p:nvSpPr>
          <p:cNvPr id="34819" name="Text Box 3"/>
          <p:cNvSpPr txBox="1"/>
          <p:nvPr/>
        </p:nvSpPr>
        <p:spPr>
          <a:xfrm>
            <a:off x="849313" y="484188"/>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Disolución de los contratos</a:t>
            </a:r>
            <a:endParaRPr lang="es-ES_tradnl" altLang="es-CL" sz="2400" i="1"/>
          </a:p>
        </p:txBody>
      </p:sp>
      <p:sp>
        <p:nvSpPr>
          <p:cNvPr id="34820" name="Text Box 4"/>
          <p:cNvSpPr txBox="1"/>
          <p:nvPr/>
        </p:nvSpPr>
        <p:spPr>
          <a:xfrm>
            <a:off x="2635250" y="1855788"/>
            <a:ext cx="1150938"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Acuerdo de las partes</a:t>
            </a:r>
            <a:endParaRPr lang="es-ES_tradnl" altLang="es-CL" sz="1200" b="1">
              <a:latin typeface="Arial" panose="020B0604020202020204" pitchFamily="34" charset="0"/>
            </a:endParaRPr>
          </a:p>
        </p:txBody>
      </p:sp>
      <p:cxnSp>
        <p:nvCxnSpPr>
          <p:cNvPr id="34821" name="AutoShape 5"/>
          <p:cNvCxnSpPr>
            <a:stCxn id="34818" idx="3"/>
            <a:endCxn id="34820" idx="1"/>
          </p:cNvCxnSpPr>
          <p:nvPr/>
        </p:nvCxnSpPr>
        <p:spPr>
          <a:xfrm flipV="1">
            <a:off x="2171700" y="2085975"/>
            <a:ext cx="463550" cy="1098550"/>
          </a:xfrm>
          <a:prstGeom prst="bentConnector3">
            <a:avLst>
              <a:gd name="adj1" fmla="val 50000"/>
            </a:avLst>
          </a:prstGeom>
          <a:ln w="9525" cap="flat" cmpd="sng">
            <a:solidFill>
              <a:schemeClr val="tx1"/>
            </a:solidFill>
            <a:prstDash val="solid"/>
            <a:miter/>
            <a:headEnd type="none" w="med" len="med"/>
            <a:tailEnd type="none" w="med" len="med"/>
          </a:ln>
        </p:spPr>
      </p:cxnSp>
      <p:sp>
        <p:nvSpPr>
          <p:cNvPr id="34822" name="Text Box 6"/>
          <p:cNvSpPr txBox="1"/>
          <p:nvPr/>
        </p:nvSpPr>
        <p:spPr>
          <a:xfrm>
            <a:off x="2635250" y="4087813"/>
            <a:ext cx="128587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Causas legales</a:t>
            </a:r>
            <a:endParaRPr lang="es-ES_tradnl" altLang="es-CL" sz="1200" b="1">
              <a:latin typeface="Arial" panose="020B0604020202020204" pitchFamily="34" charset="0"/>
            </a:endParaRPr>
          </a:p>
        </p:txBody>
      </p:sp>
      <p:cxnSp>
        <p:nvCxnSpPr>
          <p:cNvPr id="34823" name="AutoShape 7"/>
          <p:cNvCxnSpPr>
            <a:stCxn id="34818" idx="3"/>
            <a:endCxn id="34822" idx="1"/>
          </p:cNvCxnSpPr>
          <p:nvPr/>
        </p:nvCxnSpPr>
        <p:spPr>
          <a:xfrm>
            <a:off x="2171700" y="3184525"/>
            <a:ext cx="463550" cy="1042988"/>
          </a:xfrm>
          <a:prstGeom prst="bentConnector3">
            <a:avLst>
              <a:gd name="adj1" fmla="val 50000"/>
            </a:avLst>
          </a:prstGeom>
          <a:ln w="9525" cap="flat" cmpd="sng">
            <a:solidFill>
              <a:schemeClr val="tx1"/>
            </a:solidFill>
            <a:prstDash val="solid"/>
            <a:miter/>
            <a:headEnd type="none" w="med" len="med"/>
            <a:tailEnd type="none" w="med" len="med"/>
          </a:ln>
        </p:spPr>
      </p:cxnSp>
      <p:sp>
        <p:nvSpPr>
          <p:cNvPr id="34824" name="Text Box 8"/>
          <p:cNvSpPr txBox="1"/>
          <p:nvPr/>
        </p:nvSpPr>
        <p:spPr>
          <a:xfrm>
            <a:off x="4506913" y="2935288"/>
            <a:ext cx="1009650"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Resolución</a:t>
            </a:r>
            <a:endParaRPr lang="es-ES_tradnl" altLang="es-CL" sz="1200" b="1">
              <a:latin typeface="Arial" panose="020B0604020202020204" pitchFamily="34" charset="0"/>
            </a:endParaRPr>
          </a:p>
        </p:txBody>
      </p:sp>
      <p:sp>
        <p:nvSpPr>
          <p:cNvPr id="34825" name="Text Box 9"/>
          <p:cNvSpPr txBox="1"/>
          <p:nvPr/>
        </p:nvSpPr>
        <p:spPr>
          <a:xfrm>
            <a:off x="4498975" y="4159250"/>
            <a:ext cx="1585913"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Nulidad y rescisión</a:t>
            </a:r>
            <a:endParaRPr lang="es-ES_tradnl" altLang="es-CL" sz="1200" b="1">
              <a:latin typeface="Arial" panose="020B0604020202020204" pitchFamily="34" charset="0"/>
            </a:endParaRPr>
          </a:p>
        </p:txBody>
      </p:sp>
      <p:cxnSp>
        <p:nvCxnSpPr>
          <p:cNvPr id="34826" name="AutoShape 10"/>
          <p:cNvCxnSpPr>
            <a:stCxn id="34822" idx="3"/>
            <a:endCxn id="34824" idx="1"/>
          </p:cNvCxnSpPr>
          <p:nvPr/>
        </p:nvCxnSpPr>
        <p:spPr>
          <a:xfrm flipV="1">
            <a:off x="3921125" y="3074988"/>
            <a:ext cx="585788" cy="1152525"/>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34827" name="AutoShape 11"/>
          <p:cNvCxnSpPr>
            <a:stCxn id="34822" idx="3"/>
            <a:endCxn id="34825" idx="1"/>
          </p:cNvCxnSpPr>
          <p:nvPr/>
        </p:nvCxnSpPr>
        <p:spPr>
          <a:xfrm>
            <a:off x="3921125" y="4227513"/>
            <a:ext cx="577850" cy="71437"/>
          </a:xfrm>
          <a:prstGeom prst="bentConnector3">
            <a:avLst>
              <a:gd name="adj1" fmla="val 50000"/>
            </a:avLst>
          </a:prstGeom>
          <a:ln w="9525" cap="flat" cmpd="sng">
            <a:solidFill>
              <a:schemeClr val="tx1"/>
            </a:solidFill>
            <a:prstDash val="solid"/>
            <a:miter/>
            <a:headEnd type="none" w="med" len="med"/>
            <a:tailEnd type="none" w="med" len="med"/>
          </a:ln>
        </p:spPr>
      </p:cxnSp>
      <p:sp>
        <p:nvSpPr>
          <p:cNvPr id="34828" name="Text Box 12"/>
          <p:cNvSpPr txBox="1"/>
          <p:nvPr/>
        </p:nvSpPr>
        <p:spPr>
          <a:xfrm>
            <a:off x="403225" y="3727450"/>
            <a:ext cx="1727200" cy="22225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Artículo 1545</a:t>
            </a:r>
            <a:r>
              <a:rPr lang="es-ES_tradnl" altLang="es-CL" sz="1400">
                <a:latin typeface="Arial" panose="020B0604020202020204" pitchFamily="34" charset="0"/>
              </a:rPr>
              <a:t>. </a:t>
            </a:r>
            <a:r>
              <a:rPr lang="es-ES" altLang="es-CL" sz="1400"/>
              <a:t>Todo contrato legalmente celebrado es una ley para los contratantes, y no puede ser invalidado sino por su </a:t>
            </a:r>
            <a:r>
              <a:rPr lang="es-ES" altLang="es-CL" sz="1400" i="1"/>
              <a:t>consentimiento mutuo o por causas legales</a:t>
            </a:r>
            <a:r>
              <a:rPr lang="es-ES" altLang="es-CL" sz="1400"/>
              <a:t>.</a:t>
            </a:r>
            <a:r>
              <a:rPr lang="es-ES_tradnl" altLang="es-CL" sz="1400"/>
              <a:t> </a:t>
            </a:r>
            <a:endParaRPr lang="es-ES_tradnl" altLang="es-CL" sz="1400"/>
          </a:p>
        </p:txBody>
      </p:sp>
      <p:sp>
        <p:nvSpPr>
          <p:cNvPr id="34829" name="Rectangle 13"/>
          <p:cNvSpPr/>
          <p:nvPr/>
        </p:nvSpPr>
        <p:spPr>
          <a:xfrm>
            <a:off x="4075113" y="1422400"/>
            <a:ext cx="2232025" cy="1190625"/>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defTabSz="914400">
              <a:spcBef>
                <a:spcPct val="0"/>
              </a:spcBef>
              <a:buNone/>
              <a:tabLst>
                <a:tab pos="1123950" algn="l"/>
              </a:tabLst>
            </a:pPr>
            <a:r>
              <a:rPr lang="es-ES" altLang="es-CL" sz="1200"/>
              <a:t>Artículo 1567 inciso 1º. “Toda obligación puede extinguirse por una convención en que las partes interesadas, siendo capaces de disponer libremente de lo suyo, consienten en darla por nula”.</a:t>
            </a:r>
            <a:endParaRPr lang="es-ES" altLang="es-CL" sz="1200"/>
          </a:p>
        </p:txBody>
      </p:sp>
      <p:sp>
        <p:nvSpPr>
          <p:cNvPr id="34830" name="Rectangle 14"/>
          <p:cNvSpPr/>
          <p:nvPr/>
        </p:nvSpPr>
        <p:spPr>
          <a:xfrm>
            <a:off x="6523038" y="1638300"/>
            <a:ext cx="2370137" cy="701675"/>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000"/>
              <a:t> Opera para lo futuro.</a:t>
            </a:r>
            <a:endParaRPr lang="es-ES_tradnl" altLang="es-CL" sz="1000"/>
          </a:p>
          <a:p>
            <a:pPr marL="0" lvl="0" indent="0">
              <a:spcBef>
                <a:spcPct val="0"/>
              </a:spcBef>
            </a:pPr>
            <a:r>
              <a:rPr lang="es-ES_tradnl" altLang="es-CL" sz="1000"/>
              <a:t> No puede perjudicar a terceros absolutos.</a:t>
            </a:r>
            <a:endParaRPr lang="es-ES_tradnl" altLang="es-CL" sz="1000"/>
          </a:p>
          <a:p>
            <a:pPr marL="0" lvl="0" indent="0">
              <a:spcBef>
                <a:spcPct val="0"/>
              </a:spcBef>
            </a:pPr>
            <a:r>
              <a:rPr lang="es-ES_tradnl" altLang="es-CL" sz="1000"/>
              <a:t> Procede en todos los contratos.</a:t>
            </a:r>
            <a:endParaRPr lang="es-ES_tradnl" altLang="es-CL" sz="1000"/>
          </a:p>
          <a:p>
            <a:pPr marL="0" lvl="0" indent="0">
              <a:spcBef>
                <a:spcPct val="0"/>
              </a:spcBef>
            </a:pPr>
            <a:r>
              <a:rPr lang="es-ES_tradnl" altLang="es-CL" sz="1000"/>
              <a:t> De la misma manera en que se celebró</a:t>
            </a:r>
            <a:endParaRPr lang="es-ES_tradnl" altLang="es-CL" sz="1000"/>
          </a:p>
        </p:txBody>
      </p:sp>
      <p:sp>
        <p:nvSpPr>
          <p:cNvPr id="34831" name="Text Box 15"/>
          <p:cNvSpPr txBox="1"/>
          <p:nvPr/>
        </p:nvSpPr>
        <p:spPr>
          <a:xfrm>
            <a:off x="4506913" y="3333750"/>
            <a:ext cx="1093787"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Terminación</a:t>
            </a:r>
            <a:endParaRPr lang="es-ES_tradnl" altLang="es-CL" sz="1200" b="1">
              <a:latin typeface="Arial" panose="020B0604020202020204" pitchFamily="34" charset="0"/>
            </a:endParaRPr>
          </a:p>
        </p:txBody>
      </p:sp>
      <p:sp>
        <p:nvSpPr>
          <p:cNvPr id="34832" name="Text Box 16"/>
          <p:cNvSpPr txBox="1"/>
          <p:nvPr/>
        </p:nvSpPr>
        <p:spPr>
          <a:xfrm>
            <a:off x="4506913" y="3741738"/>
            <a:ext cx="1041400"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Revocación</a:t>
            </a:r>
            <a:endParaRPr lang="es-ES_tradnl" altLang="es-CL" sz="1200" b="1">
              <a:latin typeface="Arial" panose="020B0604020202020204" pitchFamily="34" charset="0"/>
            </a:endParaRPr>
          </a:p>
        </p:txBody>
      </p:sp>
      <p:sp>
        <p:nvSpPr>
          <p:cNvPr id="34833" name="Text Box 17"/>
          <p:cNvSpPr txBox="1"/>
          <p:nvPr/>
        </p:nvSpPr>
        <p:spPr>
          <a:xfrm>
            <a:off x="4506913" y="4591050"/>
            <a:ext cx="1920875"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Muerte en ciertos casos</a:t>
            </a:r>
            <a:endParaRPr lang="es-ES_tradnl" altLang="es-CL" sz="1200" b="1">
              <a:latin typeface="Arial" panose="020B0604020202020204" pitchFamily="34" charset="0"/>
            </a:endParaRPr>
          </a:p>
        </p:txBody>
      </p:sp>
      <p:sp>
        <p:nvSpPr>
          <p:cNvPr id="34834" name="Text Box 18"/>
          <p:cNvSpPr txBox="1"/>
          <p:nvPr/>
        </p:nvSpPr>
        <p:spPr>
          <a:xfrm>
            <a:off x="4506913" y="5022850"/>
            <a:ext cx="2139950"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Imposibilidad de ejecución</a:t>
            </a:r>
            <a:endParaRPr lang="es-ES_tradnl" altLang="es-CL" sz="1200" b="1">
              <a:latin typeface="Arial" panose="020B0604020202020204" pitchFamily="34" charset="0"/>
            </a:endParaRPr>
          </a:p>
        </p:txBody>
      </p:sp>
      <p:sp>
        <p:nvSpPr>
          <p:cNvPr id="34835" name="Text Box 19"/>
          <p:cNvSpPr txBox="1"/>
          <p:nvPr/>
        </p:nvSpPr>
        <p:spPr>
          <a:xfrm>
            <a:off x="4506913" y="5456238"/>
            <a:ext cx="1255712"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Plazo extintivo</a:t>
            </a:r>
            <a:endParaRPr lang="es-ES_tradnl" altLang="es-CL" sz="1200" b="1">
              <a:latin typeface="Arial" panose="020B0604020202020204" pitchFamily="34" charset="0"/>
            </a:endParaRPr>
          </a:p>
        </p:txBody>
      </p:sp>
      <p:sp>
        <p:nvSpPr>
          <p:cNvPr id="34836" name="Text Box 20"/>
          <p:cNvSpPr txBox="1"/>
          <p:nvPr/>
        </p:nvSpPr>
        <p:spPr>
          <a:xfrm>
            <a:off x="4506913" y="5888038"/>
            <a:ext cx="87312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Renuncia</a:t>
            </a:r>
            <a:endParaRPr lang="es-ES_tradnl" altLang="es-CL" sz="1200" b="1">
              <a:latin typeface="Arial" panose="020B0604020202020204" pitchFamily="34" charset="0"/>
            </a:endParaRPr>
          </a:p>
        </p:txBody>
      </p:sp>
      <p:cxnSp>
        <p:nvCxnSpPr>
          <p:cNvPr id="34837" name="AutoShape 21"/>
          <p:cNvCxnSpPr>
            <a:stCxn id="34822" idx="3"/>
            <a:endCxn id="34831" idx="1"/>
          </p:cNvCxnSpPr>
          <p:nvPr/>
        </p:nvCxnSpPr>
        <p:spPr>
          <a:xfrm flipV="1">
            <a:off x="3921125" y="3473450"/>
            <a:ext cx="585788" cy="754063"/>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34838" name="AutoShape 22"/>
          <p:cNvCxnSpPr>
            <a:stCxn id="34822" idx="3"/>
            <a:endCxn id="34832" idx="1"/>
          </p:cNvCxnSpPr>
          <p:nvPr/>
        </p:nvCxnSpPr>
        <p:spPr>
          <a:xfrm flipV="1">
            <a:off x="3921125" y="3881438"/>
            <a:ext cx="585788" cy="346075"/>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34839" name="AutoShape 23"/>
          <p:cNvCxnSpPr>
            <a:stCxn id="34822" idx="3"/>
            <a:endCxn id="34833" idx="1"/>
          </p:cNvCxnSpPr>
          <p:nvPr/>
        </p:nvCxnSpPr>
        <p:spPr>
          <a:xfrm>
            <a:off x="3921125" y="4227513"/>
            <a:ext cx="585788" cy="503237"/>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34840" name="AutoShape 24"/>
          <p:cNvCxnSpPr>
            <a:stCxn id="34822" idx="3"/>
            <a:endCxn id="34834" idx="1"/>
          </p:cNvCxnSpPr>
          <p:nvPr/>
        </p:nvCxnSpPr>
        <p:spPr>
          <a:xfrm>
            <a:off x="3921125" y="4227513"/>
            <a:ext cx="585788" cy="935037"/>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34841" name="AutoShape 25"/>
          <p:cNvCxnSpPr>
            <a:stCxn id="34822" idx="3"/>
            <a:endCxn id="34835" idx="1"/>
          </p:cNvCxnSpPr>
          <p:nvPr/>
        </p:nvCxnSpPr>
        <p:spPr>
          <a:xfrm>
            <a:off x="3921125" y="4227513"/>
            <a:ext cx="585788" cy="1368425"/>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34842" name="AutoShape 26"/>
          <p:cNvCxnSpPr>
            <a:stCxn id="34822" idx="3"/>
            <a:endCxn id="34836" idx="1"/>
          </p:cNvCxnSpPr>
          <p:nvPr/>
        </p:nvCxnSpPr>
        <p:spPr>
          <a:xfrm>
            <a:off x="3921125" y="4227513"/>
            <a:ext cx="585788" cy="1800225"/>
          </a:xfrm>
          <a:prstGeom prst="bentConnector3">
            <a:avLst>
              <a:gd name="adj1" fmla="val 49866"/>
            </a:avLst>
          </a:prstGeom>
          <a:ln w="9525" cap="flat" cmpd="sng">
            <a:solidFill>
              <a:schemeClr val="tx1"/>
            </a:solidFill>
            <a:prstDash val="solid"/>
            <a:miter/>
            <a:headEnd type="none" w="med" len="med"/>
            <a:tailEnd type="none" w="med" len="med"/>
          </a:ln>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35842" name="Rectangle 2"/>
          <p:cNvSpPr/>
          <p:nvPr/>
        </p:nvSpPr>
        <p:spPr>
          <a:xfrm>
            <a:off x="523875" y="511175"/>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Contratos</a:t>
            </a:r>
            <a:endParaRPr lang="es-ES_tradnl" altLang="es-CL" sz="5500"/>
          </a:p>
          <a:p>
            <a:pPr marL="0" lvl="0" indent="0" algn="ctr">
              <a:spcBef>
                <a:spcPct val="0"/>
              </a:spcBef>
              <a:buNone/>
            </a:pPr>
            <a:r>
              <a:rPr lang="es-ES_tradnl" altLang="es-CL" sz="5500"/>
              <a:t>Parte especial</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5362" name="Oval 2"/>
          <p:cNvSpPr/>
          <p:nvPr/>
        </p:nvSpPr>
        <p:spPr>
          <a:xfrm>
            <a:off x="1835150" y="981075"/>
            <a:ext cx="5897563" cy="4784725"/>
          </a:xfrm>
          <a:prstGeom prst="ellipse">
            <a:avLst/>
          </a:prstGeom>
          <a:solidFill>
            <a:srgbClr val="99CCFF"/>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CL" altLang="es-CL" sz="2400"/>
          </a:p>
        </p:txBody>
      </p:sp>
      <p:sp>
        <p:nvSpPr>
          <p:cNvPr id="15363" name="Oval 4"/>
          <p:cNvSpPr/>
          <p:nvPr/>
        </p:nvSpPr>
        <p:spPr>
          <a:xfrm>
            <a:off x="3132138" y="2924175"/>
            <a:ext cx="3168650" cy="1544638"/>
          </a:xfrm>
          <a:prstGeom prst="ellipse">
            <a:avLst/>
          </a:prstGeom>
          <a:solidFill>
            <a:srgbClr val="00808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3000"/>
              <a:t>Crea</a:t>
            </a:r>
            <a:endParaRPr lang="es-ES_tradnl" altLang="es-CL" sz="3000"/>
          </a:p>
        </p:txBody>
      </p:sp>
      <p:sp>
        <p:nvSpPr>
          <p:cNvPr id="15364" name="Rectangle 5"/>
          <p:cNvSpPr/>
          <p:nvPr/>
        </p:nvSpPr>
        <p:spPr>
          <a:xfrm>
            <a:off x="3924300" y="2205038"/>
            <a:ext cx="1660525" cy="5492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3000"/>
              <a:t>Modifica</a:t>
            </a:r>
            <a:endParaRPr lang="es-ES_tradnl" altLang="es-CL" sz="3000"/>
          </a:p>
        </p:txBody>
      </p:sp>
      <p:sp>
        <p:nvSpPr>
          <p:cNvPr id="15365" name="Rectangle 6"/>
          <p:cNvSpPr/>
          <p:nvPr/>
        </p:nvSpPr>
        <p:spPr>
          <a:xfrm>
            <a:off x="3995738" y="1341438"/>
            <a:ext cx="1562100" cy="5492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3000"/>
              <a:t>Extingue</a:t>
            </a:r>
            <a:endParaRPr lang="es-ES_tradnl" altLang="es-CL" sz="3000"/>
          </a:p>
        </p:txBody>
      </p:sp>
      <p:sp>
        <p:nvSpPr>
          <p:cNvPr id="15366" name="Text Box 7"/>
          <p:cNvSpPr txBox="1"/>
          <p:nvPr/>
        </p:nvSpPr>
        <p:spPr>
          <a:xfrm>
            <a:off x="4643438" y="4652963"/>
            <a:ext cx="1736725" cy="369887"/>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800">
                <a:latin typeface="Arial" panose="020B0604020202020204" pitchFamily="34" charset="0"/>
              </a:rPr>
              <a:t>CONVENCION</a:t>
            </a:r>
            <a:endParaRPr lang="es-ES_tradnl" altLang="es-CL" sz="1800">
              <a:latin typeface="Arial" panose="020B0604020202020204" pitchFamily="34" charset="0"/>
            </a:endParaRPr>
          </a:p>
        </p:txBody>
      </p:sp>
      <p:sp>
        <p:nvSpPr>
          <p:cNvPr id="15367" name="Text Box 8"/>
          <p:cNvSpPr txBox="1"/>
          <p:nvPr/>
        </p:nvSpPr>
        <p:spPr>
          <a:xfrm>
            <a:off x="3995738" y="4005263"/>
            <a:ext cx="1470025" cy="369887"/>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800">
                <a:latin typeface="Arial" panose="020B0604020202020204" pitchFamily="34" charset="0"/>
              </a:rPr>
              <a:t>CONTRATO</a:t>
            </a:r>
            <a:endParaRPr lang="es-ES_tradnl" altLang="es-CL" sz="180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36866" name="Rectangle 2"/>
          <p:cNvSpPr/>
          <p:nvPr/>
        </p:nvSpPr>
        <p:spPr>
          <a:xfrm>
            <a:off x="546100" y="5207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a:t>
            </a:r>
            <a:endParaRPr lang="es-ES_tradnl" altLang="es-CL" sz="5500"/>
          </a:p>
          <a:p>
            <a:pPr marL="0" lvl="0" indent="0" algn="ctr">
              <a:spcBef>
                <a:spcPct val="0"/>
              </a:spcBef>
              <a:buNone/>
            </a:pPr>
            <a:r>
              <a:rPr lang="es-ES_tradnl" altLang="es-CL" sz="5500"/>
              <a:t>de promesa</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8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37890" name="Text Box 2"/>
          <p:cNvSpPr txBox="1"/>
          <p:nvPr/>
        </p:nvSpPr>
        <p:spPr>
          <a:xfrm>
            <a:off x="914400" y="4667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Contrato de promesa</a:t>
            </a:r>
            <a:endParaRPr lang="es-ES_tradnl" altLang="es-CL" sz="2400" i="1"/>
          </a:p>
        </p:txBody>
      </p:sp>
      <p:sp>
        <p:nvSpPr>
          <p:cNvPr id="37891" name="Text Box 21"/>
          <p:cNvSpPr txBox="1"/>
          <p:nvPr/>
        </p:nvSpPr>
        <p:spPr>
          <a:xfrm>
            <a:off x="1979613" y="3300413"/>
            <a:ext cx="1154112" cy="652462"/>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Requisitos de la promesa</a:t>
            </a:r>
            <a:endParaRPr lang="es-ES_tradnl" altLang="es-CL" sz="1200" b="1">
              <a:latin typeface="Arial" panose="020B0604020202020204" pitchFamily="34" charset="0"/>
            </a:endParaRPr>
          </a:p>
        </p:txBody>
      </p:sp>
      <p:sp>
        <p:nvSpPr>
          <p:cNvPr id="37892" name="Text Box 22"/>
          <p:cNvSpPr txBox="1"/>
          <p:nvPr/>
        </p:nvSpPr>
        <p:spPr>
          <a:xfrm>
            <a:off x="3779838" y="2060575"/>
            <a:ext cx="2881312"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400"/>
              <a:t>1ª Que la promesa conste por escrito</a:t>
            </a:r>
            <a:r>
              <a:rPr lang="es-ES_tradnl" altLang="es-CL" sz="1400"/>
              <a:t> </a:t>
            </a:r>
            <a:endParaRPr lang="es-ES_tradnl" altLang="es-CL" sz="1400"/>
          </a:p>
        </p:txBody>
      </p:sp>
      <p:sp>
        <p:nvSpPr>
          <p:cNvPr id="37893" name="Text Box 23"/>
          <p:cNvSpPr txBox="1"/>
          <p:nvPr/>
        </p:nvSpPr>
        <p:spPr>
          <a:xfrm>
            <a:off x="3779838" y="2584450"/>
            <a:ext cx="2305050" cy="7334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400"/>
              <a:t>2ª Que el contrato prometido no sea de aquellos que las leyes declaran ineficaces.</a:t>
            </a:r>
            <a:endParaRPr lang="es-ES_tradnl" altLang="es-CL" sz="1400"/>
          </a:p>
        </p:txBody>
      </p:sp>
      <p:sp>
        <p:nvSpPr>
          <p:cNvPr id="37894" name="Text Box 24"/>
          <p:cNvSpPr txBox="1"/>
          <p:nvPr/>
        </p:nvSpPr>
        <p:spPr>
          <a:xfrm>
            <a:off x="3776663" y="4732338"/>
            <a:ext cx="2668587" cy="13716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400"/>
              <a:t>4ª Que en ella se especifique de tal manera el contrato prometido, que sólo falten para que sea perfecto, la tradición de la cosa, o las solemnidades que las leyes prescriban</a:t>
            </a:r>
            <a:endParaRPr lang="es-ES_tradnl" altLang="es-CL" sz="1400"/>
          </a:p>
        </p:txBody>
      </p:sp>
      <p:sp>
        <p:nvSpPr>
          <p:cNvPr id="37895" name="Text Box 25"/>
          <p:cNvSpPr txBox="1"/>
          <p:nvPr/>
        </p:nvSpPr>
        <p:spPr>
          <a:xfrm>
            <a:off x="3776663" y="3521075"/>
            <a:ext cx="2308225" cy="9461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400"/>
              <a:t>3ª Que la promesa contenga un plazo o condición que fije la época de la celebración del contrato.</a:t>
            </a:r>
            <a:endParaRPr lang="es-ES_tradnl" altLang="es-CL" sz="1400"/>
          </a:p>
        </p:txBody>
      </p:sp>
      <p:cxnSp>
        <p:nvCxnSpPr>
          <p:cNvPr id="37896" name="AutoShape 26"/>
          <p:cNvCxnSpPr>
            <a:stCxn id="37891" idx="3"/>
            <a:endCxn id="37892" idx="1"/>
          </p:cNvCxnSpPr>
          <p:nvPr/>
        </p:nvCxnSpPr>
        <p:spPr>
          <a:xfrm flipV="1">
            <a:off x="3133725" y="2214563"/>
            <a:ext cx="646113" cy="1412875"/>
          </a:xfrm>
          <a:prstGeom prst="bentConnector3">
            <a:avLst>
              <a:gd name="adj1" fmla="val 49875"/>
            </a:avLst>
          </a:prstGeom>
          <a:ln w="9525" cap="flat" cmpd="sng">
            <a:solidFill>
              <a:schemeClr val="tx1"/>
            </a:solidFill>
            <a:prstDash val="solid"/>
            <a:miter/>
            <a:headEnd type="none" w="med" len="med"/>
            <a:tailEnd type="none" w="med" len="med"/>
          </a:ln>
        </p:spPr>
      </p:cxnSp>
      <p:cxnSp>
        <p:nvCxnSpPr>
          <p:cNvPr id="37897" name="AutoShape 27"/>
          <p:cNvCxnSpPr>
            <a:stCxn id="37891" idx="3"/>
            <a:endCxn id="37894" idx="1"/>
          </p:cNvCxnSpPr>
          <p:nvPr/>
        </p:nvCxnSpPr>
        <p:spPr>
          <a:xfrm>
            <a:off x="3133725" y="3627438"/>
            <a:ext cx="642938" cy="1790700"/>
          </a:xfrm>
          <a:prstGeom prst="bentConnector3">
            <a:avLst>
              <a:gd name="adj1" fmla="val 49875"/>
            </a:avLst>
          </a:prstGeom>
          <a:ln w="9525" cap="flat" cmpd="sng">
            <a:solidFill>
              <a:schemeClr val="tx1"/>
            </a:solidFill>
            <a:prstDash val="solid"/>
            <a:miter/>
            <a:headEnd type="none" w="med" len="med"/>
            <a:tailEnd type="none" w="med" len="med"/>
          </a:ln>
        </p:spPr>
      </p:cxnSp>
      <p:cxnSp>
        <p:nvCxnSpPr>
          <p:cNvPr id="37898" name="AutoShape 28"/>
          <p:cNvCxnSpPr>
            <a:stCxn id="37891" idx="3"/>
            <a:endCxn id="37893" idx="1"/>
          </p:cNvCxnSpPr>
          <p:nvPr/>
        </p:nvCxnSpPr>
        <p:spPr>
          <a:xfrm flipV="1">
            <a:off x="3133725" y="2951163"/>
            <a:ext cx="646113" cy="676275"/>
          </a:xfrm>
          <a:prstGeom prst="bentConnector3">
            <a:avLst>
              <a:gd name="adj1" fmla="val 49875"/>
            </a:avLst>
          </a:prstGeom>
          <a:ln w="9525" cap="flat" cmpd="sng">
            <a:solidFill>
              <a:schemeClr val="tx1"/>
            </a:solidFill>
            <a:prstDash val="solid"/>
            <a:miter/>
            <a:headEnd type="none" w="med" len="med"/>
            <a:tailEnd type="none" w="med" len="med"/>
          </a:ln>
        </p:spPr>
      </p:cxnSp>
      <p:cxnSp>
        <p:nvCxnSpPr>
          <p:cNvPr id="37899" name="AutoShape 29"/>
          <p:cNvCxnSpPr>
            <a:stCxn id="37891" idx="3"/>
            <a:endCxn id="37895" idx="1"/>
          </p:cNvCxnSpPr>
          <p:nvPr/>
        </p:nvCxnSpPr>
        <p:spPr>
          <a:xfrm>
            <a:off x="3133725" y="3627438"/>
            <a:ext cx="642938" cy="366712"/>
          </a:xfrm>
          <a:prstGeom prst="bentConnector3">
            <a:avLst>
              <a:gd name="adj1" fmla="val 49875"/>
            </a:avLst>
          </a:prstGeom>
          <a:ln w="9525" cap="flat" cmpd="sng">
            <a:solidFill>
              <a:schemeClr val="tx1"/>
            </a:solidFill>
            <a:prstDash val="solid"/>
            <a:miter/>
            <a:headEnd type="none" w="med" len="med"/>
            <a:tailEnd type="none" w="med" len="med"/>
          </a:ln>
        </p:spPr>
      </p:cxnSp>
      <p:sp>
        <p:nvSpPr>
          <p:cNvPr id="37900" name="Text Box 31"/>
          <p:cNvSpPr txBox="1"/>
          <p:nvPr/>
        </p:nvSpPr>
        <p:spPr>
          <a:xfrm>
            <a:off x="735013" y="1360488"/>
            <a:ext cx="7366000" cy="5175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400"/>
              <a:t>Art. 1554. La promesa de celebrar un contrato no produce obligación alguna; salvo que concurran las circunstancias siguientes: </a:t>
            </a:r>
            <a:endParaRPr lang="es-ES_tradnl" altLang="es-CL" sz="1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38914" name="Rectangle 2"/>
          <p:cNvSpPr/>
          <p:nvPr/>
        </p:nvSpPr>
        <p:spPr>
          <a:xfrm>
            <a:off x="5207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a:t>
            </a:r>
            <a:endParaRPr lang="es-ES_tradnl" altLang="es-CL" sz="5500"/>
          </a:p>
          <a:p>
            <a:pPr marL="0" lvl="0" indent="0" algn="ctr">
              <a:spcBef>
                <a:spcPct val="0"/>
              </a:spcBef>
              <a:buNone/>
            </a:pPr>
            <a:r>
              <a:rPr lang="es-ES_tradnl" altLang="es-CL" sz="5500"/>
              <a:t>de compraventa</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39938" name="Text Box 7"/>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Contrato de compraventa</a:t>
            </a:r>
            <a:endParaRPr lang="es-ES_tradnl" altLang="es-CL" sz="2800" i="1"/>
          </a:p>
        </p:txBody>
      </p:sp>
      <p:sp>
        <p:nvSpPr>
          <p:cNvPr id="39939" name="Text Box 14"/>
          <p:cNvSpPr txBox="1"/>
          <p:nvPr/>
        </p:nvSpPr>
        <p:spPr>
          <a:xfrm>
            <a:off x="855663" y="1916113"/>
            <a:ext cx="900112"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Concepto</a:t>
            </a:r>
            <a:endParaRPr lang="es-ES_tradnl" altLang="es-CL" sz="2000" b="1">
              <a:latin typeface="Arial" panose="020B0604020202020204" pitchFamily="34" charset="0"/>
            </a:endParaRPr>
          </a:p>
        </p:txBody>
      </p:sp>
      <p:sp>
        <p:nvSpPr>
          <p:cNvPr id="39940" name="Text Box 25"/>
          <p:cNvSpPr txBox="1"/>
          <p:nvPr/>
        </p:nvSpPr>
        <p:spPr>
          <a:xfrm>
            <a:off x="855663" y="4005263"/>
            <a:ext cx="140970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Regulación legal</a:t>
            </a:r>
            <a:endParaRPr lang="es-ES_tradnl" altLang="es-CL" sz="2000" b="1">
              <a:latin typeface="Arial" panose="020B0604020202020204" pitchFamily="34" charset="0"/>
            </a:endParaRPr>
          </a:p>
        </p:txBody>
      </p:sp>
      <p:sp>
        <p:nvSpPr>
          <p:cNvPr id="39941" name="Text Box 26"/>
          <p:cNvSpPr txBox="1"/>
          <p:nvPr/>
        </p:nvSpPr>
        <p:spPr>
          <a:xfrm>
            <a:off x="5435600" y="2095500"/>
            <a:ext cx="2474913"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 Elementos de la compraventa</a:t>
            </a:r>
            <a:endParaRPr lang="es-ES_tradnl" altLang="es-CL" sz="2000" b="1">
              <a:latin typeface="Arial" panose="020B0604020202020204" pitchFamily="34" charset="0"/>
            </a:endParaRPr>
          </a:p>
        </p:txBody>
      </p:sp>
      <p:sp>
        <p:nvSpPr>
          <p:cNvPr id="39942" name="Text Box 52"/>
          <p:cNvSpPr txBox="1"/>
          <p:nvPr/>
        </p:nvSpPr>
        <p:spPr>
          <a:xfrm>
            <a:off x="866775" y="5529263"/>
            <a:ext cx="979488"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Caracteres</a:t>
            </a:r>
            <a:endParaRPr lang="es-ES_tradnl" altLang="es-CL" sz="2000" b="1">
              <a:latin typeface="Arial" panose="020B0604020202020204" pitchFamily="34" charset="0"/>
            </a:endParaRPr>
          </a:p>
        </p:txBody>
      </p:sp>
      <p:sp>
        <p:nvSpPr>
          <p:cNvPr id="39943" name="Text Box 54"/>
          <p:cNvSpPr txBox="1"/>
          <p:nvPr/>
        </p:nvSpPr>
        <p:spPr>
          <a:xfrm>
            <a:off x="5446713" y="2489200"/>
            <a:ext cx="1554162"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II. La cosa vendida</a:t>
            </a:r>
            <a:endParaRPr lang="es-ES_tradnl" altLang="es-CL" sz="2000" b="1">
              <a:latin typeface="Arial" panose="020B0604020202020204" pitchFamily="34" charset="0"/>
            </a:endParaRPr>
          </a:p>
        </p:txBody>
      </p:sp>
      <p:sp>
        <p:nvSpPr>
          <p:cNvPr id="39944" name="Text Box 55"/>
          <p:cNvSpPr txBox="1"/>
          <p:nvPr/>
        </p:nvSpPr>
        <p:spPr>
          <a:xfrm>
            <a:off x="5446713" y="2890838"/>
            <a:ext cx="105568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III. El precio</a:t>
            </a:r>
            <a:endParaRPr lang="es-ES_tradnl" altLang="es-CL" sz="2000" b="1">
              <a:latin typeface="Arial" panose="020B0604020202020204" pitchFamily="34" charset="0"/>
            </a:endParaRPr>
          </a:p>
        </p:txBody>
      </p:sp>
      <p:sp>
        <p:nvSpPr>
          <p:cNvPr id="39945" name="Text Box 56"/>
          <p:cNvSpPr txBox="1"/>
          <p:nvPr/>
        </p:nvSpPr>
        <p:spPr>
          <a:xfrm>
            <a:off x="5440363" y="3276600"/>
            <a:ext cx="139223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IV. La capacidad</a:t>
            </a:r>
            <a:endParaRPr lang="es-ES_tradnl" altLang="es-CL" sz="2000" b="1">
              <a:latin typeface="Arial" panose="020B0604020202020204" pitchFamily="34" charset="0"/>
            </a:endParaRPr>
          </a:p>
        </p:txBody>
      </p:sp>
      <p:sp>
        <p:nvSpPr>
          <p:cNvPr id="39946" name="Text Box 66"/>
          <p:cNvSpPr txBox="1"/>
          <p:nvPr/>
        </p:nvSpPr>
        <p:spPr>
          <a:xfrm>
            <a:off x="2430463" y="1649413"/>
            <a:ext cx="2286000" cy="1389062"/>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spcAft>
                <a:spcPts val="600"/>
              </a:spcAft>
              <a:buNone/>
            </a:pPr>
            <a:r>
              <a:rPr lang="es-ES" altLang="es-CL" sz="1200"/>
              <a:t>La compraventa es un contrato en que una de las partes se obliga a dar una cosa y la otra a pagarla en dinero. Aquélla se dice vender y ésta comprar. El dinero que el comprador da por la cosa vendida, se llama precio.</a:t>
            </a:r>
            <a:endParaRPr lang="es-ES_tradnl" altLang="es-CL" sz="1200"/>
          </a:p>
        </p:txBody>
      </p:sp>
      <p:sp>
        <p:nvSpPr>
          <p:cNvPr id="39947" name="Text Box 67"/>
          <p:cNvSpPr txBox="1"/>
          <p:nvPr/>
        </p:nvSpPr>
        <p:spPr>
          <a:xfrm>
            <a:off x="2430463" y="1268413"/>
            <a:ext cx="2286000" cy="2794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100" b="1">
                <a:latin typeface="Arial" panose="020B0604020202020204" pitchFamily="34" charset="0"/>
              </a:rPr>
              <a:t>Artículo 1793</a:t>
            </a:r>
            <a:endParaRPr lang="es-ES_tradnl" altLang="es-CL" sz="1100" b="1">
              <a:latin typeface="Arial" panose="020B0604020202020204" pitchFamily="34" charset="0"/>
            </a:endParaRPr>
          </a:p>
        </p:txBody>
      </p:sp>
      <p:sp>
        <p:nvSpPr>
          <p:cNvPr id="39948" name="Text Box 68"/>
          <p:cNvSpPr txBox="1"/>
          <p:nvPr/>
        </p:nvSpPr>
        <p:spPr>
          <a:xfrm>
            <a:off x="2593975" y="3429000"/>
            <a:ext cx="18335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Legislación constitucional</a:t>
            </a:r>
            <a:endParaRPr lang="es-ES_tradnl" altLang="es-CL" sz="2400"/>
          </a:p>
        </p:txBody>
      </p:sp>
      <p:sp>
        <p:nvSpPr>
          <p:cNvPr id="39949" name="Text Box 69"/>
          <p:cNvSpPr txBox="1"/>
          <p:nvPr/>
        </p:nvSpPr>
        <p:spPr>
          <a:xfrm>
            <a:off x="2593975" y="3819525"/>
            <a:ext cx="12573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Legislación civil</a:t>
            </a:r>
            <a:endParaRPr lang="es-ES_tradnl" altLang="es-CL" sz="2400"/>
          </a:p>
        </p:txBody>
      </p:sp>
      <p:sp>
        <p:nvSpPr>
          <p:cNvPr id="39950" name="Text Box 71"/>
          <p:cNvSpPr txBox="1"/>
          <p:nvPr/>
        </p:nvSpPr>
        <p:spPr>
          <a:xfrm>
            <a:off x="2593975" y="4202113"/>
            <a:ext cx="154463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Legislación especial</a:t>
            </a:r>
            <a:endParaRPr lang="es-ES_tradnl" altLang="es-CL" sz="2400"/>
          </a:p>
        </p:txBody>
      </p:sp>
      <p:cxnSp>
        <p:nvCxnSpPr>
          <p:cNvPr id="39951" name="AutoShape 72"/>
          <p:cNvCxnSpPr>
            <a:stCxn id="39940" idx="3"/>
            <a:endCxn id="39948" idx="1"/>
          </p:cNvCxnSpPr>
          <p:nvPr/>
        </p:nvCxnSpPr>
        <p:spPr>
          <a:xfrm flipV="1">
            <a:off x="2265363" y="3568700"/>
            <a:ext cx="328612" cy="581025"/>
          </a:xfrm>
          <a:prstGeom prst="bentConnector3">
            <a:avLst>
              <a:gd name="adj1" fmla="val 49759"/>
            </a:avLst>
          </a:prstGeom>
          <a:ln w="9525" cap="flat" cmpd="sng">
            <a:solidFill>
              <a:schemeClr val="tx1"/>
            </a:solidFill>
            <a:prstDash val="solid"/>
            <a:miter/>
            <a:headEnd type="none" w="med" len="med"/>
            <a:tailEnd type="none" w="med" len="med"/>
          </a:ln>
        </p:spPr>
      </p:cxnSp>
      <p:cxnSp>
        <p:nvCxnSpPr>
          <p:cNvPr id="39952" name="AutoShape 73"/>
          <p:cNvCxnSpPr>
            <a:stCxn id="39940" idx="3"/>
            <a:endCxn id="39950" idx="1"/>
          </p:cNvCxnSpPr>
          <p:nvPr/>
        </p:nvCxnSpPr>
        <p:spPr>
          <a:xfrm>
            <a:off x="2265363" y="4149725"/>
            <a:ext cx="328612" cy="192088"/>
          </a:xfrm>
          <a:prstGeom prst="bentConnector3">
            <a:avLst>
              <a:gd name="adj1" fmla="val 49759"/>
            </a:avLst>
          </a:prstGeom>
          <a:ln w="9525" cap="flat" cmpd="sng">
            <a:solidFill>
              <a:schemeClr val="tx1"/>
            </a:solidFill>
            <a:prstDash val="solid"/>
            <a:miter/>
            <a:headEnd type="none" w="med" len="med"/>
            <a:tailEnd type="none" w="med" len="med"/>
          </a:ln>
        </p:spPr>
      </p:cxnSp>
      <p:cxnSp>
        <p:nvCxnSpPr>
          <p:cNvPr id="39953" name="AutoShape 74"/>
          <p:cNvCxnSpPr>
            <a:stCxn id="39940" idx="3"/>
            <a:endCxn id="39949" idx="1"/>
          </p:cNvCxnSpPr>
          <p:nvPr/>
        </p:nvCxnSpPr>
        <p:spPr>
          <a:xfrm flipV="1">
            <a:off x="2265363" y="3959225"/>
            <a:ext cx="328612" cy="190500"/>
          </a:xfrm>
          <a:prstGeom prst="bentConnector3">
            <a:avLst>
              <a:gd name="adj1" fmla="val 49759"/>
            </a:avLst>
          </a:prstGeom>
          <a:ln w="9525" cap="flat" cmpd="sng">
            <a:solidFill>
              <a:schemeClr val="tx1"/>
            </a:solidFill>
            <a:prstDash val="solid"/>
            <a:miter/>
            <a:headEnd type="none" w="med" len="med"/>
            <a:tailEnd type="none" w="med" len="med"/>
          </a:ln>
        </p:spPr>
      </p:cxnSp>
      <p:sp>
        <p:nvSpPr>
          <p:cNvPr id="39954" name="Text Box 75"/>
          <p:cNvSpPr txBox="1"/>
          <p:nvPr/>
        </p:nvSpPr>
        <p:spPr>
          <a:xfrm>
            <a:off x="2593975" y="4572000"/>
            <a:ext cx="1544638"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Legislación indirecta</a:t>
            </a:r>
            <a:endParaRPr lang="es-ES_tradnl" altLang="es-CL" sz="2400"/>
          </a:p>
        </p:txBody>
      </p:sp>
      <p:cxnSp>
        <p:nvCxnSpPr>
          <p:cNvPr id="39955" name="AutoShape 76"/>
          <p:cNvCxnSpPr>
            <a:stCxn id="39940" idx="3"/>
            <a:endCxn id="39954" idx="1"/>
          </p:cNvCxnSpPr>
          <p:nvPr/>
        </p:nvCxnSpPr>
        <p:spPr>
          <a:xfrm>
            <a:off x="2265363" y="4149725"/>
            <a:ext cx="328612" cy="561975"/>
          </a:xfrm>
          <a:prstGeom prst="bentConnector3">
            <a:avLst>
              <a:gd name="adj1" fmla="val 49759"/>
            </a:avLst>
          </a:prstGeom>
          <a:ln w="9525" cap="flat" cmpd="sng">
            <a:solidFill>
              <a:schemeClr val="tx1"/>
            </a:solidFill>
            <a:prstDash val="solid"/>
            <a:miter/>
            <a:headEnd type="none" w="med" len="med"/>
            <a:tailEnd type="none" w="med" len="med"/>
          </a:ln>
        </p:spPr>
      </p:cxnSp>
      <p:sp>
        <p:nvSpPr>
          <p:cNvPr id="39956" name="Text Box 77"/>
          <p:cNvSpPr txBox="1"/>
          <p:nvPr/>
        </p:nvSpPr>
        <p:spPr>
          <a:xfrm>
            <a:off x="2098675" y="5083175"/>
            <a:ext cx="1931988" cy="13700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Bilateral.</a:t>
            </a:r>
            <a:endParaRPr lang="es-ES" altLang="es-CL" sz="1200"/>
          </a:p>
          <a:p>
            <a:pPr marL="0" lvl="0" indent="0">
              <a:spcBef>
                <a:spcPct val="0"/>
              </a:spcBef>
              <a:buNone/>
            </a:pPr>
            <a:r>
              <a:rPr lang="es-ES" altLang="es-CL" sz="1200"/>
              <a:t>Oneroso.</a:t>
            </a:r>
            <a:endParaRPr lang="es-ES" altLang="es-CL" sz="1200"/>
          </a:p>
          <a:p>
            <a:pPr marL="0" lvl="0" indent="0">
              <a:spcBef>
                <a:spcPct val="0"/>
              </a:spcBef>
              <a:buNone/>
            </a:pPr>
            <a:r>
              <a:rPr lang="es-ES" altLang="es-CL" sz="1200"/>
              <a:t>Conmutativo.</a:t>
            </a:r>
            <a:endParaRPr lang="es-ES" altLang="es-CL" sz="1200"/>
          </a:p>
          <a:p>
            <a:pPr marL="0" lvl="0" indent="0">
              <a:spcBef>
                <a:spcPct val="0"/>
              </a:spcBef>
              <a:buNone/>
            </a:pPr>
            <a:r>
              <a:rPr lang="es-ES" altLang="es-CL" sz="1200"/>
              <a:t>Principal.</a:t>
            </a:r>
            <a:endParaRPr lang="es-ES" altLang="es-CL" sz="1200"/>
          </a:p>
          <a:p>
            <a:pPr marL="0" lvl="0" indent="0">
              <a:spcBef>
                <a:spcPct val="0"/>
              </a:spcBef>
              <a:buNone/>
            </a:pPr>
            <a:r>
              <a:rPr lang="es-ES" altLang="es-CL" sz="1200"/>
              <a:t>Consensual.</a:t>
            </a:r>
            <a:endParaRPr lang="es-ES" altLang="es-CL" sz="1200"/>
          </a:p>
          <a:p>
            <a:pPr marL="0" lvl="0" indent="0">
              <a:spcBef>
                <a:spcPct val="0"/>
              </a:spcBef>
              <a:buNone/>
            </a:pPr>
            <a:r>
              <a:rPr lang="es-ES" altLang="es-CL" sz="1200"/>
              <a:t>De ejecución instantánea.</a:t>
            </a:r>
            <a:endParaRPr lang="es-ES" altLang="es-CL" sz="1200"/>
          </a:p>
          <a:p>
            <a:pPr marL="0" lvl="0" indent="0">
              <a:spcBef>
                <a:spcPct val="0"/>
              </a:spcBef>
              <a:buNone/>
            </a:pPr>
            <a:r>
              <a:rPr lang="es-ES" altLang="es-CL" sz="1200"/>
              <a:t>Título traslaticio de dominio</a:t>
            </a:r>
            <a:endParaRPr lang="es-ES" altLang="es-CL" sz="1200"/>
          </a:p>
        </p:txBody>
      </p:sp>
      <p:sp>
        <p:nvSpPr>
          <p:cNvPr id="39957" name="AutoShape 78"/>
          <p:cNvSpPr/>
          <p:nvPr/>
        </p:nvSpPr>
        <p:spPr>
          <a:xfrm>
            <a:off x="1979613" y="5097463"/>
            <a:ext cx="142875" cy="1281112"/>
          </a:xfrm>
          <a:prstGeom prst="leftBrace">
            <a:avLst>
              <a:gd name="adj1" fmla="val 74722"/>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39958" name="Text Box 80"/>
          <p:cNvSpPr txBox="1"/>
          <p:nvPr/>
        </p:nvSpPr>
        <p:spPr>
          <a:xfrm>
            <a:off x="5441950" y="3662363"/>
            <a:ext cx="2687638"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V. Modalidades de la compraventa</a:t>
            </a:r>
            <a:endParaRPr lang="es-ES_tradnl" altLang="es-CL" sz="2000" b="1">
              <a:latin typeface="Arial" panose="020B0604020202020204" pitchFamily="34" charset="0"/>
            </a:endParaRPr>
          </a:p>
        </p:txBody>
      </p:sp>
      <p:sp>
        <p:nvSpPr>
          <p:cNvPr id="39959" name="Text Box 81"/>
          <p:cNvSpPr txBox="1"/>
          <p:nvPr/>
        </p:nvSpPr>
        <p:spPr>
          <a:xfrm>
            <a:off x="5445125" y="4044950"/>
            <a:ext cx="976313"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VI. Efectos</a:t>
            </a:r>
            <a:endParaRPr lang="es-ES_tradnl" altLang="es-CL" sz="2000" b="1">
              <a:latin typeface="Arial" panose="020B0604020202020204" pitchFamily="34" charset="0"/>
            </a:endParaRPr>
          </a:p>
        </p:txBody>
      </p:sp>
      <p:sp>
        <p:nvSpPr>
          <p:cNvPr id="39960" name="Text Box 82"/>
          <p:cNvSpPr txBox="1"/>
          <p:nvPr/>
        </p:nvSpPr>
        <p:spPr>
          <a:xfrm>
            <a:off x="5438775" y="4438650"/>
            <a:ext cx="3090863"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VII. Pactos accesorios a la compraventa</a:t>
            </a:r>
            <a:endParaRPr lang="es-ES_tradnl" altLang="es-CL" sz="2000" b="1">
              <a:latin typeface="Arial" panose="020B0604020202020204" pitchFamily="34" charset="0"/>
            </a:endParaRPr>
          </a:p>
        </p:txBody>
      </p:sp>
      <p:sp>
        <p:nvSpPr>
          <p:cNvPr id="39961" name="Text Box 83"/>
          <p:cNvSpPr txBox="1"/>
          <p:nvPr/>
        </p:nvSpPr>
        <p:spPr>
          <a:xfrm>
            <a:off x="5453063" y="4822825"/>
            <a:ext cx="259715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VIII. Rescisión por lesión enorme</a:t>
            </a:r>
            <a:endParaRPr lang="es-ES_tradnl" altLang="es-CL" sz="2000" b="1">
              <a:latin typeface="Arial" panose="020B0604020202020204" pitchFamily="34" charset="0"/>
            </a:endParaRPr>
          </a:p>
        </p:txBody>
      </p:sp>
      <p:sp>
        <p:nvSpPr>
          <p:cNvPr id="39962" name="Text Box 84"/>
          <p:cNvSpPr txBox="1"/>
          <p:nvPr/>
        </p:nvSpPr>
        <p:spPr>
          <a:xfrm>
            <a:off x="5459413" y="5221288"/>
            <a:ext cx="229393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IX. Compraventas especiales</a:t>
            </a:r>
            <a:endParaRPr lang="es-ES_tradnl" altLang="es-CL" sz="2000" b="1">
              <a:latin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40962" name="Text Box 2"/>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 Elementos de la compraventa </a:t>
            </a:r>
            <a:endParaRPr lang="es-ES_tradnl" altLang="es-CL" sz="2400" i="1"/>
          </a:p>
        </p:txBody>
      </p:sp>
      <p:sp>
        <p:nvSpPr>
          <p:cNvPr id="40963" name="Text Box 61"/>
          <p:cNvSpPr txBox="1"/>
          <p:nvPr/>
        </p:nvSpPr>
        <p:spPr>
          <a:xfrm>
            <a:off x="2774950" y="1687513"/>
            <a:ext cx="1208088" cy="652462"/>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Elementos propiamente tales </a:t>
            </a:r>
            <a:endParaRPr lang="es-ES_tradnl" altLang="es-CL" sz="2000" b="1">
              <a:latin typeface="Arial" panose="020B0604020202020204" pitchFamily="34" charset="0"/>
            </a:endParaRPr>
          </a:p>
        </p:txBody>
      </p:sp>
      <p:sp>
        <p:nvSpPr>
          <p:cNvPr id="40964" name="Text Box 62"/>
          <p:cNvSpPr txBox="1"/>
          <p:nvPr/>
        </p:nvSpPr>
        <p:spPr>
          <a:xfrm>
            <a:off x="1187450" y="2979738"/>
            <a:ext cx="1154113" cy="652462"/>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Elementos de la compraventa</a:t>
            </a:r>
            <a:endParaRPr lang="es-ES_tradnl" altLang="es-CL" sz="1200" b="1">
              <a:latin typeface="Arial" panose="020B0604020202020204" pitchFamily="34" charset="0"/>
            </a:endParaRPr>
          </a:p>
        </p:txBody>
      </p:sp>
      <p:sp>
        <p:nvSpPr>
          <p:cNvPr id="40965" name="Text Box 63"/>
          <p:cNvSpPr txBox="1"/>
          <p:nvPr/>
        </p:nvSpPr>
        <p:spPr>
          <a:xfrm>
            <a:off x="2782888" y="3575050"/>
            <a:ext cx="66198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Forma</a:t>
            </a:r>
            <a:endParaRPr lang="es-ES_tradnl" altLang="es-CL" sz="2000" b="1">
              <a:latin typeface="Arial" panose="020B0604020202020204" pitchFamily="34" charset="0"/>
            </a:endParaRPr>
          </a:p>
        </p:txBody>
      </p:sp>
      <p:sp>
        <p:nvSpPr>
          <p:cNvPr id="40966" name="Text Box 64"/>
          <p:cNvSpPr txBox="1"/>
          <p:nvPr/>
        </p:nvSpPr>
        <p:spPr>
          <a:xfrm>
            <a:off x="2782888" y="4872038"/>
            <a:ext cx="59213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Arras</a:t>
            </a:r>
            <a:endParaRPr lang="es-ES_tradnl" altLang="es-CL" sz="2000" b="1">
              <a:latin typeface="Arial" panose="020B0604020202020204" pitchFamily="34" charset="0"/>
            </a:endParaRPr>
          </a:p>
        </p:txBody>
      </p:sp>
      <p:cxnSp>
        <p:nvCxnSpPr>
          <p:cNvPr id="40967" name="AutoShape 65"/>
          <p:cNvCxnSpPr>
            <a:stCxn id="40964" idx="3"/>
            <a:endCxn id="40966" idx="1"/>
          </p:cNvCxnSpPr>
          <p:nvPr/>
        </p:nvCxnSpPr>
        <p:spPr>
          <a:xfrm>
            <a:off x="2341563" y="3306763"/>
            <a:ext cx="441325" cy="1709737"/>
          </a:xfrm>
          <a:prstGeom prst="bentConnector3">
            <a:avLst>
              <a:gd name="adj1" fmla="val 49639"/>
            </a:avLst>
          </a:prstGeom>
          <a:ln w="9525" cap="flat" cmpd="sng">
            <a:solidFill>
              <a:schemeClr val="tx1"/>
            </a:solidFill>
            <a:prstDash val="solid"/>
            <a:miter/>
            <a:headEnd type="none" w="med" len="med"/>
            <a:tailEnd type="none" w="med" len="med"/>
          </a:ln>
        </p:spPr>
      </p:cxnSp>
      <p:cxnSp>
        <p:nvCxnSpPr>
          <p:cNvPr id="40968" name="AutoShape 66"/>
          <p:cNvCxnSpPr>
            <a:stCxn id="40964" idx="3"/>
            <a:endCxn id="40963" idx="1"/>
          </p:cNvCxnSpPr>
          <p:nvPr/>
        </p:nvCxnSpPr>
        <p:spPr>
          <a:xfrm flipV="1">
            <a:off x="2341563" y="2014538"/>
            <a:ext cx="433387" cy="1292225"/>
          </a:xfrm>
          <a:prstGeom prst="bentConnector3">
            <a:avLst>
              <a:gd name="adj1" fmla="val 49815"/>
            </a:avLst>
          </a:prstGeom>
          <a:ln w="9525" cap="flat" cmpd="sng">
            <a:solidFill>
              <a:schemeClr val="tx1"/>
            </a:solidFill>
            <a:prstDash val="solid"/>
            <a:miter/>
            <a:headEnd type="none" w="med" len="med"/>
            <a:tailEnd type="none" w="med" len="med"/>
          </a:ln>
        </p:spPr>
      </p:cxnSp>
      <p:cxnSp>
        <p:nvCxnSpPr>
          <p:cNvPr id="40969" name="AutoShape 67"/>
          <p:cNvCxnSpPr>
            <a:stCxn id="40964" idx="3"/>
            <a:endCxn id="40965" idx="1"/>
          </p:cNvCxnSpPr>
          <p:nvPr/>
        </p:nvCxnSpPr>
        <p:spPr>
          <a:xfrm>
            <a:off x="2341563" y="3306763"/>
            <a:ext cx="441325" cy="412750"/>
          </a:xfrm>
          <a:prstGeom prst="bentConnector3">
            <a:avLst>
              <a:gd name="adj1" fmla="val 49639"/>
            </a:avLst>
          </a:prstGeom>
          <a:ln w="9525" cap="flat" cmpd="sng">
            <a:solidFill>
              <a:schemeClr val="tx1"/>
            </a:solidFill>
            <a:prstDash val="solid"/>
            <a:miter/>
            <a:headEnd type="none" w="med" len="med"/>
            <a:tailEnd type="none" w="med" len="med"/>
          </a:ln>
        </p:spPr>
      </p:cxnSp>
      <p:sp>
        <p:nvSpPr>
          <p:cNvPr id="40970" name="Text Box 68"/>
          <p:cNvSpPr txBox="1"/>
          <p:nvPr/>
        </p:nvSpPr>
        <p:spPr>
          <a:xfrm>
            <a:off x="4568825" y="1377950"/>
            <a:ext cx="2090738"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100">
                <a:solidFill>
                  <a:srgbClr val="000000"/>
                </a:solidFill>
              </a:rPr>
              <a:t>Los propios de todo acto jurídico</a:t>
            </a:r>
            <a:endParaRPr lang="es-ES_tradnl" altLang="es-CL" sz="1100">
              <a:solidFill>
                <a:srgbClr val="000000"/>
              </a:solidFill>
            </a:endParaRPr>
          </a:p>
        </p:txBody>
      </p:sp>
      <p:sp>
        <p:nvSpPr>
          <p:cNvPr id="40971" name="Text Box 81"/>
          <p:cNvSpPr txBox="1"/>
          <p:nvPr/>
        </p:nvSpPr>
        <p:spPr>
          <a:xfrm>
            <a:off x="3706813" y="3121025"/>
            <a:ext cx="187325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Regla general. </a:t>
            </a:r>
            <a:r>
              <a:rPr lang="es-ES_tradnl" altLang="es-CL" sz="1200" b="1" i="1">
                <a:solidFill>
                  <a:srgbClr val="000000"/>
                </a:solidFill>
              </a:rPr>
              <a:t>Consensual</a:t>
            </a:r>
            <a:endParaRPr lang="es-ES_tradnl" altLang="es-CL" sz="1200" b="1" i="1">
              <a:solidFill>
                <a:srgbClr val="000000"/>
              </a:solidFill>
            </a:endParaRPr>
          </a:p>
        </p:txBody>
      </p:sp>
      <p:sp>
        <p:nvSpPr>
          <p:cNvPr id="40972" name="Text Box 82"/>
          <p:cNvSpPr txBox="1"/>
          <p:nvPr/>
        </p:nvSpPr>
        <p:spPr>
          <a:xfrm>
            <a:off x="4568825" y="1725613"/>
            <a:ext cx="2090738"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100">
                <a:solidFill>
                  <a:srgbClr val="000000"/>
                </a:solidFill>
              </a:rPr>
              <a:t>Los propios de toda obligación</a:t>
            </a:r>
            <a:endParaRPr lang="es-ES_tradnl" altLang="es-CL" sz="1100">
              <a:solidFill>
                <a:srgbClr val="000000"/>
              </a:solidFill>
            </a:endParaRPr>
          </a:p>
        </p:txBody>
      </p:sp>
      <p:sp>
        <p:nvSpPr>
          <p:cNvPr id="40973" name="Text Box 83"/>
          <p:cNvSpPr txBox="1"/>
          <p:nvPr/>
        </p:nvSpPr>
        <p:spPr>
          <a:xfrm>
            <a:off x="4559300" y="2085975"/>
            <a:ext cx="1943100"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100">
                <a:solidFill>
                  <a:srgbClr val="000000"/>
                </a:solidFill>
              </a:rPr>
              <a:t>Los propios de la compraventa</a:t>
            </a:r>
            <a:endParaRPr lang="es-ES_tradnl" altLang="es-CL" sz="1100">
              <a:solidFill>
                <a:srgbClr val="000000"/>
              </a:solidFill>
            </a:endParaRPr>
          </a:p>
        </p:txBody>
      </p:sp>
      <p:sp>
        <p:nvSpPr>
          <p:cNvPr id="40974" name="Text Box 84"/>
          <p:cNvSpPr txBox="1"/>
          <p:nvPr/>
        </p:nvSpPr>
        <p:spPr>
          <a:xfrm>
            <a:off x="4559300" y="2454275"/>
            <a:ext cx="2663825"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100"/>
              <a:t>Los propios de leyes especiales e indirectas </a:t>
            </a:r>
            <a:endParaRPr lang="es-ES_tradnl" altLang="es-CL" sz="1100"/>
          </a:p>
        </p:txBody>
      </p:sp>
      <p:cxnSp>
        <p:nvCxnSpPr>
          <p:cNvPr id="40975" name="AutoShape 85"/>
          <p:cNvCxnSpPr>
            <a:stCxn id="40963" idx="3"/>
            <a:endCxn id="40970" idx="1"/>
          </p:cNvCxnSpPr>
          <p:nvPr/>
        </p:nvCxnSpPr>
        <p:spPr>
          <a:xfrm flipV="1">
            <a:off x="3983038" y="1509713"/>
            <a:ext cx="585787" cy="504825"/>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40976" name="AutoShape 86"/>
          <p:cNvCxnSpPr>
            <a:stCxn id="40963" idx="3"/>
            <a:endCxn id="40974" idx="1"/>
          </p:cNvCxnSpPr>
          <p:nvPr/>
        </p:nvCxnSpPr>
        <p:spPr>
          <a:xfrm>
            <a:off x="3983038" y="2014538"/>
            <a:ext cx="576262" cy="571500"/>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40977" name="AutoShape 87"/>
          <p:cNvCxnSpPr>
            <a:stCxn id="40963" idx="3"/>
            <a:endCxn id="40972" idx="1"/>
          </p:cNvCxnSpPr>
          <p:nvPr/>
        </p:nvCxnSpPr>
        <p:spPr>
          <a:xfrm flipV="1">
            <a:off x="3983038" y="1857375"/>
            <a:ext cx="585787" cy="157163"/>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40978" name="AutoShape 88"/>
          <p:cNvCxnSpPr>
            <a:stCxn id="40963" idx="3"/>
            <a:endCxn id="40973" idx="1"/>
          </p:cNvCxnSpPr>
          <p:nvPr/>
        </p:nvCxnSpPr>
        <p:spPr>
          <a:xfrm>
            <a:off x="3983038" y="2014538"/>
            <a:ext cx="576262" cy="203200"/>
          </a:xfrm>
          <a:prstGeom prst="bentConnector3">
            <a:avLst>
              <a:gd name="adj1" fmla="val 49861"/>
            </a:avLst>
          </a:prstGeom>
          <a:ln w="9525" cap="flat" cmpd="sng">
            <a:solidFill>
              <a:schemeClr val="tx1"/>
            </a:solidFill>
            <a:prstDash val="solid"/>
            <a:miter/>
            <a:headEnd type="none" w="med" len="med"/>
            <a:tailEnd type="none" w="med" len="med"/>
          </a:ln>
        </p:spPr>
      </p:cxnSp>
      <p:sp>
        <p:nvSpPr>
          <p:cNvPr id="40979" name="Text Box 89"/>
          <p:cNvSpPr txBox="1"/>
          <p:nvPr/>
        </p:nvSpPr>
        <p:spPr>
          <a:xfrm>
            <a:off x="3706813" y="4078288"/>
            <a:ext cx="15128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Excepción. </a:t>
            </a:r>
            <a:r>
              <a:rPr lang="es-ES_tradnl" altLang="es-CL" sz="1200" b="1" i="1">
                <a:solidFill>
                  <a:srgbClr val="000000"/>
                </a:solidFill>
              </a:rPr>
              <a:t>Solemne</a:t>
            </a:r>
            <a:endParaRPr lang="es-ES_tradnl" altLang="es-CL" sz="1200" b="1" i="1">
              <a:solidFill>
                <a:srgbClr val="000000"/>
              </a:solidFill>
            </a:endParaRPr>
          </a:p>
        </p:txBody>
      </p:sp>
      <p:cxnSp>
        <p:nvCxnSpPr>
          <p:cNvPr id="40980" name="AutoShape 90"/>
          <p:cNvCxnSpPr>
            <a:stCxn id="40965" idx="3"/>
            <a:endCxn id="40971" idx="1"/>
          </p:cNvCxnSpPr>
          <p:nvPr/>
        </p:nvCxnSpPr>
        <p:spPr>
          <a:xfrm flipV="1">
            <a:off x="3444875" y="3260725"/>
            <a:ext cx="261938" cy="458788"/>
          </a:xfrm>
          <a:prstGeom prst="bentConnector3">
            <a:avLst>
              <a:gd name="adj1" fmla="val 49699"/>
            </a:avLst>
          </a:prstGeom>
          <a:ln w="9525" cap="flat" cmpd="sng">
            <a:solidFill>
              <a:schemeClr val="tx1"/>
            </a:solidFill>
            <a:prstDash val="solid"/>
            <a:miter/>
            <a:headEnd type="none" w="med" len="med"/>
            <a:tailEnd type="none" w="med" len="med"/>
          </a:ln>
        </p:spPr>
      </p:cxnSp>
      <p:cxnSp>
        <p:nvCxnSpPr>
          <p:cNvPr id="40981" name="AutoShape 91"/>
          <p:cNvCxnSpPr>
            <a:stCxn id="40965" idx="3"/>
            <a:endCxn id="40979" idx="1"/>
          </p:cNvCxnSpPr>
          <p:nvPr/>
        </p:nvCxnSpPr>
        <p:spPr>
          <a:xfrm>
            <a:off x="3444875" y="3719513"/>
            <a:ext cx="261938" cy="498475"/>
          </a:xfrm>
          <a:prstGeom prst="bentConnector3">
            <a:avLst>
              <a:gd name="adj1" fmla="val 49699"/>
            </a:avLst>
          </a:prstGeom>
          <a:ln w="9525" cap="flat" cmpd="sng">
            <a:solidFill>
              <a:schemeClr val="tx1"/>
            </a:solidFill>
            <a:prstDash val="solid"/>
            <a:miter/>
            <a:headEnd type="none" w="med" len="med"/>
            <a:tailEnd type="none" w="med" len="med"/>
          </a:ln>
        </p:spPr>
      </p:cxnSp>
      <p:sp>
        <p:nvSpPr>
          <p:cNvPr id="40982" name="Text Box 92"/>
          <p:cNvSpPr txBox="1"/>
          <p:nvPr/>
        </p:nvSpPr>
        <p:spPr>
          <a:xfrm>
            <a:off x="5507038" y="3584575"/>
            <a:ext cx="2160587"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Solemnidades legales ordinarias</a:t>
            </a:r>
            <a:endParaRPr lang="es-ES_tradnl" altLang="es-CL" sz="1200" b="1" i="1">
              <a:solidFill>
                <a:srgbClr val="000000"/>
              </a:solidFill>
            </a:endParaRPr>
          </a:p>
        </p:txBody>
      </p:sp>
      <p:sp>
        <p:nvSpPr>
          <p:cNvPr id="40983" name="Text Box 93"/>
          <p:cNvSpPr txBox="1"/>
          <p:nvPr/>
        </p:nvSpPr>
        <p:spPr>
          <a:xfrm>
            <a:off x="5507038" y="3956050"/>
            <a:ext cx="223361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Solemnidades legales especiales</a:t>
            </a:r>
            <a:endParaRPr lang="es-ES_tradnl" altLang="es-CL" sz="1200" b="1" i="1">
              <a:solidFill>
                <a:srgbClr val="000000"/>
              </a:solidFill>
            </a:endParaRPr>
          </a:p>
        </p:txBody>
      </p:sp>
      <p:sp>
        <p:nvSpPr>
          <p:cNvPr id="40984" name="Text Box 94"/>
          <p:cNvSpPr txBox="1"/>
          <p:nvPr/>
        </p:nvSpPr>
        <p:spPr>
          <a:xfrm>
            <a:off x="5507038" y="4362450"/>
            <a:ext cx="223361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Solemnidades legales voluntarias</a:t>
            </a:r>
            <a:endParaRPr lang="es-ES_tradnl" altLang="es-CL" sz="1200" b="1" i="1">
              <a:solidFill>
                <a:srgbClr val="000000"/>
              </a:solidFill>
            </a:endParaRPr>
          </a:p>
        </p:txBody>
      </p:sp>
      <p:cxnSp>
        <p:nvCxnSpPr>
          <p:cNvPr id="40985" name="AutoShape 95"/>
          <p:cNvCxnSpPr>
            <a:stCxn id="40979" idx="3"/>
            <a:endCxn id="40982" idx="1"/>
          </p:cNvCxnSpPr>
          <p:nvPr/>
        </p:nvCxnSpPr>
        <p:spPr>
          <a:xfrm flipV="1">
            <a:off x="5219700" y="3724275"/>
            <a:ext cx="287338" cy="493713"/>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40986" name="AutoShape 96"/>
          <p:cNvCxnSpPr>
            <a:stCxn id="40979" idx="3"/>
            <a:endCxn id="40983" idx="1"/>
          </p:cNvCxnSpPr>
          <p:nvPr/>
        </p:nvCxnSpPr>
        <p:spPr>
          <a:xfrm flipV="1">
            <a:off x="5219700" y="4095750"/>
            <a:ext cx="287338" cy="122238"/>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40987" name="AutoShape 97"/>
          <p:cNvCxnSpPr>
            <a:stCxn id="40979" idx="3"/>
            <a:endCxn id="40984" idx="1"/>
          </p:cNvCxnSpPr>
          <p:nvPr/>
        </p:nvCxnSpPr>
        <p:spPr>
          <a:xfrm>
            <a:off x="5219700" y="4217988"/>
            <a:ext cx="287338" cy="284162"/>
          </a:xfrm>
          <a:prstGeom prst="bentConnector3">
            <a:avLst>
              <a:gd name="adj1" fmla="val 49722"/>
            </a:avLst>
          </a:prstGeom>
          <a:ln w="9525" cap="flat" cmpd="sng">
            <a:solidFill>
              <a:schemeClr val="tx1"/>
            </a:solidFill>
            <a:prstDash val="solid"/>
            <a:miter/>
            <a:headEnd type="none" w="med" len="med"/>
            <a:tailEnd type="none" w="med" len="med"/>
          </a:ln>
        </p:spPr>
      </p:cxnSp>
      <p:sp>
        <p:nvSpPr>
          <p:cNvPr id="40988" name="Text Box 98"/>
          <p:cNvSpPr txBox="1"/>
          <p:nvPr/>
        </p:nvSpPr>
        <p:spPr>
          <a:xfrm>
            <a:off x="3706813" y="4657725"/>
            <a:ext cx="79216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Concepto</a:t>
            </a:r>
            <a:endParaRPr lang="es-ES_tradnl" altLang="es-CL" sz="1200" b="1" i="1">
              <a:solidFill>
                <a:srgbClr val="000000"/>
              </a:solidFill>
            </a:endParaRPr>
          </a:p>
        </p:txBody>
      </p:sp>
      <p:sp>
        <p:nvSpPr>
          <p:cNvPr id="40989" name="Text Box 99"/>
          <p:cNvSpPr txBox="1"/>
          <p:nvPr/>
        </p:nvSpPr>
        <p:spPr>
          <a:xfrm>
            <a:off x="3706813" y="5108575"/>
            <a:ext cx="649287"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Clases</a:t>
            </a:r>
            <a:endParaRPr lang="es-ES_tradnl" altLang="es-CL" sz="1200" b="1" i="1">
              <a:solidFill>
                <a:srgbClr val="000000"/>
              </a:solidFill>
            </a:endParaRPr>
          </a:p>
        </p:txBody>
      </p:sp>
      <p:sp>
        <p:nvSpPr>
          <p:cNvPr id="40990" name="Text Box 101"/>
          <p:cNvSpPr txBox="1"/>
          <p:nvPr/>
        </p:nvSpPr>
        <p:spPr>
          <a:xfrm>
            <a:off x="4473575" y="5040313"/>
            <a:ext cx="3446463" cy="4286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100"/>
              <a:t>Como garantía.</a:t>
            </a:r>
            <a:endParaRPr lang="es-ES" altLang="es-CL" sz="1100"/>
          </a:p>
          <a:p>
            <a:pPr marL="0" lvl="0" indent="0">
              <a:spcBef>
                <a:spcPct val="0"/>
              </a:spcBef>
              <a:buNone/>
            </a:pPr>
            <a:r>
              <a:rPr lang="es-ES" altLang="es-CL" sz="1100"/>
              <a:t>Como señal de quedar convenidos o como parte del precio</a:t>
            </a:r>
            <a:endParaRPr lang="es-ES" altLang="es-CL" sz="1100"/>
          </a:p>
        </p:txBody>
      </p:sp>
      <p:sp>
        <p:nvSpPr>
          <p:cNvPr id="40991" name="AutoShape 102"/>
          <p:cNvSpPr/>
          <p:nvPr/>
        </p:nvSpPr>
        <p:spPr>
          <a:xfrm>
            <a:off x="4427538" y="5108575"/>
            <a:ext cx="71437" cy="288925"/>
          </a:xfrm>
          <a:prstGeom prst="leftBrace">
            <a:avLst>
              <a:gd name="adj1" fmla="val 33703"/>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40992" name="AutoShape 103"/>
          <p:cNvCxnSpPr>
            <a:stCxn id="40966" idx="3"/>
            <a:endCxn id="40988" idx="1"/>
          </p:cNvCxnSpPr>
          <p:nvPr/>
        </p:nvCxnSpPr>
        <p:spPr>
          <a:xfrm flipV="1">
            <a:off x="3375025" y="4797425"/>
            <a:ext cx="331788" cy="219075"/>
          </a:xfrm>
          <a:prstGeom prst="bentConnector3">
            <a:avLst>
              <a:gd name="adj1" fmla="val 49759"/>
            </a:avLst>
          </a:prstGeom>
          <a:ln w="9525" cap="flat" cmpd="sng">
            <a:solidFill>
              <a:schemeClr val="tx1"/>
            </a:solidFill>
            <a:prstDash val="solid"/>
            <a:miter/>
            <a:headEnd type="none" w="med" len="med"/>
            <a:tailEnd type="none" w="med" len="med"/>
          </a:ln>
        </p:spPr>
      </p:cxnSp>
      <p:cxnSp>
        <p:nvCxnSpPr>
          <p:cNvPr id="40993" name="AutoShape 104"/>
          <p:cNvCxnSpPr>
            <a:stCxn id="40966" idx="3"/>
            <a:endCxn id="40989" idx="1"/>
          </p:cNvCxnSpPr>
          <p:nvPr/>
        </p:nvCxnSpPr>
        <p:spPr>
          <a:xfrm>
            <a:off x="3375025" y="5016500"/>
            <a:ext cx="331788" cy="231775"/>
          </a:xfrm>
          <a:prstGeom prst="bentConnector3">
            <a:avLst>
              <a:gd name="adj1" fmla="val 49759"/>
            </a:avLst>
          </a:prstGeom>
          <a:ln w="9525" cap="flat" cmpd="sng">
            <a:solidFill>
              <a:schemeClr val="tx1"/>
            </a:solidFill>
            <a:prstDash val="solid"/>
            <a:miter/>
            <a:headEnd type="none" w="med" len="med"/>
            <a:tailEnd type="none" w="med" len="med"/>
          </a:ln>
        </p:spPr>
      </p:cxnSp>
      <p:sp>
        <p:nvSpPr>
          <p:cNvPr id="40994" name="Text Box 105"/>
          <p:cNvSpPr txBox="1"/>
          <p:nvPr/>
        </p:nvSpPr>
        <p:spPr>
          <a:xfrm>
            <a:off x="2784475" y="5838825"/>
            <a:ext cx="712788"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Gastos</a:t>
            </a:r>
            <a:endParaRPr lang="es-ES_tradnl" altLang="es-CL" sz="2000" b="1">
              <a:latin typeface="Arial" panose="020B0604020202020204" pitchFamily="34" charset="0"/>
            </a:endParaRPr>
          </a:p>
        </p:txBody>
      </p:sp>
      <p:sp>
        <p:nvSpPr>
          <p:cNvPr id="40995" name="Text Box 106"/>
          <p:cNvSpPr txBox="1"/>
          <p:nvPr/>
        </p:nvSpPr>
        <p:spPr>
          <a:xfrm>
            <a:off x="3708400" y="5648325"/>
            <a:ext cx="17272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Regla general. Vendedor</a:t>
            </a:r>
            <a:endParaRPr lang="es-ES_tradnl" altLang="es-CL" sz="1200" b="1" i="1">
              <a:solidFill>
                <a:srgbClr val="000000"/>
              </a:solidFill>
            </a:endParaRPr>
          </a:p>
        </p:txBody>
      </p:sp>
      <p:sp>
        <p:nvSpPr>
          <p:cNvPr id="40996" name="Text Box 107"/>
          <p:cNvSpPr txBox="1"/>
          <p:nvPr/>
        </p:nvSpPr>
        <p:spPr>
          <a:xfrm>
            <a:off x="3708400" y="6030913"/>
            <a:ext cx="23749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Excepción. Acuerdo de las partes</a:t>
            </a:r>
            <a:endParaRPr lang="es-ES_tradnl" altLang="es-CL" sz="1200" b="1" i="1">
              <a:solidFill>
                <a:srgbClr val="000000"/>
              </a:solidFill>
            </a:endParaRPr>
          </a:p>
        </p:txBody>
      </p:sp>
      <p:cxnSp>
        <p:nvCxnSpPr>
          <p:cNvPr id="40997" name="AutoShape 109"/>
          <p:cNvCxnSpPr>
            <a:stCxn id="40994" idx="3"/>
            <a:endCxn id="40995" idx="1"/>
          </p:cNvCxnSpPr>
          <p:nvPr/>
        </p:nvCxnSpPr>
        <p:spPr>
          <a:xfrm flipV="1">
            <a:off x="3497263" y="5788025"/>
            <a:ext cx="211137" cy="195263"/>
          </a:xfrm>
          <a:prstGeom prst="bentConnector3">
            <a:avLst>
              <a:gd name="adj1" fmla="val 49625"/>
            </a:avLst>
          </a:prstGeom>
          <a:ln w="9525" cap="flat" cmpd="sng">
            <a:solidFill>
              <a:schemeClr val="tx1"/>
            </a:solidFill>
            <a:prstDash val="solid"/>
            <a:miter/>
            <a:headEnd type="none" w="med" len="med"/>
            <a:tailEnd type="none" w="med" len="med"/>
          </a:ln>
        </p:spPr>
      </p:cxnSp>
      <p:cxnSp>
        <p:nvCxnSpPr>
          <p:cNvPr id="40998" name="AutoShape 110"/>
          <p:cNvCxnSpPr>
            <a:stCxn id="40994" idx="3"/>
            <a:endCxn id="40996" idx="1"/>
          </p:cNvCxnSpPr>
          <p:nvPr/>
        </p:nvCxnSpPr>
        <p:spPr>
          <a:xfrm>
            <a:off x="3497263" y="5983288"/>
            <a:ext cx="211137" cy="187325"/>
          </a:xfrm>
          <a:prstGeom prst="bentConnector3">
            <a:avLst>
              <a:gd name="adj1" fmla="val 49625"/>
            </a:avLst>
          </a:prstGeom>
          <a:ln w="9525" cap="flat" cmpd="sng">
            <a:solidFill>
              <a:schemeClr val="tx1"/>
            </a:solidFill>
            <a:prstDash val="solid"/>
            <a:miter/>
            <a:headEnd type="none" w="med" len="med"/>
            <a:tailEnd type="none" w="med" len="med"/>
          </a:ln>
        </p:spPr>
      </p:cxnSp>
      <p:cxnSp>
        <p:nvCxnSpPr>
          <p:cNvPr id="40999" name="AutoShape 111"/>
          <p:cNvCxnSpPr>
            <a:stCxn id="40964" idx="3"/>
            <a:endCxn id="40994" idx="1"/>
          </p:cNvCxnSpPr>
          <p:nvPr/>
        </p:nvCxnSpPr>
        <p:spPr>
          <a:xfrm>
            <a:off x="2341563" y="3306763"/>
            <a:ext cx="442912" cy="2676525"/>
          </a:xfrm>
          <a:prstGeom prst="bentConnector3">
            <a:avLst>
              <a:gd name="adj1" fmla="val 49819"/>
            </a:avLst>
          </a:prstGeom>
          <a:ln w="9525" cap="flat" cmpd="sng">
            <a:solidFill>
              <a:schemeClr val="tx1"/>
            </a:solidFill>
            <a:prstDash val="solid"/>
            <a:miter/>
            <a:headEnd type="none" w="med" len="med"/>
            <a:tailEnd type="none" w="med" len="med"/>
          </a:ln>
        </p:spPr>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41986" name="Text Box 2"/>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II. La cosa vendida</a:t>
            </a:r>
            <a:endParaRPr lang="es-ES_tradnl" altLang="es-CL" sz="2400" i="1"/>
          </a:p>
        </p:txBody>
      </p:sp>
      <p:sp>
        <p:nvSpPr>
          <p:cNvPr id="41987" name="Text Box 3"/>
          <p:cNvSpPr txBox="1"/>
          <p:nvPr/>
        </p:nvSpPr>
        <p:spPr>
          <a:xfrm>
            <a:off x="1993900" y="1700213"/>
            <a:ext cx="1425575" cy="652462"/>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Requisitos comunes a todo acto jurídico </a:t>
            </a:r>
            <a:endParaRPr lang="es-ES_tradnl" altLang="es-CL" sz="2000" b="1">
              <a:latin typeface="Arial" panose="020B0604020202020204" pitchFamily="34" charset="0"/>
            </a:endParaRPr>
          </a:p>
        </p:txBody>
      </p:sp>
      <p:sp>
        <p:nvSpPr>
          <p:cNvPr id="41988" name="Text Box 4"/>
          <p:cNvSpPr txBox="1"/>
          <p:nvPr/>
        </p:nvSpPr>
        <p:spPr>
          <a:xfrm>
            <a:off x="684213" y="3363913"/>
            <a:ext cx="863600"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La cosa vendida</a:t>
            </a:r>
            <a:endParaRPr lang="es-ES_tradnl" altLang="es-CL" sz="1200" b="1">
              <a:latin typeface="Arial" panose="020B0604020202020204" pitchFamily="34" charset="0"/>
            </a:endParaRPr>
          </a:p>
        </p:txBody>
      </p:sp>
      <p:sp>
        <p:nvSpPr>
          <p:cNvPr id="41989" name="Text Box 5"/>
          <p:cNvSpPr txBox="1"/>
          <p:nvPr/>
        </p:nvSpPr>
        <p:spPr>
          <a:xfrm>
            <a:off x="1989138" y="3457575"/>
            <a:ext cx="1071562"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Requisitos específicos</a:t>
            </a:r>
            <a:endParaRPr lang="es-ES_tradnl" altLang="es-CL" sz="2000" b="1">
              <a:latin typeface="Arial" panose="020B0604020202020204" pitchFamily="34" charset="0"/>
            </a:endParaRPr>
          </a:p>
        </p:txBody>
      </p:sp>
      <p:sp>
        <p:nvSpPr>
          <p:cNvPr id="41990" name="Text Box 6"/>
          <p:cNvSpPr txBox="1"/>
          <p:nvPr/>
        </p:nvSpPr>
        <p:spPr>
          <a:xfrm>
            <a:off x="1989138" y="5156200"/>
            <a:ext cx="218757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Riesgos de la cosa vendida</a:t>
            </a:r>
            <a:endParaRPr lang="es-ES_tradnl" altLang="es-CL" sz="2000" b="1">
              <a:latin typeface="Arial" panose="020B0604020202020204" pitchFamily="34" charset="0"/>
            </a:endParaRPr>
          </a:p>
        </p:txBody>
      </p:sp>
      <p:cxnSp>
        <p:nvCxnSpPr>
          <p:cNvPr id="41991" name="AutoShape 7"/>
          <p:cNvCxnSpPr>
            <a:stCxn id="41988" idx="3"/>
            <a:endCxn id="41990" idx="1"/>
          </p:cNvCxnSpPr>
          <p:nvPr/>
        </p:nvCxnSpPr>
        <p:spPr>
          <a:xfrm>
            <a:off x="1547813" y="3598863"/>
            <a:ext cx="441325" cy="17018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41992" name="AutoShape 8"/>
          <p:cNvCxnSpPr>
            <a:stCxn id="41988" idx="3"/>
            <a:endCxn id="41987" idx="1"/>
          </p:cNvCxnSpPr>
          <p:nvPr/>
        </p:nvCxnSpPr>
        <p:spPr>
          <a:xfrm flipV="1">
            <a:off x="1547813" y="2027238"/>
            <a:ext cx="446087" cy="1571625"/>
          </a:xfrm>
          <a:prstGeom prst="bentConnector3">
            <a:avLst>
              <a:gd name="adj1" fmla="val 49824"/>
            </a:avLst>
          </a:prstGeom>
          <a:ln w="9525" cap="flat" cmpd="sng">
            <a:solidFill>
              <a:schemeClr val="tx1"/>
            </a:solidFill>
            <a:prstDash val="solid"/>
            <a:miter/>
            <a:headEnd type="none" w="med" len="med"/>
            <a:tailEnd type="none" w="med" len="med"/>
          </a:ln>
        </p:spPr>
      </p:cxnSp>
      <p:cxnSp>
        <p:nvCxnSpPr>
          <p:cNvPr id="41993" name="AutoShape 9"/>
          <p:cNvCxnSpPr>
            <a:stCxn id="41988" idx="3"/>
            <a:endCxn id="41989" idx="1"/>
          </p:cNvCxnSpPr>
          <p:nvPr/>
        </p:nvCxnSpPr>
        <p:spPr>
          <a:xfrm>
            <a:off x="1547813" y="3598863"/>
            <a:ext cx="441325" cy="93662"/>
          </a:xfrm>
          <a:prstGeom prst="bentConnector3">
            <a:avLst>
              <a:gd name="adj1" fmla="val 50000"/>
            </a:avLst>
          </a:prstGeom>
          <a:ln w="9525" cap="flat" cmpd="sng">
            <a:solidFill>
              <a:schemeClr val="tx1"/>
            </a:solidFill>
            <a:prstDash val="solid"/>
            <a:miter/>
            <a:headEnd type="none" w="med" len="med"/>
            <a:tailEnd type="none" w="med" len="med"/>
          </a:ln>
        </p:spPr>
      </p:cxnSp>
      <p:sp>
        <p:nvSpPr>
          <p:cNvPr id="41994" name="Text Box 42"/>
          <p:cNvSpPr txBox="1"/>
          <p:nvPr/>
        </p:nvSpPr>
        <p:spPr>
          <a:xfrm>
            <a:off x="3348038" y="2851150"/>
            <a:ext cx="158432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Debe ser comerciable</a:t>
            </a:r>
            <a:endParaRPr lang="es-ES_tradnl" altLang="es-CL" sz="1200" b="1" i="1">
              <a:solidFill>
                <a:srgbClr val="000000"/>
              </a:solidFill>
            </a:endParaRPr>
          </a:p>
        </p:txBody>
      </p:sp>
      <p:sp>
        <p:nvSpPr>
          <p:cNvPr id="41995" name="Text Box 43"/>
          <p:cNvSpPr txBox="1"/>
          <p:nvPr/>
        </p:nvSpPr>
        <p:spPr>
          <a:xfrm>
            <a:off x="3348038" y="3284538"/>
            <a:ext cx="22320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Debe ser determinada y singular</a:t>
            </a:r>
            <a:endParaRPr lang="es-ES_tradnl" altLang="es-CL" sz="1200" b="1" i="1">
              <a:solidFill>
                <a:srgbClr val="000000"/>
              </a:solidFill>
            </a:endParaRPr>
          </a:p>
        </p:txBody>
      </p:sp>
      <p:sp>
        <p:nvSpPr>
          <p:cNvPr id="41996" name="Text Box 44"/>
          <p:cNvSpPr txBox="1"/>
          <p:nvPr/>
        </p:nvSpPr>
        <p:spPr>
          <a:xfrm>
            <a:off x="3348038" y="3725863"/>
            <a:ext cx="23764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Debe existir o esperarse que exista</a:t>
            </a:r>
            <a:endParaRPr lang="es-ES_tradnl" altLang="es-CL" sz="1200" b="1" i="1">
              <a:solidFill>
                <a:srgbClr val="000000"/>
              </a:solidFill>
            </a:endParaRPr>
          </a:p>
        </p:txBody>
      </p:sp>
      <p:sp>
        <p:nvSpPr>
          <p:cNvPr id="41997" name="Text Box 45"/>
          <p:cNvSpPr txBox="1"/>
          <p:nvPr/>
        </p:nvSpPr>
        <p:spPr>
          <a:xfrm>
            <a:off x="3348038" y="4157663"/>
            <a:ext cx="23034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No debe pertenecer al comprador </a:t>
            </a:r>
            <a:endParaRPr lang="es-ES_tradnl" altLang="es-CL" sz="1200" b="1" i="1">
              <a:solidFill>
                <a:srgbClr val="000000"/>
              </a:solidFill>
            </a:endParaRPr>
          </a:p>
        </p:txBody>
      </p:sp>
      <p:cxnSp>
        <p:nvCxnSpPr>
          <p:cNvPr id="41998" name="AutoShape 46"/>
          <p:cNvCxnSpPr>
            <a:stCxn id="41989" idx="3"/>
            <a:endCxn id="41995" idx="1"/>
          </p:cNvCxnSpPr>
          <p:nvPr/>
        </p:nvCxnSpPr>
        <p:spPr>
          <a:xfrm flipV="1">
            <a:off x="3060700" y="3424238"/>
            <a:ext cx="287338" cy="268287"/>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41999" name="AutoShape 47"/>
          <p:cNvCxnSpPr>
            <a:stCxn id="41989" idx="3"/>
            <a:endCxn id="41994" idx="1"/>
          </p:cNvCxnSpPr>
          <p:nvPr/>
        </p:nvCxnSpPr>
        <p:spPr>
          <a:xfrm flipV="1">
            <a:off x="3060700" y="2990850"/>
            <a:ext cx="287338" cy="701675"/>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42000" name="AutoShape 48"/>
          <p:cNvCxnSpPr>
            <a:stCxn id="41989" idx="3"/>
            <a:endCxn id="41996" idx="1"/>
          </p:cNvCxnSpPr>
          <p:nvPr/>
        </p:nvCxnSpPr>
        <p:spPr>
          <a:xfrm>
            <a:off x="3060700" y="3692525"/>
            <a:ext cx="287338" cy="173038"/>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42001" name="AutoShape 49"/>
          <p:cNvCxnSpPr>
            <a:stCxn id="41989" idx="3"/>
            <a:endCxn id="41997" idx="1"/>
          </p:cNvCxnSpPr>
          <p:nvPr/>
        </p:nvCxnSpPr>
        <p:spPr>
          <a:xfrm>
            <a:off x="3060700" y="3692525"/>
            <a:ext cx="287338" cy="604838"/>
          </a:xfrm>
          <a:prstGeom prst="bentConnector3">
            <a:avLst>
              <a:gd name="adj1" fmla="val 49722"/>
            </a:avLst>
          </a:prstGeom>
          <a:ln w="9525" cap="flat" cmpd="sng">
            <a:solidFill>
              <a:schemeClr val="tx1"/>
            </a:solidFill>
            <a:prstDash val="solid"/>
            <a:miter/>
            <a:headEnd type="none" w="med" len="med"/>
            <a:tailEnd type="none" w="med" len="med"/>
          </a:ln>
        </p:spPr>
      </p:cxnSp>
      <p:sp>
        <p:nvSpPr>
          <p:cNvPr id="42002" name="Text Box 50"/>
          <p:cNvSpPr txBox="1"/>
          <p:nvPr/>
        </p:nvSpPr>
        <p:spPr>
          <a:xfrm>
            <a:off x="4500563" y="4876800"/>
            <a:ext cx="187166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Regla general. Comprador</a:t>
            </a:r>
            <a:endParaRPr lang="es-ES_tradnl" altLang="es-CL" sz="1200" b="1" i="1">
              <a:solidFill>
                <a:srgbClr val="000000"/>
              </a:solidFill>
            </a:endParaRPr>
          </a:p>
        </p:txBody>
      </p:sp>
      <p:sp>
        <p:nvSpPr>
          <p:cNvPr id="42003" name="Text Box 51"/>
          <p:cNvSpPr txBox="1"/>
          <p:nvPr/>
        </p:nvSpPr>
        <p:spPr>
          <a:xfrm>
            <a:off x="4500563" y="5462588"/>
            <a:ext cx="10080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Excepciones</a:t>
            </a:r>
            <a:endParaRPr lang="es-ES_tradnl" altLang="es-CL" sz="1200" b="1" i="1">
              <a:solidFill>
                <a:srgbClr val="000000"/>
              </a:solidFill>
            </a:endParaRPr>
          </a:p>
        </p:txBody>
      </p:sp>
      <p:cxnSp>
        <p:nvCxnSpPr>
          <p:cNvPr id="42004" name="AutoShape 52"/>
          <p:cNvCxnSpPr>
            <a:stCxn id="41990" idx="3"/>
            <a:endCxn id="42002" idx="1"/>
          </p:cNvCxnSpPr>
          <p:nvPr/>
        </p:nvCxnSpPr>
        <p:spPr>
          <a:xfrm flipV="1">
            <a:off x="4176713" y="5016500"/>
            <a:ext cx="323850" cy="28416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42005" name="AutoShape 53"/>
          <p:cNvCxnSpPr>
            <a:stCxn id="41990" idx="3"/>
            <a:endCxn id="42003" idx="1"/>
          </p:cNvCxnSpPr>
          <p:nvPr/>
        </p:nvCxnSpPr>
        <p:spPr>
          <a:xfrm>
            <a:off x="4176713" y="5300663"/>
            <a:ext cx="323850" cy="301625"/>
          </a:xfrm>
          <a:prstGeom prst="bentConnector3">
            <a:avLst>
              <a:gd name="adj1" fmla="val 50000"/>
            </a:avLst>
          </a:prstGeom>
          <a:ln w="9525" cap="flat" cmpd="sng">
            <a:solidFill>
              <a:schemeClr val="tx1"/>
            </a:solidFill>
            <a:prstDash val="solid"/>
            <a:miter/>
            <a:headEnd type="none" w="med" len="med"/>
            <a:tailEnd type="none" w="med" len="med"/>
          </a:ln>
        </p:spPr>
      </p:cxnSp>
      <p:sp>
        <p:nvSpPr>
          <p:cNvPr id="42006" name="Text Box 54"/>
          <p:cNvSpPr txBox="1"/>
          <p:nvPr/>
        </p:nvSpPr>
        <p:spPr>
          <a:xfrm>
            <a:off x="5645150" y="5308600"/>
            <a:ext cx="2871788" cy="6397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Pacto en contrario.</a:t>
            </a:r>
            <a:endParaRPr lang="es-ES" altLang="es-CL" sz="1200"/>
          </a:p>
          <a:p>
            <a:pPr marL="0" lvl="0" indent="0">
              <a:spcBef>
                <a:spcPct val="0"/>
              </a:spcBef>
              <a:buNone/>
            </a:pPr>
            <a:r>
              <a:rPr lang="es-ES" altLang="es-CL" sz="1200"/>
              <a:t>Caso de venta condicional.</a:t>
            </a:r>
            <a:endParaRPr lang="es-ES" altLang="es-CL" sz="1200"/>
          </a:p>
          <a:p>
            <a:pPr marL="0" lvl="0" indent="0">
              <a:spcBef>
                <a:spcPct val="0"/>
              </a:spcBef>
              <a:buNone/>
            </a:pPr>
            <a:r>
              <a:rPr lang="es-ES" altLang="es-CL" sz="1200"/>
              <a:t>Venta de género (al peso, cuenta o medida).</a:t>
            </a:r>
            <a:endParaRPr lang="es-ES" altLang="es-CL" sz="1200"/>
          </a:p>
        </p:txBody>
      </p:sp>
      <p:sp>
        <p:nvSpPr>
          <p:cNvPr id="42007" name="AutoShape 55"/>
          <p:cNvSpPr/>
          <p:nvPr/>
        </p:nvSpPr>
        <p:spPr>
          <a:xfrm>
            <a:off x="5580063" y="5308600"/>
            <a:ext cx="73025" cy="576263"/>
          </a:xfrm>
          <a:prstGeom prst="leftBrace">
            <a:avLst>
              <a:gd name="adj1" fmla="val 65760"/>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42008" name="Text Box 56"/>
          <p:cNvSpPr txBox="1"/>
          <p:nvPr/>
        </p:nvSpPr>
        <p:spPr>
          <a:xfrm>
            <a:off x="3508375" y="1644650"/>
            <a:ext cx="1935163" cy="8223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Real</a:t>
            </a:r>
            <a:endParaRPr lang="es-ES" altLang="es-CL" sz="1200"/>
          </a:p>
          <a:p>
            <a:pPr marL="0" lvl="0" indent="0">
              <a:spcBef>
                <a:spcPct val="0"/>
              </a:spcBef>
              <a:buNone/>
            </a:pPr>
            <a:r>
              <a:rPr lang="es-ES" altLang="es-CL" sz="1200"/>
              <a:t>Comerciable</a:t>
            </a:r>
            <a:endParaRPr lang="es-ES" altLang="es-CL" sz="1200"/>
          </a:p>
          <a:p>
            <a:pPr marL="0" lvl="0" indent="0">
              <a:spcBef>
                <a:spcPct val="0"/>
              </a:spcBef>
              <a:buNone/>
            </a:pPr>
            <a:r>
              <a:rPr lang="es-ES" altLang="es-CL" sz="1200"/>
              <a:t>Posible y lícito</a:t>
            </a:r>
            <a:endParaRPr lang="es-ES" altLang="es-CL" sz="1200"/>
          </a:p>
          <a:p>
            <a:pPr marL="0" lvl="0" indent="0">
              <a:spcBef>
                <a:spcPct val="0"/>
              </a:spcBef>
              <a:buNone/>
            </a:pPr>
            <a:r>
              <a:rPr lang="es-ES" altLang="es-CL" sz="1200"/>
              <a:t>Determinado o determinable</a:t>
            </a:r>
            <a:endParaRPr lang="es-ES" altLang="es-CL"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43010" name="Text Box 2"/>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III. El precio</a:t>
            </a:r>
            <a:endParaRPr lang="es-ES_tradnl" altLang="es-CL" sz="2400" i="1"/>
          </a:p>
        </p:txBody>
      </p:sp>
      <p:sp>
        <p:nvSpPr>
          <p:cNvPr id="43011" name="Text Box 3"/>
          <p:cNvSpPr txBox="1"/>
          <p:nvPr/>
        </p:nvSpPr>
        <p:spPr>
          <a:xfrm>
            <a:off x="3546475" y="1916113"/>
            <a:ext cx="900113"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2000" b="1">
              <a:latin typeface="Arial" panose="020B0604020202020204" pitchFamily="34" charset="0"/>
            </a:endParaRPr>
          </a:p>
        </p:txBody>
      </p:sp>
      <p:sp>
        <p:nvSpPr>
          <p:cNvPr id="43012" name="Text Box 4"/>
          <p:cNvSpPr txBox="1"/>
          <p:nvPr/>
        </p:nvSpPr>
        <p:spPr>
          <a:xfrm>
            <a:off x="1763713" y="3203575"/>
            <a:ext cx="1096962" cy="287338"/>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El precio</a:t>
            </a:r>
            <a:endParaRPr lang="es-ES_tradnl" altLang="es-CL" sz="1200" b="1">
              <a:latin typeface="Arial" panose="020B0604020202020204" pitchFamily="34" charset="0"/>
            </a:endParaRPr>
          </a:p>
        </p:txBody>
      </p:sp>
      <p:sp>
        <p:nvSpPr>
          <p:cNvPr id="43013" name="Text Box 5"/>
          <p:cNvSpPr txBox="1"/>
          <p:nvPr/>
        </p:nvSpPr>
        <p:spPr>
          <a:xfrm>
            <a:off x="3546475" y="4767263"/>
            <a:ext cx="976313"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Requisitos</a:t>
            </a:r>
            <a:endParaRPr lang="es-ES_tradnl" altLang="es-CL" sz="2000" b="1">
              <a:latin typeface="Arial" panose="020B0604020202020204" pitchFamily="34" charset="0"/>
            </a:endParaRPr>
          </a:p>
        </p:txBody>
      </p:sp>
      <p:cxnSp>
        <p:nvCxnSpPr>
          <p:cNvPr id="43014" name="AutoShape 8"/>
          <p:cNvCxnSpPr>
            <a:stCxn id="43012" idx="3"/>
            <a:endCxn id="43011" idx="1"/>
          </p:cNvCxnSpPr>
          <p:nvPr/>
        </p:nvCxnSpPr>
        <p:spPr>
          <a:xfrm flipV="1">
            <a:off x="2860675" y="2060575"/>
            <a:ext cx="685800" cy="1287463"/>
          </a:xfrm>
          <a:prstGeom prst="bentConnector3">
            <a:avLst>
              <a:gd name="adj1" fmla="val 49769"/>
            </a:avLst>
          </a:prstGeom>
          <a:ln w="9525" cap="flat" cmpd="sng">
            <a:solidFill>
              <a:schemeClr val="tx1"/>
            </a:solidFill>
            <a:prstDash val="solid"/>
            <a:miter/>
            <a:headEnd type="none" w="med" len="med"/>
            <a:tailEnd type="none" w="med" len="med"/>
          </a:ln>
        </p:spPr>
      </p:cxnSp>
      <p:cxnSp>
        <p:nvCxnSpPr>
          <p:cNvPr id="43015" name="AutoShape 9"/>
          <p:cNvCxnSpPr>
            <a:stCxn id="43012" idx="3"/>
            <a:endCxn id="43013" idx="1"/>
          </p:cNvCxnSpPr>
          <p:nvPr/>
        </p:nvCxnSpPr>
        <p:spPr>
          <a:xfrm>
            <a:off x="2860675" y="3348038"/>
            <a:ext cx="685800" cy="1563687"/>
          </a:xfrm>
          <a:prstGeom prst="bentConnector3">
            <a:avLst>
              <a:gd name="adj1" fmla="val 49769"/>
            </a:avLst>
          </a:prstGeom>
          <a:ln w="9525" cap="flat" cmpd="sng">
            <a:solidFill>
              <a:schemeClr val="tx1"/>
            </a:solidFill>
            <a:prstDash val="solid"/>
            <a:miter/>
            <a:headEnd type="none" w="med" len="med"/>
            <a:tailEnd type="none" w="med" len="med"/>
          </a:ln>
        </p:spPr>
      </p:cxnSp>
      <p:sp>
        <p:nvSpPr>
          <p:cNvPr id="43016" name="Text Box 17"/>
          <p:cNvSpPr txBox="1"/>
          <p:nvPr/>
        </p:nvSpPr>
        <p:spPr>
          <a:xfrm>
            <a:off x="5076825" y="4006850"/>
            <a:ext cx="14398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Debe ser en dinero</a:t>
            </a:r>
            <a:endParaRPr lang="es-ES_tradnl" altLang="es-CL" sz="2400">
              <a:solidFill>
                <a:srgbClr val="000000"/>
              </a:solidFill>
            </a:endParaRPr>
          </a:p>
        </p:txBody>
      </p:sp>
      <p:sp>
        <p:nvSpPr>
          <p:cNvPr id="43017" name="Text Box 18"/>
          <p:cNvSpPr txBox="1"/>
          <p:nvPr/>
        </p:nvSpPr>
        <p:spPr>
          <a:xfrm>
            <a:off x="5076825" y="4664075"/>
            <a:ext cx="1582738"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Debe ser real y serio</a:t>
            </a:r>
            <a:endParaRPr lang="es-ES_tradnl" altLang="es-CL" sz="1200">
              <a:solidFill>
                <a:srgbClr val="000000"/>
              </a:solidFill>
            </a:endParaRPr>
          </a:p>
        </p:txBody>
      </p:sp>
      <p:sp>
        <p:nvSpPr>
          <p:cNvPr id="43018" name="Text Box 31"/>
          <p:cNvSpPr txBox="1"/>
          <p:nvPr/>
        </p:nvSpPr>
        <p:spPr>
          <a:xfrm>
            <a:off x="5076825" y="5302250"/>
            <a:ext cx="17272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Debe ser determinado</a:t>
            </a:r>
            <a:endParaRPr lang="es-ES_tradnl" altLang="es-CL" sz="1200">
              <a:solidFill>
                <a:srgbClr val="000000"/>
              </a:solidFill>
            </a:endParaRPr>
          </a:p>
        </p:txBody>
      </p:sp>
      <p:sp>
        <p:nvSpPr>
          <p:cNvPr id="43019" name="Text Box 39"/>
          <p:cNvSpPr txBox="1"/>
          <p:nvPr/>
        </p:nvSpPr>
        <p:spPr>
          <a:xfrm>
            <a:off x="3543300" y="2379663"/>
            <a:ext cx="2376488" cy="463550"/>
          </a:xfrm>
          <a:prstGeom prst="rect">
            <a:avLst/>
          </a:prstGeom>
          <a:noFill/>
          <a:ln w="63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El dinero que el comprador da por la cosa vendida, se llama </a:t>
            </a:r>
            <a:r>
              <a:rPr lang="es-ES" altLang="es-CL" sz="1200" i="1"/>
              <a:t>precio</a:t>
            </a:r>
            <a:r>
              <a:rPr lang="es-ES" altLang="es-CL" sz="1200"/>
              <a:t> </a:t>
            </a:r>
            <a:endParaRPr lang="es-ES" altLang="es-CL" sz="1200"/>
          </a:p>
        </p:txBody>
      </p:sp>
      <p:cxnSp>
        <p:nvCxnSpPr>
          <p:cNvPr id="43020" name="AutoShape 40"/>
          <p:cNvCxnSpPr>
            <a:stCxn id="43013" idx="3"/>
            <a:endCxn id="43016" idx="1"/>
          </p:cNvCxnSpPr>
          <p:nvPr/>
        </p:nvCxnSpPr>
        <p:spPr>
          <a:xfrm flipV="1">
            <a:off x="4522788" y="4146550"/>
            <a:ext cx="554037" cy="765175"/>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43021" name="AutoShape 41"/>
          <p:cNvCxnSpPr>
            <a:stCxn id="43013" idx="3"/>
            <a:endCxn id="43018" idx="1"/>
          </p:cNvCxnSpPr>
          <p:nvPr/>
        </p:nvCxnSpPr>
        <p:spPr>
          <a:xfrm>
            <a:off x="4522788" y="4911725"/>
            <a:ext cx="554037" cy="530225"/>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43022" name="AutoShape 42"/>
          <p:cNvCxnSpPr>
            <a:stCxn id="43013" idx="3"/>
            <a:endCxn id="43017" idx="1"/>
          </p:cNvCxnSpPr>
          <p:nvPr/>
        </p:nvCxnSpPr>
        <p:spPr>
          <a:xfrm flipV="1">
            <a:off x="4522788" y="4803775"/>
            <a:ext cx="554037" cy="107950"/>
          </a:xfrm>
          <a:prstGeom prst="bentConnector3">
            <a:avLst>
              <a:gd name="adj1" fmla="val 49856"/>
            </a:avLst>
          </a:prstGeom>
          <a:ln w="9525" cap="flat" cmpd="sng">
            <a:solidFill>
              <a:schemeClr val="tx1"/>
            </a:solidFill>
            <a:prstDash val="solid"/>
            <a:miter/>
            <a:headEnd type="none" w="med" len="med"/>
            <a:tailEnd type="none" w="med" len="med"/>
          </a:ln>
        </p:spPr>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45058" name="Text Box 2"/>
          <p:cNvSpPr txBox="1"/>
          <p:nvPr/>
        </p:nvSpPr>
        <p:spPr>
          <a:xfrm>
            <a:off x="914400" y="4667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IV. La capacidad. V. Modalidades de la compraventa</a:t>
            </a:r>
            <a:endParaRPr lang="es-ES_tradnl" altLang="es-CL" sz="2400" i="1"/>
          </a:p>
        </p:txBody>
      </p:sp>
      <p:sp>
        <p:nvSpPr>
          <p:cNvPr id="45059" name="Text Box 31"/>
          <p:cNvSpPr txBox="1"/>
          <p:nvPr/>
        </p:nvSpPr>
        <p:spPr>
          <a:xfrm>
            <a:off x="2143125" y="1773238"/>
            <a:ext cx="1474788"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Reglas aplicables</a:t>
            </a:r>
            <a:endParaRPr lang="es-ES_tradnl" altLang="es-CL" sz="2000" b="1">
              <a:latin typeface="Arial" panose="020B0604020202020204" pitchFamily="34" charset="0"/>
            </a:endParaRPr>
          </a:p>
        </p:txBody>
      </p:sp>
      <p:sp>
        <p:nvSpPr>
          <p:cNvPr id="45060" name="Text Box 32"/>
          <p:cNvSpPr txBox="1"/>
          <p:nvPr/>
        </p:nvSpPr>
        <p:spPr>
          <a:xfrm>
            <a:off x="442913" y="2514600"/>
            <a:ext cx="1154112" cy="287338"/>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Capacidad</a:t>
            </a:r>
            <a:endParaRPr lang="es-ES_tradnl" altLang="es-CL" sz="1200" b="1">
              <a:latin typeface="Arial" panose="020B0604020202020204" pitchFamily="34" charset="0"/>
            </a:endParaRPr>
          </a:p>
        </p:txBody>
      </p:sp>
      <p:sp>
        <p:nvSpPr>
          <p:cNvPr id="45061" name="Text Box 34"/>
          <p:cNvSpPr txBox="1"/>
          <p:nvPr/>
        </p:nvSpPr>
        <p:spPr>
          <a:xfrm>
            <a:off x="2143125" y="3213100"/>
            <a:ext cx="1246188"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Incapacidades</a:t>
            </a:r>
            <a:endParaRPr lang="es-ES_tradnl" altLang="es-CL" sz="2000" b="1">
              <a:latin typeface="Arial" panose="020B0604020202020204" pitchFamily="34" charset="0"/>
            </a:endParaRPr>
          </a:p>
        </p:txBody>
      </p:sp>
      <p:cxnSp>
        <p:nvCxnSpPr>
          <p:cNvPr id="45062" name="AutoShape 35"/>
          <p:cNvCxnSpPr>
            <a:stCxn id="45060" idx="3"/>
            <a:endCxn id="45061" idx="1"/>
          </p:cNvCxnSpPr>
          <p:nvPr/>
        </p:nvCxnSpPr>
        <p:spPr>
          <a:xfrm>
            <a:off x="1597025" y="2659063"/>
            <a:ext cx="546100" cy="698500"/>
          </a:xfrm>
          <a:prstGeom prst="bentConnector3">
            <a:avLst>
              <a:gd name="adj1" fmla="val 49708"/>
            </a:avLst>
          </a:prstGeom>
          <a:ln w="9525" cap="flat" cmpd="sng">
            <a:solidFill>
              <a:schemeClr val="tx1"/>
            </a:solidFill>
            <a:prstDash val="solid"/>
            <a:miter/>
            <a:headEnd type="none" w="med" len="med"/>
            <a:tailEnd type="none" w="med" len="med"/>
          </a:ln>
        </p:spPr>
      </p:cxnSp>
      <p:cxnSp>
        <p:nvCxnSpPr>
          <p:cNvPr id="45063" name="AutoShape 36"/>
          <p:cNvCxnSpPr>
            <a:stCxn id="45060" idx="3"/>
            <a:endCxn id="45059" idx="1"/>
          </p:cNvCxnSpPr>
          <p:nvPr/>
        </p:nvCxnSpPr>
        <p:spPr>
          <a:xfrm flipV="1">
            <a:off x="1597025" y="1917700"/>
            <a:ext cx="546100" cy="741363"/>
          </a:xfrm>
          <a:prstGeom prst="bentConnector3">
            <a:avLst>
              <a:gd name="adj1" fmla="val 49708"/>
            </a:avLst>
          </a:prstGeom>
          <a:ln w="9525" cap="flat" cmpd="sng">
            <a:solidFill>
              <a:schemeClr val="tx1"/>
            </a:solidFill>
            <a:prstDash val="solid"/>
            <a:miter/>
            <a:headEnd type="none" w="med" len="med"/>
            <a:tailEnd type="none" w="med" len="med"/>
          </a:ln>
        </p:spPr>
      </p:cxnSp>
      <p:sp>
        <p:nvSpPr>
          <p:cNvPr id="45064" name="Text Box 42"/>
          <p:cNvSpPr txBox="1"/>
          <p:nvPr/>
        </p:nvSpPr>
        <p:spPr>
          <a:xfrm>
            <a:off x="4108450" y="1484313"/>
            <a:ext cx="280828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Requisitos propios de todo acto jurídico</a:t>
            </a:r>
            <a:endParaRPr lang="es-ES_tradnl" altLang="es-CL" sz="2400">
              <a:solidFill>
                <a:srgbClr val="000000"/>
              </a:solidFill>
            </a:endParaRPr>
          </a:p>
        </p:txBody>
      </p:sp>
      <p:sp>
        <p:nvSpPr>
          <p:cNvPr id="45065" name="Text Box 43"/>
          <p:cNvSpPr txBox="1"/>
          <p:nvPr/>
        </p:nvSpPr>
        <p:spPr>
          <a:xfrm>
            <a:off x="4108450" y="1989138"/>
            <a:ext cx="273685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Requisitos específicos de la compraventa</a:t>
            </a:r>
            <a:endParaRPr lang="es-ES_tradnl" altLang="es-CL" sz="1200">
              <a:solidFill>
                <a:srgbClr val="000000"/>
              </a:solidFill>
            </a:endParaRPr>
          </a:p>
        </p:txBody>
      </p:sp>
      <p:sp>
        <p:nvSpPr>
          <p:cNvPr id="45066" name="Text Box 57"/>
          <p:cNvSpPr txBox="1"/>
          <p:nvPr/>
        </p:nvSpPr>
        <p:spPr>
          <a:xfrm>
            <a:off x="3748088" y="2708275"/>
            <a:ext cx="1728787"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Para comprar y vender</a:t>
            </a:r>
            <a:endParaRPr lang="es-ES_tradnl" altLang="es-CL" sz="1200">
              <a:solidFill>
                <a:srgbClr val="000000"/>
              </a:solidFill>
            </a:endParaRPr>
          </a:p>
        </p:txBody>
      </p:sp>
      <p:cxnSp>
        <p:nvCxnSpPr>
          <p:cNvPr id="45067" name="AutoShape 68"/>
          <p:cNvCxnSpPr>
            <a:stCxn id="45059" idx="3"/>
            <a:endCxn id="45064" idx="1"/>
          </p:cNvCxnSpPr>
          <p:nvPr/>
        </p:nvCxnSpPr>
        <p:spPr>
          <a:xfrm flipV="1">
            <a:off x="3617913" y="1624013"/>
            <a:ext cx="490537" cy="293687"/>
          </a:xfrm>
          <a:prstGeom prst="bentConnector3">
            <a:avLst>
              <a:gd name="adj1" fmla="val 49838"/>
            </a:avLst>
          </a:prstGeom>
          <a:ln w="9525" cap="flat" cmpd="sng">
            <a:solidFill>
              <a:schemeClr val="tx1"/>
            </a:solidFill>
            <a:prstDash val="solid"/>
            <a:miter/>
            <a:headEnd type="none" w="med" len="med"/>
            <a:tailEnd type="none" w="med" len="med"/>
          </a:ln>
        </p:spPr>
      </p:cxnSp>
      <p:cxnSp>
        <p:nvCxnSpPr>
          <p:cNvPr id="45068" name="AutoShape 69"/>
          <p:cNvCxnSpPr>
            <a:stCxn id="45059" idx="3"/>
            <a:endCxn id="45065" idx="1"/>
          </p:cNvCxnSpPr>
          <p:nvPr/>
        </p:nvCxnSpPr>
        <p:spPr>
          <a:xfrm>
            <a:off x="3617913" y="1917700"/>
            <a:ext cx="490537" cy="211138"/>
          </a:xfrm>
          <a:prstGeom prst="bentConnector3">
            <a:avLst>
              <a:gd name="adj1" fmla="val 49838"/>
            </a:avLst>
          </a:prstGeom>
          <a:ln w="9525" cap="flat" cmpd="sng">
            <a:solidFill>
              <a:schemeClr val="tx1"/>
            </a:solidFill>
            <a:prstDash val="solid"/>
            <a:miter/>
            <a:headEnd type="none" w="med" len="med"/>
            <a:tailEnd type="none" w="med" len="med"/>
          </a:ln>
        </p:spPr>
      </p:cxnSp>
      <p:sp>
        <p:nvSpPr>
          <p:cNvPr id="45069" name="Text Box 70"/>
          <p:cNvSpPr txBox="1"/>
          <p:nvPr/>
        </p:nvSpPr>
        <p:spPr>
          <a:xfrm>
            <a:off x="3748088" y="3295650"/>
            <a:ext cx="1728787"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Para  vender</a:t>
            </a:r>
            <a:endParaRPr lang="es-ES_tradnl" altLang="es-CL" sz="1200">
              <a:solidFill>
                <a:srgbClr val="000000"/>
              </a:solidFill>
            </a:endParaRPr>
          </a:p>
        </p:txBody>
      </p:sp>
      <p:sp>
        <p:nvSpPr>
          <p:cNvPr id="45070" name="Text Box 71"/>
          <p:cNvSpPr txBox="1"/>
          <p:nvPr/>
        </p:nvSpPr>
        <p:spPr>
          <a:xfrm>
            <a:off x="3748088" y="3946525"/>
            <a:ext cx="1728787"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Para comprar</a:t>
            </a:r>
            <a:endParaRPr lang="es-ES_tradnl" altLang="es-CL" sz="1200">
              <a:solidFill>
                <a:srgbClr val="000000"/>
              </a:solidFill>
            </a:endParaRPr>
          </a:p>
        </p:txBody>
      </p:sp>
      <p:cxnSp>
        <p:nvCxnSpPr>
          <p:cNvPr id="45071" name="AutoShape 72"/>
          <p:cNvCxnSpPr>
            <a:stCxn id="45061" idx="3"/>
            <a:endCxn id="45066" idx="1"/>
          </p:cNvCxnSpPr>
          <p:nvPr/>
        </p:nvCxnSpPr>
        <p:spPr>
          <a:xfrm flipV="1">
            <a:off x="3389313" y="2847975"/>
            <a:ext cx="358775" cy="509588"/>
          </a:xfrm>
          <a:prstGeom prst="bentConnector3">
            <a:avLst>
              <a:gd name="adj1" fmla="val 49556"/>
            </a:avLst>
          </a:prstGeom>
          <a:ln w="9525" cap="flat" cmpd="sng">
            <a:solidFill>
              <a:schemeClr val="tx1"/>
            </a:solidFill>
            <a:prstDash val="solid"/>
            <a:miter/>
            <a:headEnd type="none" w="med" len="med"/>
            <a:tailEnd type="none" w="med" len="med"/>
          </a:ln>
        </p:spPr>
      </p:cxnSp>
      <p:cxnSp>
        <p:nvCxnSpPr>
          <p:cNvPr id="45072" name="AutoShape 73"/>
          <p:cNvCxnSpPr>
            <a:stCxn id="45061" idx="3"/>
            <a:endCxn id="45069" idx="1"/>
          </p:cNvCxnSpPr>
          <p:nvPr/>
        </p:nvCxnSpPr>
        <p:spPr>
          <a:xfrm>
            <a:off x="3389313" y="3357563"/>
            <a:ext cx="358775" cy="77787"/>
          </a:xfrm>
          <a:prstGeom prst="bentConnector3">
            <a:avLst>
              <a:gd name="adj1" fmla="val 49556"/>
            </a:avLst>
          </a:prstGeom>
          <a:ln w="9525" cap="flat" cmpd="sng">
            <a:solidFill>
              <a:schemeClr val="tx1"/>
            </a:solidFill>
            <a:prstDash val="solid"/>
            <a:miter/>
            <a:headEnd type="none" w="med" len="med"/>
            <a:tailEnd type="none" w="med" len="med"/>
          </a:ln>
        </p:spPr>
      </p:cxnSp>
      <p:cxnSp>
        <p:nvCxnSpPr>
          <p:cNvPr id="45073" name="AutoShape 74"/>
          <p:cNvCxnSpPr>
            <a:stCxn id="45061" idx="3"/>
            <a:endCxn id="45070" idx="1"/>
          </p:cNvCxnSpPr>
          <p:nvPr/>
        </p:nvCxnSpPr>
        <p:spPr>
          <a:xfrm>
            <a:off x="3389313" y="3357563"/>
            <a:ext cx="358775" cy="728662"/>
          </a:xfrm>
          <a:prstGeom prst="bentConnector3">
            <a:avLst>
              <a:gd name="adj1" fmla="val 49556"/>
            </a:avLst>
          </a:prstGeom>
          <a:ln w="9525" cap="flat" cmpd="sng">
            <a:solidFill>
              <a:schemeClr val="tx1"/>
            </a:solidFill>
            <a:prstDash val="solid"/>
            <a:miter/>
            <a:headEnd type="none" w="med" len="med"/>
            <a:tailEnd type="none" w="med" len="med"/>
          </a:ln>
        </p:spPr>
      </p:cxnSp>
      <p:sp>
        <p:nvSpPr>
          <p:cNvPr id="45074" name="Text Box 75"/>
          <p:cNvSpPr txBox="1"/>
          <p:nvPr/>
        </p:nvSpPr>
        <p:spPr>
          <a:xfrm>
            <a:off x="5572125" y="2636838"/>
            <a:ext cx="3119438"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200"/>
              <a:t> Entre cónyuges no separados judicialmente</a:t>
            </a:r>
            <a:endParaRPr lang="es-ES" altLang="es-CL" sz="1200"/>
          </a:p>
          <a:p>
            <a:pPr marL="0" lvl="0" indent="0">
              <a:spcBef>
                <a:spcPct val="0"/>
              </a:spcBef>
            </a:pPr>
            <a:r>
              <a:rPr lang="es-ES" altLang="es-CL" sz="1200"/>
              <a:t> Entre el padre y el hijo sujeto a patria potestad</a:t>
            </a:r>
            <a:endParaRPr lang="es-ES" altLang="es-CL" sz="2400"/>
          </a:p>
        </p:txBody>
      </p:sp>
      <p:sp>
        <p:nvSpPr>
          <p:cNvPr id="45075" name="Text Box 76"/>
          <p:cNvSpPr txBox="1"/>
          <p:nvPr/>
        </p:nvSpPr>
        <p:spPr>
          <a:xfrm>
            <a:off x="5600700" y="3298825"/>
            <a:ext cx="3074988" cy="2746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Administradores de establecimientos públicos. </a:t>
            </a:r>
            <a:endParaRPr lang="es-ES" altLang="es-CL" sz="1200"/>
          </a:p>
        </p:txBody>
      </p:sp>
      <p:sp>
        <p:nvSpPr>
          <p:cNvPr id="45076" name="Text Box 77"/>
          <p:cNvSpPr txBox="1"/>
          <p:nvPr/>
        </p:nvSpPr>
        <p:spPr>
          <a:xfrm>
            <a:off x="5600700" y="3686175"/>
            <a:ext cx="2738438" cy="82232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200"/>
              <a:t> Empleados públicos.</a:t>
            </a:r>
            <a:endParaRPr lang="es-ES" altLang="es-CL" sz="1200"/>
          </a:p>
          <a:p>
            <a:pPr marL="0" lvl="0" indent="0">
              <a:spcBef>
                <a:spcPct val="0"/>
              </a:spcBef>
            </a:pPr>
            <a:r>
              <a:rPr lang="es-ES" altLang="es-CL" sz="1200"/>
              <a:t> Jueces y funcionarios del orden judicial.</a:t>
            </a:r>
            <a:endParaRPr lang="es-ES" altLang="es-CL" sz="1200"/>
          </a:p>
          <a:p>
            <a:pPr marL="0" lvl="0" indent="0">
              <a:spcBef>
                <a:spcPct val="0"/>
              </a:spcBef>
            </a:pPr>
            <a:r>
              <a:rPr lang="es-ES" altLang="es-CL" sz="1200"/>
              <a:t> Tutores y curadores.</a:t>
            </a:r>
            <a:endParaRPr lang="es-ES" altLang="es-CL" sz="1200"/>
          </a:p>
          <a:p>
            <a:pPr marL="0" lvl="0" indent="0">
              <a:spcBef>
                <a:spcPct val="0"/>
              </a:spcBef>
            </a:pPr>
            <a:r>
              <a:rPr lang="es-ES" altLang="es-CL" sz="1200"/>
              <a:t> Mandatarios, síndicos y albaceas.</a:t>
            </a:r>
            <a:endParaRPr lang="es-ES" altLang="es-CL" sz="1200"/>
          </a:p>
        </p:txBody>
      </p:sp>
      <p:sp>
        <p:nvSpPr>
          <p:cNvPr id="45077" name="Text Box 79"/>
          <p:cNvSpPr txBox="1"/>
          <p:nvPr/>
        </p:nvSpPr>
        <p:spPr>
          <a:xfrm>
            <a:off x="611188" y="5011738"/>
            <a:ext cx="1154112" cy="652462"/>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Modalidades de la compraventa</a:t>
            </a:r>
            <a:endParaRPr lang="es-ES_tradnl" altLang="es-CL" sz="1200" b="1">
              <a:latin typeface="Arial" panose="020B0604020202020204" pitchFamily="34" charset="0"/>
            </a:endParaRPr>
          </a:p>
        </p:txBody>
      </p:sp>
      <p:sp>
        <p:nvSpPr>
          <p:cNvPr id="45078" name="Text Box 80"/>
          <p:cNvSpPr txBox="1"/>
          <p:nvPr/>
        </p:nvSpPr>
        <p:spPr>
          <a:xfrm>
            <a:off x="2139950" y="4652963"/>
            <a:ext cx="2144713"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Venta al peso, cuenta o medida </a:t>
            </a:r>
            <a:endParaRPr lang="es-ES_tradnl" altLang="es-CL" sz="1200"/>
          </a:p>
        </p:txBody>
      </p:sp>
      <p:sp>
        <p:nvSpPr>
          <p:cNvPr id="45079" name="Text Box 81"/>
          <p:cNvSpPr txBox="1"/>
          <p:nvPr/>
        </p:nvSpPr>
        <p:spPr>
          <a:xfrm>
            <a:off x="2139950" y="5026025"/>
            <a:ext cx="1855788"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Venta a prueba o al gusto </a:t>
            </a:r>
            <a:endParaRPr lang="es-ES_tradnl" altLang="es-CL" sz="1200"/>
          </a:p>
        </p:txBody>
      </p:sp>
      <p:sp>
        <p:nvSpPr>
          <p:cNvPr id="45080" name="Text Box 82"/>
          <p:cNvSpPr txBox="1"/>
          <p:nvPr/>
        </p:nvSpPr>
        <p:spPr>
          <a:xfrm>
            <a:off x="2136775" y="5403850"/>
            <a:ext cx="12239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Venta al ensayo </a:t>
            </a:r>
            <a:endParaRPr lang="es-ES_tradnl" altLang="es-CL" sz="1200"/>
          </a:p>
        </p:txBody>
      </p:sp>
      <p:sp>
        <p:nvSpPr>
          <p:cNvPr id="45081" name="Text Box 83"/>
          <p:cNvSpPr txBox="1"/>
          <p:nvPr/>
        </p:nvSpPr>
        <p:spPr>
          <a:xfrm>
            <a:off x="2136775" y="5764213"/>
            <a:ext cx="15113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Venta sobre muestras</a:t>
            </a:r>
            <a:endParaRPr lang="es-ES_tradnl" altLang="es-CL" sz="1200"/>
          </a:p>
        </p:txBody>
      </p:sp>
      <p:cxnSp>
        <p:nvCxnSpPr>
          <p:cNvPr id="45082" name="AutoShape 84"/>
          <p:cNvCxnSpPr>
            <a:stCxn id="45077" idx="3"/>
            <a:endCxn id="45078" idx="1"/>
          </p:cNvCxnSpPr>
          <p:nvPr/>
        </p:nvCxnSpPr>
        <p:spPr>
          <a:xfrm flipV="1">
            <a:off x="1765300" y="4792663"/>
            <a:ext cx="374650" cy="546100"/>
          </a:xfrm>
          <a:prstGeom prst="bentConnector3">
            <a:avLst>
              <a:gd name="adj1" fmla="val 49574"/>
            </a:avLst>
          </a:prstGeom>
          <a:ln w="9525" cap="flat" cmpd="sng">
            <a:solidFill>
              <a:schemeClr val="tx1"/>
            </a:solidFill>
            <a:prstDash val="solid"/>
            <a:miter/>
            <a:headEnd type="none" w="med" len="med"/>
            <a:tailEnd type="none" w="med" len="med"/>
          </a:ln>
        </p:spPr>
      </p:cxnSp>
      <p:cxnSp>
        <p:nvCxnSpPr>
          <p:cNvPr id="45083" name="AutoShape 85"/>
          <p:cNvCxnSpPr>
            <a:stCxn id="45077" idx="3"/>
            <a:endCxn id="45080" idx="1"/>
          </p:cNvCxnSpPr>
          <p:nvPr/>
        </p:nvCxnSpPr>
        <p:spPr>
          <a:xfrm>
            <a:off x="1765300" y="5338763"/>
            <a:ext cx="371475" cy="204787"/>
          </a:xfrm>
          <a:prstGeom prst="bentConnector3">
            <a:avLst>
              <a:gd name="adj1" fmla="val 49574"/>
            </a:avLst>
          </a:prstGeom>
          <a:ln w="9525" cap="flat" cmpd="sng">
            <a:solidFill>
              <a:schemeClr val="tx1"/>
            </a:solidFill>
            <a:prstDash val="solid"/>
            <a:miter/>
            <a:headEnd type="none" w="med" len="med"/>
            <a:tailEnd type="none" w="med" len="med"/>
          </a:ln>
        </p:spPr>
      </p:cxnSp>
      <p:cxnSp>
        <p:nvCxnSpPr>
          <p:cNvPr id="45084" name="AutoShape 86"/>
          <p:cNvCxnSpPr>
            <a:stCxn id="45077" idx="3"/>
            <a:endCxn id="45079" idx="1"/>
          </p:cNvCxnSpPr>
          <p:nvPr/>
        </p:nvCxnSpPr>
        <p:spPr>
          <a:xfrm flipV="1">
            <a:off x="1765300" y="5165725"/>
            <a:ext cx="374650" cy="173038"/>
          </a:xfrm>
          <a:prstGeom prst="bentConnector3">
            <a:avLst>
              <a:gd name="adj1" fmla="val 49574"/>
            </a:avLst>
          </a:prstGeom>
          <a:ln w="9525" cap="flat" cmpd="sng">
            <a:solidFill>
              <a:schemeClr val="tx1"/>
            </a:solidFill>
            <a:prstDash val="solid"/>
            <a:miter/>
            <a:headEnd type="none" w="med" len="med"/>
            <a:tailEnd type="none" w="med" len="med"/>
          </a:ln>
        </p:spPr>
      </p:cxnSp>
      <p:cxnSp>
        <p:nvCxnSpPr>
          <p:cNvPr id="45085" name="AutoShape 87"/>
          <p:cNvCxnSpPr>
            <a:stCxn id="45077" idx="3"/>
            <a:endCxn id="45081" idx="1"/>
          </p:cNvCxnSpPr>
          <p:nvPr/>
        </p:nvCxnSpPr>
        <p:spPr>
          <a:xfrm>
            <a:off x="1765300" y="5338763"/>
            <a:ext cx="371475" cy="565150"/>
          </a:xfrm>
          <a:prstGeom prst="bentConnector3">
            <a:avLst>
              <a:gd name="adj1" fmla="val 49574"/>
            </a:avLst>
          </a:prstGeom>
          <a:ln w="9525" cap="flat" cmpd="sng">
            <a:solidFill>
              <a:schemeClr val="tx1"/>
            </a:solidFill>
            <a:prstDash val="solid"/>
            <a:miter/>
            <a:headEnd type="none" w="med" len="med"/>
            <a:tailEnd type="none" w="med" len="med"/>
          </a:ln>
        </p:spPr>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46082" name="Text Box 2"/>
          <p:cNvSpPr txBox="1"/>
          <p:nvPr/>
        </p:nvSpPr>
        <p:spPr>
          <a:xfrm>
            <a:off x="914400" y="754063"/>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VI. Efectos de la compraventa</a:t>
            </a:r>
            <a:endParaRPr lang="es-ES_tradnl" altLang="es-CL" sz="2400" i="1"/>
          </a:p>
        </p:txBody>
      </p:sp>
      <p:sp>
        <p:nvSpPr>
          <p:cNvPr id="46083" name="Text Box 41"/>
          <p:cNvSpPr txBox="1"/>
          <p:nvPr/>
        </p:nvSpPr>
        <p:spPr>
          <a:xfrm>
            <a:off x="2608263" y="2492375"/>
            <a:ext cx="173672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Efectos de la esencia</a:t>
            </a:r>
            <a:endParaRPr lang="es-ES_tradnl" altLang="es-CL" sz="2000" b="1">
              <a:latin typeface="Arial" panose="020B0604020202020204" pitchFamily="34" charset="0"/>
            </a:endParaRPr>
          </a:p>
        </p:txBody>
      </p:sp>
      <p:sp>
        <p:nvSpPr>
          <p:cNvPr id="46084" name="Text Box 42"/>
          <p:cNvSpPr txBox="1"/>
          <p:nvPr/>
        </p:nvSpPr>
        <p:spPr>
          <a:xfrm>
            <a:off x="1116013" y="3644900"/>
            <a:ext cx="985837" cy="287338"/>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Efectos</a:t>
            </a:r>
            <a:endParaRPr lang="es-ES_tradnl" altLang="es-CL" sz="1200" b="1">
              <a:latin typeface="Arial" panose="020B0604020202020204" pitchFamily="34" charset="0"/>
            </a:endParaRPr>
          </a:p>
        </p:txBody>
      </p:sp>
      <p:sp>
        <p:nvSpPr>
          <p:cNvPr id="46085" name="Text Box 43"/>
          <p:cNvSpPr txBox="1"/>
          <p:nvPr/>
        </p:nvSpPr>
        <p:spPr>
          <a:xfrm>
            <a:off x="2608263" y="3965575"/>
            <a:ext cx="1136650" cy="469900"/>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Efectos de la</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naturaleza</a:t>
            </a:r>
            <a:endParaRPr lang="es-ES_tradnl" altLang="es-CL" sz="2000" b="1">
              <a:latin typeface="Arial" panose="020B0604020202020204" pitchFamily="34" charset="0"/>
            </a:endParaRPr>
          </a:p>
        </p:txBody>
      </p:sp>
      <p:cxnSp>
        <p:nvCxnSpPr>
          <p:cNvPr id="46086" name="AutoShape 44"/>
          <p:cNvCxnSpPr>
            <a:stCxn id="46084" idx="3"/>
            <a:endCxn id="46085" idx="1"/>
          </p:cNvCxnSpPr>
          <p:nvPr/>
        </p:nvCxnSpPr>
        <p:spPr>
          <a:xfrm>
            <a:off x="2101850" y="3789363"/>
            <a:ext cx="506413" cy="411162"/>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46087" name="AutoShape 45"/>
          <p:cNvCxnSpPr>
            <a:stCxn id="46084" idx="3"/>
            <a:endCxn id="46083" idx="1"/>
          </p:cNvCxnSpPr>
          <p:nvPr/>
        </p:nvCxnSpPr>
        <p:spPr>
          <a:xfrm flipV="1">
            <a:off x="2101850" y="2636838"/>
            <a:ext cx="506413" cy="1152525"/>
          </a:xfrm>
          <a:prstGeom prst="bentConnector3">
            <a:avLst>
              <a:gd name="adj1" fmla="val 49843"/>
            </a:avLst>
          </a:prstGeom>
          <a:ln w="9525" cap="flat" cmpd="sng">
            <a:solidFill>
              <a:schemeClr val="tx1"/>
            </a:solidFill>
            <a:prstDash val="solid"/>
            <a:miter/>
            <a:headEnd type="none" w="med" len="med"/>
            <a:tailEnd type="none" w="med" len="med"/>
          </a:ln>
        </p:spPr>
      </p:cxnSp>
      <p:sp>
        <p:nvSpPr>
          <p:cNvPr id="46088" name="Text Box 46"/>
          <p:cNvSpPr txBox="1"/>
          <p:nvPr/>
        </p:nvSpPr>
        <p:spPr>
          <a:xfrm>
            <a:off x="4678363" y="2203450"/>
            <a:ext cx="161607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Respecto del vendedor </a:t>
            </a:r>
            <a:endParaRPr lang="es-ES_tradnl" altLang="es-CL" sz="1200"/>
          </a:p>
        </p:txBody>
      </p:sp>
      <p:sp>
        <p:nvSpPr>
          <p:cNvPr id="46089" name="Text Box 47"/>
          <p:cNvSpPr txBox="1"/>
          <p:nvPr/>
        </p:nvSpPr>
        <p:spPr>
          <a:xfrm>
            <a:off x="4678363" y="2708275"/>
            <a:ext cx="168751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Respecto del comprador </a:t>
            </a:r>
            <a:endParaRPr lang="es-ES_tradnl" altLang="es-CL" sz="1200"/>
          </a:p>
        </p:txBody>
      </p:sp>
      <p:sp>
        <p:nvSpPr>
          <p:cNvPr id="46090" name="Text Box 48"/>
          <p:cNvSpPr txBox="1"/>
          <p:nvPr/>
        </p:nvSpPr>
        <p:spPr>
          <a:xfrm>
            <a:off x="4205288" y="3716338"/>
            <a:ext cx="17287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Responder por evicción</a:t>
            </a:r>
            <a:endParaRPr lang="es-ES_tradnl" altLang="es-CL" sz="2400"/>
          </a:p>
        </p:txBody>
      </p:sp>
      <p:cxnSp>
        <p:nvCxnSpPr>
          <p:cNvPr id="46091" name="AutoShape 49"/>
          <p:cNvCxnSpPr>
            <a:stCxn id="46083" idx="3"/>
            <a:endCxn id="46088" idx="1"/>
          </p:cNvCxnSpPr>
          <p:nvPr/>
        </p:nvCxnSpPr>
        <p:spPr>
          <a:xfrm flipV="1">
            <a:off x="4344988" y="2343150"/>
            <a:ext cx="333375" cy="29368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46092" name="AutoShape 50"/>
          <p:cNvCxnSpPr>
            <a:stCxn id="46083" idx="3"/>
            <a:endCxn id="46089" idx="1"/>
          </p:cNvCxnSpPr>
          <p:nvPr/>
        </p:nvCxnSpPr>
        <p:spPr>
          <a:xfrm>
            <a:off x="4344988" y="2636838"/>
            <a:ext cx="333375" cy="211137"/>
          </a:xfrm>
          <a:prstGeom prst="bentConnector3">
            <a:avLst>
              <a:gd name="adj1" fmla="val 50000"/>
            </a:avLst>
          </a:prstGeom>
          <a:ln w="9525" cap="flat" cmpd="sng">
            <a:solidFill>
              <a:schemeClr val="tx1"/>
            </a:solidFill>
            <a:prstDash val="solid"/>
            <a:miter/>
            <a:headEnd type="none" w="med" len="med"/>
            <a:tailEnd type="none" w="med" len="med"/>
          </a:ln>
        </p:spPr>
      </p:cxnSp>
      <p:sp>
        <p:nvSpPr>
          <p:cNvPr id="46093" name="Text Box 51"/>
          <p:cNvSpPr txBox="1"/>
          <p:nvPr/>
        </p:nvSpPr>
        <p:spPr>
          <a:xfrm>
            <a:off x="4205288" y="4303713"/>
            <a:ext cx="1255712"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Sanear vicios redhibitorios</a:t>
            </a:r>
            <a:endParaRPr lang="es-ES_tradnl" altLang="es-CL" sz="1200"/>
          </a:p>
        </p:txBody>
      </p:sp>
      <p:cxnSp>
        <p:nvCxnSpPr>
          <p:cNvPr id="46094" name="AutoShape 53"/>
          <p:cNvCxnSpPr>
            <a:stCxn id="46085" idx="3"/>
            <a:endCxn id="46090" idx="1"/>
          </p:cNvCxnSpPr>
          <p:nvPr/>
        </p:nvCxnSpPr>
        <p:spPr>
          <a:xfrm flipV="1">
            <a:off x="3744913" y="3856038"/>
            <a:ext cx="460375" cy="344487"/>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46095" name="AutoShape 54"/>
          <p:cNvCxnSpPr>
            <a:stCxn id="46085" idx="3"/>
            <a:endCxn id="46093" idx="1"/>
          </p:cNvCxnSpPr>
          <p:nvPr/>
        </p:nvCxnSpPr>
        <p:spPr>
          <a:xfrm>
            <a:off x="3744913" y="4200525"/>
            <a:ext cx="460375" cy="333375"/>
          </a:xfrm>
          <a:prstGeom prst="bentConnector3">
            <a:avLst>
              <a:gd name="adj1" fmla="val 50000"/>
            </a:avLst>
          </a:prstGeom>
          <a:ln w="9525" cap="flat" cmpd="sng">
            <a:solidFill>
              <a:schemeClr val="tx1"/>
            </a:solidFill>
            <a:prstDash val="solid"/>
            <a:miter/>
            <a:headEnd type="none" w="med" len="med"/>
            <a:tailEnd type="none" w="med" len="med"/>
          </a:ln>
        </p:spPr>
      </p:cxnSp>
      <p:sp>
        <p:nvSpPr>
          <p:cNvPr id="46096" name="Text Box 59"/>
          <p:cNvSpPr txBox="1"/>
          <p:nvPr/>
        </p:nvSpPr>
        <p:spPr>
          <a:xfrm>
            <a:off x="6392863" y="2216150"/>
            <a:ext cx="1563687" cy="2746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Dar o entregar la cosa </a:t>
            </a:r>
            <a:endParaRPr lang="es-ES" altLang="es-CL" sz="1200"/>
          </a:p>
        </p:txBody>
      </p:sp>
      <p:sp>
        <p:nvSpPr>
          <p:cNvPr id="46097" name="Text Box 60"/>
          <p:cNvSpPr txBox="1"/>
          <p:nvPr/>
        </p:nvSpPr>
        <p:spPr>
          <a:xfrm>
            <a:off x="6459538" y="2622550"/>
            <a:ext cx="1139825"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Pagar el precio.</a:t>
            </a:r>
            <a:endParaRPr lang="es-ES" altLang="es-CL" sz="1200"/>
          </a:p>
          <a:p>
            <a:pPr marL="0" lvl="0" indent="0">
              <a:spcBef>
                <a:spcPct val="0"/>
              </a:spcBef>
              <a:buNone/>
            </a:pPr>
            <a:r>
              <a:rPr lang="es-ES" altLang="es-CL" sz="1200"/>
              <a:t>Recibir la cosa.</a:t>
            </a:r>
            <a:endParaRPr lang="es-ES" altLang="es-CL" sz="1200"/>
          </a:p>
        </p:txBody>
      </p:sp>
      <p:sp>
        <p:nvSpPr>
          <p:cNvPr id="46098" name="Text Box 61"/>
          <p:cNvSpPr txBox="1"/>
          <p:nvPr/>
        </p:nvSpPr>
        <p:spPr>
          <a:xfrm>
            <a:off x="2600325" y="5191125"/>
            <a:ext cx="1109663" cy="469900"/>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Efecto</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accidentales</a:t>
            </a:r>
            <a:endParaRPr lang="es-ES_tradnl" altLang="es-CL" sz="2000" b="1">
              <a:latin typeface="Arial" panose="020B0604020202020204" pitchFamily="34" charset="0"/>
            </a:endParaRPr>
          </a:p>
        </p:txBody>
      </p:sp>
      <p:cxnSp>
        <p:nvCxnSpPr>
          <p:cNvPr id="46099" name="AutoShape 62"/>
          <p:cNvCxnSpPr>
            <a:stCxn id="46084" idx="3"/>
            <a:endCxn id="46098" idx="1"/>
          </p:cNvCxnSpPr>
          <p:nvPr/>
        </p:nvCxnSpPr>
        <p:spPr>
          <a:xfrm>
            <a:off x="2101850" y="3789363"/>
            <a:ext cx="498475" cy="1636712"/>
          </a:xfrm>
          <a:prstGeom prst="bentConnector3">
            <a:avLst>
              <a:gd name="adj1" fmla="val 49681"/>
            </a:avLst>
          </a:prstGeom>
          <a:ln w="9525" cap="flat" cmpd="sng">
            <a:solidFill>
              <a:schemeClr val="tx1"/>
            </a:solidFill>
            <a:prstDash val="solid"/>
            <a:miter/>
            <a:headEnd type="none" w="med" len="med"/>
            <a:tailEnd type="none" w="med" len="med"/>
          </a:ln>
        </p:spPr>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48130" name="Text Box 2"/>
          <p:cNvSpPr txBox="1"/>
          <p:nvPr/>
        </p:nvSpPr>
        <p:spPr>
          <a:xfrm>
            <a:off x="323850" y="3241675"/>
            <a:ext cx="1276350" cy="47625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 del vendedor</a:t>
            </a:r>
            <a:endParaRPr lang="es-ES_tradnl" altLang="es-CL" sz="1200" i="1"/>
          </a:p>
        </p:txBody>
      </p:sp>
      <p:sp>
        <p:nvSpPr>
          <p:cNvPr id="48131" name="Text Box 3"/>
          <p:cNvSpPr txBox="1"/>
          <p:nvPr/>
        </p:nvSpPr>
        <p:spPr>
          <a:xfrm>
            <a:off x="914400" y="40005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Efectos de la compraventa. Obligaciones del vendedor</a:t>
            </a:r>
            <a:endParaRPr lang="es-ES_tradnl" altLang="es-CL" sz="2800" i="1"/>
          </a:p>
        </p:txBody>
      </p:sp>
      <p:sp>
        <p:nvSpPr>
          <p:cNvPr id="48132" name="Text Box 4"/>
          <p:cNvSpPr txBox="1"/>
          <p:nvPr/>
        </p:nvSpPr>
        <p:spPr>
          <a:xfrm>
            <a:off x="1960563" y="2133600"/>
            <a:ext cx="2043112"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Entregar la cosa vendida </a:t>
            </a:r>
            <a:endParaRPr lang="es-ES_tradnl" altLang="es-CL" sz="1200"/>
          </a:p>
        </p:txBody>
      </p:sp>
      <p:sp>
        <p:nvSpPr>
          <p:cNvPr id="48133" name="Text Box 9"/>
          <p:cNvSpPr txBox="1"/>
          <p:nvPr/>
        </p:nvSpPr>
        <p:spPr>
          <a:xfrm>
            <a:off x="1979613" y="4954588"/>
            <a:ext cx="114458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Saneamiento</a:t>
            </a:r>
            <a:endParaRPr lang="es-ES_tradnl" altLang="es-CL" sz="1200"/>
          </a:p>
        </p:txBody>
      </p:sp>
      <p:sp>
        <p:nvSpPr>
          <p:cNvPr id="48134" name="Text Box 10"/>
          <p:cNvSpPr txBox="1"/>
          <p:nvPr/>
        </p:nvSpPr>
        <p:spPr>
          <a:xfrm>
            <a:off x="3446463" y="4005263"/>
            <a:ext cx="121285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De la evicción</a:t>
            </a:r>
            <a:endParaRPr lang="es-ES_tradnl" altLang="es-CL" sz="1200"/>
          </a:p>
        </p:txBody>
      </p:sp>
      <p:sp>
        <p:nvSpPr>
          <p:cNvPr id="48135" name="Text Box 11"/>
          <p:cNvSpPr txBox="1"/>
          <p:nvPr/>
        </p:nvSpPr>
        <p:spPr>
          <a:xfrm>
            <a:off x="3446463" y="5543550"/>
            <a:ext cx="162242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Vicios redhibitorios</a:t>
            </a:r>
            <a:endParaRPr lang="es-ES_tradnl" altLang="es-CL" sz="1200"/>
          </a:p>
        </p:txBody>
      </p:sp>
      <p:cxnSp>
        <p:nvCxnSpPr>
          <p:cNvPr id="48136" name="AutoShape 17"/>
          <p:cNvCxnSpPr>
            <a:stCxn id="48133" idx="3"/>
            <a:endCxn id="48135" idx="1"/>
          </p:cNvCxnSpPr>
          <p:nvPr/>
        </p:nvCxnSpPr>
        <p:spPr>
          <a:xfrm>
            <a:off x="3124200" y="5099050"/>
            <a:ext cx="322263" cy="588963"/>
          </a:xfrm>
          <a:prstGeom prst="bentConnector3">
            <a:avLst>
              <a:gd name="adj1" fmla="val 49755"/>
            </a:avLst>
          </a:prstGeom>
          <a:ln w="9525" cap="flat" cmpd="sng">
            <a:solidFill>
              <a:schemeClr val="tx1"/>
            </a:solidFill>
            <a:prstDash val="solid"/>
            <a:miter/>
            <a:headEnd type="none" w="med" len="med"/>
            <a:tailEnd type="none" w="med" len="med"/>
          </a:ln>
        </p:spPr>
      </p:cxnSp>
      <p:cxnSp>
        <p:nvCxnSpPr>
          <p:cNvPr id="48137" name="AutoShape 18"/>
          <p:cNvCxnSpPr>
            <a:stCxn id="48133" idx="3"/>
            <a:endCxn id="48134" idx="1"/>
          </p:cNvCxnSpPr>
          <p:nvPr/>
        </p:nvCxnSpPr>
        <p:spPr>
          <a:xfrm flipV="1">
            <a:off x="3124200" y="4149725"/>
            <a:ext cx="322263" cy="949325"/>
          </a:xfrm>
          <a:prstGeom prst="bentConnector3">
            <a:avLst>
              <a:gd name="adj1" fmla="val 49755"/>
            </a:avLst>
          </a:prstGeom>
          <a:ln w="9525" cap="flat" cmpd="sng">
            <a:solidFill>
              <a:schemeClr val="tx1"/>
            </a:solidFill>
            <a:prstDash val="solid"/>
            <a:miter/>
            <a:headEnd type="none" w="med" len="med"/>
            <a:tailEnd type="none" w="med" len="med"/>
          </a:ln>
        </p:spPr>
      </p:cxnSp>
      <p:cxnSp>
        <p:nvCxnSpPr>
          <p:cNvPr id="48138" name="AutoShape 55"/>
          <p:cNvCxnSpPr>
            <a:stCxn id="48130" idx="3"/>
            <a:endCxn id="48132" idx="1"/>
          </p:cNvCxnSpPr>
          <p:nvPr/>
        </p:nvCxnSpPr>
        <p:spPr>
          <a:xfrm flipV="1">
            <a:off x="1609725" y="2278063"/>
            <a:ext cx="350838" cy="1201737"/>
          </a:xfrm>
          <a:prstGeom prst="bentConnector3">
            <a:avLst>
              <a:gd name="adj1" fmla="val 48417"/>
            </a:avLst>
          </a:prstGeom>
          <a:ln w="9525" cap="flat" cmpd="sng">
            <a:solidFill>
              <a:schemeClr val="tx1"/>
            </a:solidFill>
            <a:prstDash val="solid"/>
            <a:miter/>
            <a:headEnd type="none" w="med" len="med"/>
            <a:tailEnd type="none" w="med" len="med"/>
          </a:ln>
        </p:spPr>
      </p:cxnSp>
      <p:cxnSp>
        <p:nvCxnSpPr>
          <p:cNvPr id="48139" name="AutoShape 56"/>
          <p:cNvCxnSpPr>
            <a:stCxn id="48130" idx="3"/>
            <a:endCxn id="48133" idx="1"/>
          </p:cNvCxnSpPr>
          <p:nvPr/>
        </p:nvCxnSpPr>
        <p:spPr>
          <a:xfrm>
            <a:off x="1609725" y="3479800"/>
            <a:ext cx="369888" cy="1619250"/>
          </a:xfrm>
          <a:prstGeom prst="bentConnector3">
            <a:avLst>
              <a:gd name="adj1" fmla="val 48500"/>
            </a:avLst>
          </a:prstGeom>
          <a:ln w="9525" cap="flat" cmpd="sng">
            <a:solidFill>
              <a:schemeClr val="tx1"/>
            </a:solidFill>
            <a:prstDash val="solid"/>
            <a:miter/>
            <a:headEnd type="none" w="med" len="med"/>
            <a:tailEnd type="none" w="med" len="med"/>
          </a:ln>
        </p:spPr>
      </p:cxnSp>
      <p:sp>
        <p:nvSpPr>
          <p:cNvPr id="48140" name="Text Box 57"/>
          <p:cNvSpPr txBox="1"/>
          <p:nvPr/>
        </p:nvSpPr>
        <p:spPr>
          <a:xfrm>
            <a:off x="4264025" y="1196975"/>
            <a:ext cx="3416300" cy="21002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Alcance de la obligación del vendedor.</a:t>
            </a:r>
            <a:endParaRPr lang="es-ES" altLang="es-CL" sz="1200"/>
          </a:p>
          <a:p>
            <a:pPr marL="0" lvl="0" indent="0">
              <a:spcBef>
                <a:spcPct val="0"/>
              </a:spcBef>
              <a:buNone/>
            </a:pPr>
            <a:r>
              <a:rPr lang="es-ES" altLang="es-CL" sz="1200"/>
              <a:t>Forma de la entrega.</a:t>
            </a:r>
            <a:endParaRPr lang="es-ES" altLang="es-CL" sz="1200"/>
          </a:p>
          <a:p>
            <a:pPr marL="0" lvl="0" indent="0">
              <a:spcBef>
                <a:spcPct val="0"/>
              </a:spcBef>
              <a:buNone/>
            </a:pPr>
            <a:r>
              <a:rPr lang="es-ES" altLang="es-CL" sz="1200"/>
              <a:t>Obligación de entregar materialmente la cosa.</a:t>
            </a:r>
            <a:endParaRPr lang="es-ES" altLang="es-CL" sz="1200"/>
          </a:p>
          <a:p>
            <a:pPr marL="0" lvl="0" indent="0">
              <a:spcBef>
                <a:spcPct val="0"/>
              </a:spcBef>
              <a:buNone/>
            </a:pPr>
            <a:r>
              <a:rPr lang="es-ES" altLang="es-CL" sz="1200"/>
              <a:t>Época en que debe efectuarse la entrega.</a:t>
            </a:r>
            <a:endParaRPr lang="es-ES" altLang="es-CL" sz="1200"/>
          </a:p>
          <a:p>
            <a:pPr marL="0" lvl="0" indent="0">
              <a:spcBef>
                <a:spcPct val="0"/>
              </a:spcBef>
              <a:buNone/>
            </a:pPr>
            <a:r>
              <a:rPr lang="es-ES" altLang="es-CL" sz="1200"/>
              <a:t>Incumplimiento. Derecho de retención del vendedor.</a:t>
            </a:r>
            <a:endParaRPr lang="es-ES" altLang="es-CL" sz="1200"/>
          </a:p>
          <a:p>
            <a:pPr marL="0" lvl="0" indent="0">
              <a:spcBef>
                <a:spcPct val="0"/>
              </a:spcBef>
              <a:buNone/>
            </a:pPr>
            <a:r>
              <a:rPr lang="es-ES" altLang="es-CL" sz="1200"/>
              <a:t>Lugar de la entrega. </a:t>
            </a:r>
            <a:endParaRPr lang="es-ES" altLang="es-CL" sz="1200"/>
          </a:p>
          <a:p>
            <a:pPr marL="0" lvl="0" indent="0">
              <a:spcBef>
                <a:spcPct val="0"/>
              </a:spcBef>
              <a:buNone/>
            </a:pPr>
            <a:r>
              <a:rPr lang="es-ES" altLang="es-CL" sz="1200"/>
              <a:t>Gastos de la entrega.</a:t>
            </a:r>
            <a:endParaRPr lang="es-ES" altLang="es-CL" sz="1200"/>
          </a:p>
          <a:p>
            <a:pPr marL="0" lvl="0" indent="0">
              <a:spcBef>
                <a:spcPct val="0"/>
              </a:spcBef>
              <a:buNone/>
            </a:pPr>
            <a:r>
              <a:rPr lang="es-ES" altLang="es-CL" sz="1200"/>
              <a:t>Qué comprende la entrega.</a:t>
            </a:r>
            <a:endParaRPr lang="es-ES" altLang="es-CL" sz="1200"/>
          </a:p>
          <a:p>
            <a:pPr marL="0" lvl="0" indent="0">
              <a:spcBef>
                <a:spcPct val="0"/>
              </a:spcBef>
              <a:buNone/>
            </a:pPr>
            <a:r>
              <a:rPr lang="es-ES" altLang="es-CL" sz="1200"/>
              <a:t>Riesgos de la cosa. Remisión a lo señalado.</a:t>
            </a:r>
            <a:endParaRPr lang="es-ES" altLang="es-CL" sz="1200"/>
          </a:p>
          <a:p>
            <a:pPr marL="0" lvl="0" indent="0">
              <a:spcBef>
                <a:spcPct val="0"/>
              </a:spcBef>
              <a:buNone/>
            </a:pPr>
            <a:r>
              <a:rPr lang="es-ES" altLang="es-CL" sz="1200"/>
              <a:t>Entrega en la venta de predios rústicos.</a:t>
            </a:r>
            <a:endParaRPr lang="es-ES" altLang="es-CL" sz="1200"/>
          </a:p>
          <a:p>
            <a:pPr marL="0" lvl="0" indent="0">
              <a:spcBef>
                <a:spcPct val="0"/>
              </a:spcBef>
              <a:buNone/>
            </a:pPr>
            <a:r>
              <a:rPr lang="es-ES" altLang="es-CL" sz="1200"/>
              <a:t>Acción rescisoria por lesión enorme.</a:t>
            </a:r>
            <a:endParaRPr lang="es-ES" altLang="es-CL" sz="1200"/>
          </a:p>
        </p:txBody>
      </p:sp>
      <p:sp>
        <p:nvSpPr>
          <p:cNvPr id="48141" name="AutoShape 58"/>
          <p:cNvSpPr/>
          <p:nvPr/>
        </p:nvSpPr>
        <p:spPr>
          <a:xfrm>
            <a:off x="4140200" y="1196975"/>
            <a:ext cx="71438" cy="2016125"/>
          </a:xfrm>
          <a:prstGeom prst="leftBrace">
            <a:avLst>
              <a:gd name="adj1" fmla="val 235183"/>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48142" name="Text Box 59"/>
          <p:cNvSpPr txBox="1"/>
          <p:nvPr/>
        </p:nvSpPr>
        <p:spPr>
          <a:xfrm>
            <a:off x="4883150" y="3576638"/>
            <a:ext cx="3490913" cy="118745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Objeto de la obligación de saneamiento de la evicción</a:t>
            </a:r>
            <a:endParaRPr lang="es-ES" altLang="es-CL" sz="1200"/>
          </a:p>
          <a:p>
            <a:pPr marL="0" lvl="0" indent="0">
              <a:spcBef>
                <a:spcPct val="0"/>
              </a:spcBef>
              <a:buNone/>
            </a:pPr>
            <a:r>
              <a:rPr lang="es-ES" altLang="es-CL" sz="1200"/>
              <a:t>Naturaleza de la obligación de saneamiento.  </a:t>
            </a:r>
            <a:endParaRPr lang="es-ES" altLang="es-CL" sz="1200"/>
          </a:p>
          <a:p>
            <a:pPr marL="0" lvl="0" indent="0">
              <a:spcBef>
                <a:spcPct val="0"/>
              </a:spcBef>
              <a:buNone/>
            </a:pPr>
            <a:r>
              <a:rPr lang="es-ES" altLang="es-CL" sz="1200"/>
              <a:t>Requisitos para que sea exigible.</a:t>
            </a:r>
            <a:endParaRPr lang="es-ES" altLang="es-CL" sz="1200"/>
          </a:p>
          <a:p>
            <a:pPr marL="0" lvl="0" indent="0">
              <a:spcBef>
                <a:spcPct val="0"/>
              </a:spcBef>
              <a:buNone/>
            </a:pPr>
            <a:r>
              <a:rPr lang="es-ES" altLang="es-CL" sz="1200"/>
              <a:t>Concepto de la evicción.</a:t>
            </a:r>
            <a:endParaRPr lang="es-ES" altLang="es-CL" sz="1200"/>
          </a:p>
          <a:p>
            <a:pPr marL="0" lvl="0" indent="0">
              <a:spcBef>
                <a:spcPct val="0"/>
              </a:spcBef>
              <a:buNone/>
            </a:pPr>
            <a:r>
              <a:rPr lang="es-ES" altLang="es-CL" sz="1200"/>
              <a:t>Elementos de la evicción.</a:t>
            </a:r>
            <a:endParaRPr lang="es-ES" altLang="es-CL" sz="1200"/>
          </a:p>
          <a:p>
            <a:pPr marL="0" lvl="0" indent="0">
              <a:spcBef>
                <a:spcPct val="0"/>
              </a:spcBef>
              <a:buNone/>
            </a:pPr>
            <a:r>
              <a:rPr lang="es-ES" altLang="es-CL" sz="1200"/>
              <a:t>Citación de evicción.</a:t>
            </a:r>
            <a:endParaRPr lang="es-ES" altLang="es-CL" sz="1200"/>
          </a:p>
        </p:txBody>
      </p:sp>
      <p:sp>
        <p:nvSpPr>
          <p:cNvPr id="48143" name="AutoShape 60"/>
          <p:cNvSpPr/>
          <p:nvPr/>
        </p:nvSpPr>
        <p:spPr>
          <a:xfrm>
            <a:off x="4787900" y="3573463"/>
            <a:ext cx="71438" cy="1152525"/>
          </a:xfrm>
          <a:prstGeom prst="leftBrace">
            <a:avLst>
              <a:gd name="adj1" fmla="val 134443"/>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48144" name="Text Box 61"/>
          <p:cNvSpPr txBox="1"/>
          <p:nvPr/>
        </p:nvSpPr>
        <p:spPr>
          <a:xfrm>
            <a:off x="5291138" y="4941888"/>
            <a:ext cx="3241675" cy="15525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Concepto de los vicios redhibitorios.  </a:t>
            </a:r>
            <a:endParaRPr lang="es-ES" altLang="es-CL" sz="1200"/>
          </a:p>
          <a:p>
            <a:pPr marL="0" lvl="0" indent="0">
              <a:spcBef>
                <a:spcPct val="0"/>
              </a:spcBef>
              <a:buNone/>
            </a:pPr>
            <a:r>
              <a:rPr lang="es-ES" altLang="es-CL" sz="1200"/>
              <a:t>Objeto de la obligación.</a:t>
            </a:r>
            <a:endParaRPr lang="es-ES" altLang="es-CL" sz="1200"/>
          </a:p>
          <a:p>
            <a:pPr marL="0" lvl="0" indent="0">
              <a:spcBef>
                <a:spcPct val="0"/>
              </a:spcBef>
              <a:buNone/>
            </a:pPr>
            <a:r>
              <a:rPr lang="es-ES" altLang="es-CL" sz="1200"/>
              <a:t>Requisitos.</a:t>
            </a:r>
            <a:endParaRPr lang="es-ES" altLang="es-CL" sz="1200"/>
          </a:p>
          <a:p>
            <a:pPr marL="0" lvl="0" indent="0">
              <a:spcBef>
                <a:spcPct val="0"/>
              </a:spcBef>
              <a:buNone/>
            </a:pPr>
            <a:r>
              <a:rPr lang="es-ES" altLang="es-CL" sz="1200"/>
              <a:t>Efectos de los vicios redhibitorios.</a:t>
            </a:r>
            <a:endParaRPr lang="es-ES" altLang="es-CL" sz="1200"/>
          </a:p>
          <a:p>
            <a:pPr marL="0" lvl="0" indent="0">
              <a:spcBef>
                <a:spcPct val="0"/>
              </a:spcBef>
              <a:buNone/>
            </a:pPr>
            <a:r>
              <a:rPr lang="es-ES" altLang="es-CL" sz="1200"/>
              <a:t>Casos de excepción.</a:t>
            </a:r>
            <a:endParaRPr lang="es-ES" altLang="es-CL" sz="1200"/>
          </a:p>
          <a:p>
            <a:pPr marL="0" lvl="0" indent="0">
              <a:spcBef>
                <a:spcPct val="0"/>
              </a:spcBef>
              <a:buNone/>
            </a:pPr>
            <a:r>
              <a:rPr lang="es-ES" altLang="es-CL" sz="1200"/>
              <a:t>Caso en que el objeto vendido se compone de varias cosas.</a:t>
            </a:r>
            <a:endParaRPr lang="es-ES" altLang="es-CL" sz="1200"/>
          </a:p>
          <a:p>
            <a:pPr marL="0" lvl="0" indent="0">
              <a:spcBef>
                <a:spcPct val="0"/>
              </a:spcBef>
              <a:buNone/>
            </a:pPr>
            <a:r>
              <a:rPr lang="es-ES" altLang="es-CL" sz="1200"/>
              <a:t>Extinción de la obligación de saneamiento.</a:t>
            </a:r>
            <a:endParaRPr lang="es-ES" altLang="es-CL" sz="1200"/>
          </a:p>
        </p:txBody>
      </p:sp>
      <p:sp>
        <p:nvSpPr>
          <p:cNvPr id="48145" name="AutoShape 62"/>
          <p:cNvSpPr/>
          <p:nvPr/>
        </p:nvSpPr>
        <p:spPr>
          <a:xfrm>
            <a:off x="5148263" y="4941888"/>
            <a:ext cx="142875" cy="1511300"/>
          </a:xfrm>
          <a:prstGeom prst="leftBrace">
            <a:avLst>
              <a:gd name="adj1" fmla="val 88148"/>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6386" name="Text Box 2"/>
          <p:cNvSpPr txBox="1"/>
          <p:nvPr/>
        </p:nvSpPr>
        <p:spPr>
          <a:xfrm>
            <a:off x="615950" y="3500438"/>
            <a:ext cx="1579563" cy="52070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CLASIFICACION</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CONTRATOS</a:t>
            </a:r>
            <a:endParaRPr lang="es-ES_tradnl" altLang="es-CL" sz="1400">
              <a:latin typeface="Arial" panose="020B0604020202020204" pitchFamily="34" charset="0"/>
            </a:endParaRPr>
          </a:p>
        </p:txBody>
      </p:sp>
      <p:sp>
        <p:nvSpPr>
          <p:cNvPr id="16387" name="Text Box 3"/>
          <p:cNvSpPr txBox="1"/>
          <p:nvPr/>
        </p:nvSpPr>
        <p:spPr>
          <a:xfrm>
            <a:off x="2484438" y="2565400"/>
            <a:ext cx="2163762"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LEGAL</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(SEGÚN EL CODIGO CIVIL)</a:t>
            </a:r>
            <a:endParaRPr lang="es-ES_tradnl" altLang="es-CL" sz="1200" b="1">
              <a:latin typeface="Arial" panose="020B0604020202020204" pitchFamily="34" charset="0"/>
            </a:endParaRPr>
          </a:p>
        </p:txBody>
      </p:sp>
      <p:sp>
        <p:nvSpPr>
          <p:cNvPr id="16388" name="Text Box 4"/>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Clasificación de los contratos</a:t>
            </a:r>
            <a:endParaRPr lang="es-ES_tradnl" altLang="es-CL" sz="2400" i="1"/>
          </a:p>
        </p:txBody>
      </p:sp>
      <p:sp>
        <p:nvSpPr>
          <p:cNvPr id="16389" name="Text Box 5"/>
          <p:cNvSpPr txBox="1"/>
          <p:nvPr/>
        </p:nvSpPr>
        <p:spPr>
          <a:xfrm>
            <a:off x="2497138" y="4797425"/>
            <a:ext cx="18208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SEGÚN LA DOCTRINA</a:t>
            </a:r>
            <a:endParaRPr lang="es-ES_tradnl" altLang="es-CL" sz="1200" b="1">
              <a:latin typeface="Arial" panose="020B0604020202020204" pitchFamily="34" charset="0"/>
            </a:endParaRPr>
          </a:p>
        </p:txBody>
      </p:sp>
      <p:cxnSp>
        <p:nvCxnSpPr>
          <p:cNvPr id="16390" name="AutoShape 6"/>
          <p:cNvCxnSpPr>
            <a:stCxn id="16386" idx="3"/>
            <a:endCxn id="16387" idx="1"/>
          </p:cNvCxnSpPr>
          <p:nvPr/>
        </p:nvCxnSpPr>
        <p:spPr>
          <a:xfrm flipV="1">
            <a:off x="2195513" y="2795588"/>
            <a:ext cx="288925" cy="965200"/>
          </a:xfrm>
          <a:prstGeom prst="bentConnector3">
            <a:avLst>
              <a:gd name="adj1" fmla="val 49449"/>
            </a:avLst>
          </a:prstGeom>
          <a:ln w="9525" cap="flat" cmpd="sng">
            <a:solidFill>
              <a:schemeClr val="tx1"/>
            </a:solidFill>
            <a:prstDash val="solid"/>
            <a:miter/>
            <a:headEnd type="none" w="med" len="med"/>
            <a:tailEnd type="none" w="med" len="med"/>
          </a:ln>
        </p:spPr>
      </p:cxnSp>
      <p:cxnSp>
        <p:nvCxnSpPr>
          <p:cNvPr id="16391" name="AutoShape 7"/>
          <p:cNvCxnSpPr>
            <a:stCxn id="16386" idx="3"/>
            <a:endCxn id="16389" idx="1"/>
          </p:cNvCxnSpPr>
          <p:nvPr/>
        </p:nvCxnSpPr>
        <p:spPr>
          <a:xfrm>
            <a:off x="2195513" y="3760788"/>
            <a:ext cx="301625" cy="1176337"/>
          </a:xfrm>
          <a:prstGeom prst="bentConnector3">
            <a:avLst>
              <a:gd name="adj1" fmla="val 49472"/>
            </a:avLst>
          </a:prstGeom>
          <a:ln w="9525" cap="flat" cmpd="sng">
            <a:solidFill>
              <a:schemeClr val="tx1"/>
            </a:solidFill>
            <a:prstDash val="solid"/>
            <a:miter/>
            <a:headEnd type="none" w="med" len="med"/>
            <a:tailEnd type="none" w="med" len="med"/>
          </a:ln>
        </p:spPr>
      </p:cxnSp>
      <p:sp>
        <p:nvSpPr>
          <p:cNvPr id="16392" name="Text Box 8"/>
          <p:cNvSpPr txBox="1"/>
          <p:nvPr/>
        </p:nvSpPr>
        <p:spPr>
          <a:xfrm>
            <a:off x="5148263" y="1916113"/>
            <a:ext cx="261778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UNILATERALES Y BILATERALES</a:t>
            </a:r>
            <a:endParaRPr lang="es-ES_tradnl" altLang="es-CL" sz="1200" b="1">
              <a:latin typeface="Arial" panose="020B0604020202020204" pitchFamily="34" charset="0"/>
            </a:endParaRPr>
          </a:p>
        </p:txBody>
      </p:sp>
      <p:sp>
        <p:nvSpPr>
          <p:cNvPr id="16393" name="Text Box 9"/>
          <p:cNvSpPr txBox="1"/>
          <p:nvPr/>
        </p:nvSpPr>
        <p:spPr>
          <a:xfrm>
            <a:off x="5148263" y="2287588"/>
            <a:ext cx="215423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GRATUITOS Y ONEROSOS</a:t>
            </a:r>
            <a:endParaRPr lang="es-ES_tradnl" altLang="es-CL" sz="1200" b="1">
              <a:latin typeface="Arial" panose="020B0604020202020204" pitchFamily="34" charset="0"/>
            </a:endParaRPr>
          </a:p>
        </p:txBody>
      </p:sp>
      <p:sp>
        <p:nvSpPr>
          <p:cNvPr id="16394" name="Text Box 10"/>
          <p:cNvSpPr txBox="1"/>
          <p:nvPr/>
        </p:nvSpPr>
        <p:spPr>
          <a:xfrm>
            <a:off x="5148263" y="2708275"/>
            <a:ext cx="2611437"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CONMUTATIVOS Y ALEATORIOS</a:t>
            </a:r>
            <a:endParaRPr lang="es-ES_tradnl" altLang="es-CL" sz="1200" b="1">
              <a:latin typeface="Arial" panose="020B0604020202020204" pitchFamily="34" charset="0"/>
            </a:endParaRPr>
          </a:p>
        </p:txBody>
      </p:sp>
      <p:sp>
        <p:nvSpPr>
          <p:cNvPr id="16395" name="Text Box 11"/>
          <p:cNvSpPr txBox="1"/>
          <p:nvPr/>
        </p:nvSpPr>
        <p:spPr>
          <a:xfrm>
            <a:off x="5148263" y="3141663"/>
            <a:ext cx="242252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PRINCIPALES Y ACCESORIOS</a:t>
            </a:r>
            <a:endParaRPr lang="es-ES_tradnl" altLang="es-CL" sz="1200" b="1">
              <a:latin typeface="Arial" panose="020B0604020202020204" pitchFamily="34" charset="0"/>
            </a:endParaRPr>
          </a:p>
        </p:txBody>
      </p:sp>
      <p:sp>
        <p:nvSpPr>
          <p:cNvPr id="16396" name="Text Box 12"/>
          <p:cNvSpPr txBox="1"/>
          <p:nvPr/>
        </p:nvSpPr>
        <p:spPr>
          <a:xfrm>
            <a:off x="5148263" y="3573463"/>
            <a:ext cx="320198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CONSENSUALES, REALES Y SOLEMNES</a:t>
            </a:r>
            <a:endParaRPr lang="es-ES_tradnl" altLang="es-CL" sz="1200" b="1">
              <a:latin typeface="Arial" panose="020B0604020202020204" pitchFamily="34" charset="0"/>
            </a:endParaRPr>
          </a:p>
        </p:txBody>
      </p:sp>
      <p:cxnSp>
        <p:nvCxnSpPr>
          <p:cNvPr id="16397" name="AutoShape 13"/>
          <p:cNvCxnSpPr>
            <a:stCxn id="16387" idx="3"/>
            <a:endCxn id="16392" idx="1"/>
          </p:cNvCxnSpPr>
          <p:nvPr/>
        </p:nvCxnSpPr>
        <p:spPr>
          <a:xfrm flipV="1">
            <a:off x="4648200" y="2055813"/>
            <a:ext cx="500063" cy="739775"/>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16398" name="AutoShape 14"/>
          <p:cNvCxnSpPr>
            <a:stCxn id="16387" idx="3"/>
            <a:endCxn id="16394" idx="1"/>
          </p:cNvCxnSpPr>
          <p:nvPr/>
        </p:nvCxnSpPr>
        <p:spPr>
          <a:xfrm>
            <a:off x="4648200" y="2795588"/>
            <a:ext cx="500063" cy="52387"/>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16399" name="AutoShape 15"/>
          <p:cNvCxnSpPr>
            <a:stCxn id="16387" idx="3"/>
            <a:endCxn id="16396" idx="1"/>
          </p:cNvCxnSpPr>
          <p:nvPr/>
        </p:nvCxnSpPr>
        <p:spPr>
          <a:xfrm>
            <a:off x="4648200" y="2795588"/>
            <a:ext cx="500063" cy="917575"/>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16400" name="AutoShape 16"/>
          <p:cNvCxnSpPr>
            <a:stCxn id="16387" idx="3"/>
            <a:endCxn id="16395" idx="1"/>
          </p:cNvCxnSpPr>
          <p:nvPr/>
        </p:nvCxnSpPr>
        <p:spPr>
          <a:xfrm>
            <a:off x="4648200" y="2795588"/>
            <a:ext cx="500063" cy="485775"/>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16401" name="AutoShape 17"/>
          <p:cNvCxnSpPr>
            <a:stCxn id="16387" idx="3"/>
            <a:endCxn id="16393" idx="1"/>
          </p:cNvCxnSpPr>
          <p:nvPr/>
        </p:nvCxnSpPr>
        <p:spPr>
          <a:xfrm flipV="1">
            <a:off x="4648200" y="2427288"/>
            <a:ext cx="500063" cy="368300"/>
          </a:xfrm>
          <a:prstGeom prst="bentConnector3">
            <a:avLst>
              <a:gd name="adj1" fmla="val 49843"/>
            </a:avLst>
          </a:prstGeom>
          <a:ln w="9525" cap="flat" cmpd="sng">
            <a:solidFill>
              <a:schemeClr val="tx1"/>
            </a:solidFill>
            <a:prstDash val="solid"/>
            <a:miter/>
            <a:headEnd type="none" w="med" len="med"/>
            <a:tailEnd type="none" w="med" len="med"/>
          </a:ln>
        </p:spPr>
      </p:cxnSp>
      <p:sp>
        <p:nvSpPr>
          <p:cNvPr id="16402" name="Text Box 18"/>
          <p:cNvSpPr txBox="1"/>
          <p:nvPr/>
        </p:nvSpPr>
        <p:spPr>
          <a:xfrm>
            <a:off x="5148263" y="4292600"/>
            <a:ext cx="2422525"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NOMINADOS E INNOMINADOS</a:t>
            </a:r>
            <a:endParaRPr lang="es-ES_tradnl" altLang="es-CL" sz="1200" b="1">
              <a:latin typeface="Arial" panose="020B0604020202020204" pitchFamily="34" charset="0"/>
            </a:endParaRPr>
          </a:p>
        </p:txBody>
      </p:sp>
      <p:sp>
        <p:nvSpPr>
          <p:cNvPr id="16403" name="Text Box 19"/>
          <p:cNvSpPr txBox="1"/>
          <p:nvPr/>
        </p:nvSpPr>
        <p:spPr>
          <a:xfrm>
            <a:off x="5148263" y="4724400"/>
            <a:ext cx="2778125"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DE LIBRE DISCUSION Y ADHESION</a:t>
            </a:r>
            <a:endParaRPr lang="es-ES_tradnl" altLang="es-CL" sz="1200" b="1">
              <a:latin typeface="Arial" panose="020B0604020202020204" pitchFamily="34" charset="0"/>
            </a:endParaRPr>
          </a:p>
        </p:txBody>
      </p:sp>
      <p:sp>
        <p:nvSpPr>
          <p:cNvPr id="16404" name="Text Box 20"/>
          <p:cNvSpPr txBox="1"/>
          <p:nvPr/>
        </p:nvSpPr>
        <p:spPr>
          <a:xfrm>
            <a:off x="5148263" y="5167313"/>
            <a:ext cx="244157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INDIVIDUALES Y COLECTIVOS</a:t>
            </a:r>
            <a:endParaRPr lang="es-ES_tradnl" altLang="es-CL" sz="1200" b="1">
              <a:latin typeface="Arial" panose="020B0604020202020204" pitchFamily="34" charset="0"/>
            </a:endParaRPr>
          </a:p>
        </p:txBody>
      </p:sp>
      <p:sp>
        <p:nvSpPr>
          <p:cNvPr id="16405" name="Text Box 21"/>
          <p:cNvSpPr txBox="1"/>
          <p:nvPr/>
        </p:nvSpPr>
        <p:spPr>
          <a:xfrm>
            <a:off x="5148263" y="5614988"/>
            <a:ext cx="2462212"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DE EJECUCION INSTANTANEA</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Y DE TRACTO SUCESIVO</a:t>
            </a:r>
            <a:endParaRPr lang="es-ES_tradnl" altLang="es-CL" sz="1200" b="1">
              <a:latin typeface="Arial" panose="020B0604020202020204" pitchFamily="34" charset="0"/>
            </a:endParaRPr>
          </a:p>
        </p:txBody>
      </p:sp>
      <p:cxnSp>
        <p:nvCxnSpPr>
          <p:cNvPr id="16406" name="AutoShape 22"/>
          <p:cNvCxnSpPr>
            <a:stCxn id="16389" idx="3"/>
            <a:endCxn id="16403" idx="1"/>
          </p:cNvCxnSpPr>
          <p:nvPr/>
        </p:nvCxnSpPr>
        <p:spPr>
          <a:xfrm flipV="1">
            <a:off x="4318000" y="4864100"/>
            <a:ext cx="830263" cy="73025"/>
          </a:xfrm>
          <a:prstGeom prst="bentConnector3">
            <a:avLst>
              <a:gd name="adj1" fmla="val 49903"/>
            </a:avLst>
          </a:prstGeom>
          <a:ln w="9525" cap="flat" cmpd="sng">
            <a:solidFill>
              <a:schemeClr val="tx1"/>
            </a:solidFill>
            <a:prstDash val="solid"/>
            <a:miter/>
            <a:headEnd type="none" w="med" len="med"/>
            <a:tailEnd type="none" w="med" len="med"/>
          </a:ln>
        </p:spPr>
      </p:cxnSp>
      <p:cxnSp>
        <p:nvCxnSpPr>
          <p:cNvPr id="16407" name="AutoShape 23"/>
          <p:cNvCxnSpPr>
            <a:stCxn id="16389" idx="3"/>
            <a:endCxn id="16404" idx="1"/>
          </p:cNvCxnSpPr>
          <p:nvPr/>
        </p:nvCxnSpPr>
        <p:spPr>
          <a:xfrm>
            <a:off x="4318000" y="4937125"/>
            <a:ext cx="830263" cy="369888"/>
          </a:xfrm>
          <a:prstGeom prst="bentConnector3">
            <a:avLst>
              <a:gd name="adj1" fmla="val 49903"/>
            </a:avLst>
          </a:prstGeom>
          <a:ln w="9525" cap="flat" cmpd="sng">
            <a:solidFill>
              <a:schemeClr val="tx1"/>
            </a:solidFill>
            <a:prstDash val="solid"/>
            <a:miter/>
            <a:headEnd type="none" w="med" len="med"/>
            <a:tailEnd type="none" w="med" len="med"/>
          </a:ln>
        </p:spPr>
      </p:cxnSp>
      <p:cxnSp>
        <p:nvCxnSpPr>
          <p:cNvPr id="16408" name="AutoShape 24"/>
          <p:cNvCxnSpPr>
            <a:stCxn id="16389" idx="3"/>
            <a:endCxn id="16405" idx="1"/>
          </p:cNvCxnSpPr>
          <p:nvPr/>
        </p:nvCxnSpPr>
        <p:spPr>
          <a:xfrm>
            <a:off x="4318000" y="4937125"/>
            <a:ext cx="830263" cy="908050"/>
          </a:xfrm>
          <a:prstGeom prst="bentConnector3">
            <a:avLst>
              <a:gd name="adj1" fmla="val 49903"/>
            </a:avLst>
          </a:prstGeom>
          <a:ln w="9525" cap="flat" cmpd="sng">
            <a:solidFill>
              <a:schemeClr val="tx1"/>
            </a:solidFill>
            <a:prstDash val="solid"/>
            <a:miter/>
            <a:headEnd type="none" w="med" len="med"/>
            <a:tailEnd type="none" w="med" len="med"/>
          </a:ln>
        </p:spPr>
      </p:cxnSp>
      <p:cxnSp>
        <p:nvCxnSpPr>
          <p:cNvPr id="16409" name="AutoShape 25"/>
          <p:cNvCxnSpPr>
            <a:stCxn id="16389" idx="3"/>
            <a:endCxn id="16402" idx="1"/>
          </p:cNvCxnSpPr>
          <p:nvPr/>
        </p:nvCxnSpPr>
        <p:spPr>
          <a:xfrm flipV="1">
            <a:off x="4318000" y="4432300"/>
            <a:ext cx="830263" cy="504825"/>
          </a:xfrm>
          <a:prstGeom prst="bentConnector3">
            <a:avLst>
              <a:gd name="adj1" fmla="val 49903"/>
            </a:avLst>
          </a:prstGeom>
          <a:ln w="9525" cap="flat" cmpd="sng">
            <a:solidFill>
              <a:schemeClr val="tx1"/>
            </a:solidFill>
            <a:prstDash val="solid"/>
            <a:miter/>
            <a:headEnd type="none" w="med" len="med"/>
            <a:tailEnd type="none" w="med" len="med"/>
          </a:ln>
        </p:spPr>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49154" name="Text Box 2"/>
          <p:cNvSpPr txBox="1"/>
          <p:nvPr/>
        </p:nvSpPr>
        <p:spPr>
          <a:xfrm>
            <a:off x="395288" y="3057525"/>
            <a:ext cx="1284287" cy="47625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del comprador</a:t>
            </a:r>
            <a:endParaRPr lang="es-ES_tradnl" altLang="es-CL" sz="1200" i="1"/>
          </a:p>
        </p:txBody>
      </p:sp>
      <p:sp>
        <p:nvSpPr>
          <p:cNvPr id="49155" name="Text Box 3"/>
          <p:cNvSpPr txBox="1"/>
          <p:nvPr/>
        </p:nvSpPr>
        <p:spPr>
          <a:xfrm>
            <a:off x="914400" y="40005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Efectos de la compraventa. Obligaciones del comprador</a:t>
            </a:r>
            <a:endParaRPr lang="es-ES_tradnl" altLang="es-CL" sz="2400" i="1"/>
          </a:p>
        </p:txBody>
      </p:sp>
      <p:sp>
        <p:nvSpPr>
          <p:cNvPr id="49156" name="Text Box 4"/>
          <p:cNvSpPr txBox="1"/>
          <p:nvPr/>
        </p:nvSpPr>
        <p:spPr>
          <a:xfrm>
            <a:off x="2195513" y="1557338"/>
            <a:ext cx="2087562"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recibir la cosa comprada </a:t>
            </a:r>
            <a:endParaRPr lang="es-ES_tradnl" altLang="es-CL" sz="1200"/>
          </a:p>
        </p:txBody>
      </p:sp>
      <p:sp>
        <p:nvSpPr>
          <p:cNvPr id="49157" name="Text Box 7"/>
          <p:cNvSpPr txBox="1"/>
          <p:nvPr/>
        </p:nvSpPr>
        <p:spPr>
          <a:xfrm>
            <a:off x="2195513" y="4149725"/>
            <a:ext cx="1798637"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pagar el precio</a:t>
            </a:r>
            <a:endParaRPr lang="es-ES_tradnl" altLang="es-CL" sz="1200"/>
          </a:p>
        </p:txBody>
      </p:sp>
      <p:sp>
        <p:nvSpPr>
          <p:cNvPr id="49158" name="Text Box 40"/>
          <p:cNvSpPr txBox="1"/>
          <p:nvPr/>
        </p:nvSpPr>
        <p:spPr>
          <a:xfrm>
            <a:off x="4643438" y="1341438"/>
            <a:ext cx="21605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Alcances de esta obligación</a:t>
            </a:r>
            <a:endParaRPr lang="es-ES_tradnl" altLang="es-CL" sz="1200"/>
          </a:p>
        </p:txBody>
      </p:sp>
      <p:sp>
        <p:nvSpPr>
          <p:cNvPr id="49159" name="Text Box 41"/>
          <p:cNvSpPr txBox="1"/>
          <p:nvPr/>
        </p:nvSpPr>
        <p:spPr>
          <a:xfrm>
            <a:off x="4643438" y="2000250"/>
            <a:ext cx="244792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Mora en recibir la cosa comprada</a:t>
            </a:r>
            <a:endParaRPr lang="es-ES_tradnl" altLang="es-CL" sz="2400"/>
          </a:p>
        </p:txBody>
      </p:sp>
      <p:cxnSp>
        <p:nvCxnSpPr>
          <p:cNvPr id="49160" name="AutoShape 42"/>
          <p:cNvCxnSpPr>
            <a:stCxn id="49156" idx="3"/>
            <a:endCxn id="49158" idx="1"/>
          </p:cNvCxnSpPr>
          <p:nvPr/>
        </p:nvCxnSpPr>
        <p:spPr>
          <a:xfrm flipV="1">
            <a:off x="4283075" y="1481138"/>
            <a:ext cx="360363" cy="311150"/>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49161" name="AutoShape 43"/>
          <p:cNvCxnSpPr>
            <a:stCxn id="49156" idx="3"/>
            <a:endCxn id="49159" idx="1"/>
          </p:cNvCxnSpPr>
          <p:nvPr/>
        </p:nvCxnSpPr>
        <p:spPr>
          <a:xfrm>
            <a:off x="4283075" y="1792288"/>
            <a:ext cx="360363" cy="347662"/>
          </a:xfrm>
          <a:prstGeom prst="bentConnector3">
            <a:avLst>
              <a:gd name="adj1" fmla="val 49778"/>
            </a:avLst>
          </a:prstGeom>
          <a:ln w="9525" cap="flat" cmpd="sng">
            <a:solidFill>
              <a:schemeClr val="tx1"/>
            </a:solidFill>
            <a:prstDash val="solid"/>
            <a:miter/>
            <a:headEnd type="none" w="med" len="med"/>
            <a:tailEnd type="none" w="med" len="med"/>
          </a:ln>
        </p:spPr>
      </p:cxnSp>
      <p:sp>
        <p:nvSpPr>
          <p:cNvPr id="49162" name="Text Box 45"/>
          <p:cNvSpPr txBox="1"/>
          <p:nvPr/>
        </p:nvSpPr>
        <p:spPr>
          <a:xfrm>
            <a:off x="4295775" y="2719388"/>
            <a:ext cx="24479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Lugar y época del pago del precio</a:t>
            </a:r>
            <a:endParaRPr lang="es-ES_tradnl" altLang="es-CL" sz="1200"/>
          </a:p>
        </p:txBody>
      </p:sp>
      <p:sp>
        <p:nvSpPr>
          <p:cNvPr id="49163" name="Text Box 47"/>
          <p:cNvSpPr txBox="1"/>
          <p:nvPr/>
        </p:nvSpPr>
        <p:spPr>
          <a:xfrm>
            <a:off x="6889750" y="2636838"/>
            <a:ext cx="1220788"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457200" lvl="0" indent="-457200">
              <a:spcBef>
                <a:spcPct val="0"/>
              </a:spcBef>
              <a:buNone/>
            </a:pPr>
            <a:r>
              <a:rPr lang="es-ES" altLang="es-CL" sz="1200"/>
              <a:t>Regla general.</a:t>
            </a:r>
            <a:endParaRPr lang="es-ES" altLang="es-CL" sz="1200"/>
          </a:p>
          <a:p>
            <a:pPr marL="457200" lvl="0" indent="-457200">
              <a:spcBef>
                <a:spcPct val="0"/>
              </a:spcBef>
              <a:buNone/>
            </a:pPr>
            <a:r>
              <a:rPr lang="es-ES" altLang="es-CL" sz="1200"/>
              <a:t>Regla supletoria.</a:t>
            </a:r>
            <a:endParaRPr lang="es-ES" altLang="es-CL" sz="1200"/>
          </a:p>
        </p:txBody>
      </p:sp>
      <p:sp>
        <p:nvSpPr>
          <p:cNvPr id="49164" name="Text Box 48"/>
          <p:cNvSpPr txBox="1"/>
          <p:nvPr/>
        </p:nvSpPr>
        <p:spPr>
          <a:xfrm>
            <a:off x="4295775" y="3294063"/>
            <a:ext cx="401955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solidFill>
                  <a:srgbClr val="000000"/>
                </a:solidFill>
                <a:cs typeface="Times New Roman" panose="02020603050405020304" pitchFamily="18" charset="0"/>
              </a:rPr>
              <a:t>Derecho del comprador para suspender el pago del precio</a:t>
            </a:r>
            <a:endParaRPr lang="es-ES_tradnl" altLang="es-CL" sz="1200"/>
          </a:p>
        </p:txBody>
      </p:sp>
      <p:sp>
        <p:nvSpPr>
          <p:cNvPr id="49165" name="Text Box 49"/>
          <p:cNvSpPr txBox="1"/>
          <p:nvPr/>
        </p:nvSpPr>
        <p:spPr>
          <a:xfrm>
            <a:off x="4295775" y="3932238"/>
            <a:ext cx="322738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457200" lvl="0" indent="-457200" algn="ctr">
              <a:spcBef>
                <a:spcPct val="0"/>
              </a:spcBef>
              <a:buNone/>
            </a:pPr>
            <a:r>
              <a:rPr lang="es-ES" altLang="es-CL" sz="1200">
                <a:solidFill>
                  <a:srgbClr val="000000"/>
                </a:solidFill>
                <a:cs typeface="Times New Roman" panose="02020603050405020304" pitchFamily="18" charset="0"/>
              </a:rPr>
              <a:t>Consecuencias de la falta de pago del precio</a:t>
            </a:r>
            <a:endParaRPr lang="es-ES_tradnl" altLang="es-CL" sz="1200">
              <a:solidFill>
                <a:srgbClr val="000000"/>
              </a:solidFill>
              <a:ea typeface="Times New Roman" panose="02020603050405020304" pitchFamily="18" charset="0"/>
            </a:endParaRPr>
          </a:p>
        </p:txBody>
      </p:sp>
      <p:sp>
        <p:nvSpPr>
          <p:cNvPr id="49166" name="Text Box 51"/>
          <p:cNvSpPr txBox="1"/>
          <p:nvPr/>
        </p:nvSpPr>
        <p:spPr>
          <a:xfrm>
            <a:off x="4291013" y="4592638"/>
            <a:ext cx="13938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Efectos de la falta de pago</a:t>
            </a:r>
            <a:endParaRPr lang="es-ES_tradnl" altLang="es-CL" sz="2400"/>
          </a:p>
        </p:txBody>
      </p:sp>
      <p:sp>
        <p:nvSpPr>
          <p:cNvPr id="49167" name="Text Box 52"/>
          <p:cNvSpPr txBox="1"/>
          <p:nvPr/>
        </p:nvSpPr>
        <p:spPr>
          <a:xfrm>
            <a:off x="6011863" y="4437063"/>
            <a:ext cx="12239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Entre las partes</a:t>
            </a:r>
            <a:endParaRPr lang="es-ES_tradnl" altLang="es-CL" sz="2400"/>
          </a:p>
        </p:txBody>
      </p:sp>
      <p:sp>
        <p:nvSpPr>
          <p:cNvPr id="49168" name="Text Box 53"/>
          <p:cNvSpPr txBox="1"/>
          <p:nvPr/>
        </p:nvSpPr>
        <p:spPr>
          <a:xfrm>
            <a:off x="6011863" y="4870450"/>
            <a:ext cx="15113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Respecto de terceros</a:t>
            </a:r>
            <a:endParaRPr lang="es-ES_tradnl" altLang="es-CL" sz="2400"/>
          </a:p>
        </p:txBody>
      </p:sp>
      <p:cxnSp>
        <p:nvCxnSpPr>
          <p:cNvPr id="49169" name="AutoShape 54"/>
          <p:cNvCxnSpPr>
            <a:stCxn id="49157" idx="3"/>
            <a:endCxn id="49162" idx="1"/>
          </p:cNvCxnSpPr>
          <p:nvPr/>
        </p:nvCxnSpPr>
        <p:spPr>
          <a:xfrm flipV="1">
            <a:off x="3994150" y="2859088"/>
            <a:ext cx="301625" cy="1525587"/>
          </a:xfrm>
          <a:prstGeom prst="bentConnector3">
            <a:avLst>
              <a:gd name="adj1" fmla="val 49472"/>
            </a:avLst>
          </a:prstGeom>
          <a:ln w="9525" cap="flat" cmpd="sng">
            <a:solidFill>
              <a:schemeClr val="tx1"/>
            </a:solidFill>
            <a:prstDash val="solid"/>
            <a:miter/>
            <a:headEnd type="none" w="med" len="med"/>
            <a:tailEnd type="none" w="med" len="med"/>
          </a:ln>
        </p:spPr>
      </p:cxnSp>
      <p:cxnSp>
        <p:nvCxnSpPr>
          <p:cNvPr id="49170" name="AutoShape 55"/>
          <p:cNvCxnSpPr>
            <a:stCxn id="49157" idx="3"/>
            <a:endCxn id="49166" idx="1"/>
          </p:cNvCxnSpPr>
          <p:nvPr/>
        </p:nvCxnSpPr>
        <p:spPr>
          <a:xfrm>
            <a:off x="3994150" y="4384675"/>
            <a:ext cx="296863" cy="438150"/>
          </a:xfrm>
          <a:prstGeom prst="bentConnector3">
            <a:avLst>
              <a:gd name="adj1" fmla="val 49731"/>
            </a:avLst>
          </a:prstGeom>
          <a:ln w="9525" cap="flat" cmpd="sng">
            <a:solidFill>
              <a:schemeClr val="tx1"/>
            </a:solidFill>
            <a:prstDash val="solid"/>
            <a:miter/>
            <a:headEnd type="none" w="med" len="med"/>
            <a:tailEnd type="none" w="med" len="med"/>
          </a:ln>
        </p:spPr>
      </p:cxnSp>
      <p:cxnSp>
        <p:nvCxnSpPr>
          <p:cNvPr id="49171" name="AutoShape 56"/>
          <p:cNvCxnSpPr>
            <a:stCxn id="49157" idx="3"/>
            <a:endCxn id="49165" idx="1"/>
          </p:cNvCxnSpPr>
          <p:nvPr/>
        </p:nvCxnSpPr>
        <p:spPr>
          <a:xfrm flipV="1">
            <a:off x="3994150" y="4071938"/>
            <a:ext cx="301625" cy="312737"/>
          </a:xfrm>
          <a:prstGeom prst="bentConnector3">
            <a:avLst>
              <a:gd name="adj1" fmla="val 49472"/>
            </a:avLst>
          </a:prstGeom>
          <a:ln w="9525" cap="flat" cmpd="sng">
            <a:solidFill>
              <a:schemeClr val="tx1"/>
            </a:solidFill>
            <a:prstDash val="solid"/>
            <a:miter/>
            <a:headEnd type="none" w="med" len="med"/>
            <a:tailEnd type="none" w="med" len="med"/>
          </a:ln>
        </p:spPr>
      </p:cxnSp>
      <p:cxnSp>
        <p:nvCxnSpPr>
          <p:cNvPr id="49172" name="AutoShape 58"/>
          <p:cNvCxnSpPr>
            <a:stCxn id="49157" idx="3"/>
            <a:endCxn id="49164" idx="1"/>
          </p:cNvCxnSpPr>
          <p:nvPr/>
        </p:nvCxnSpPr>
        <p:spPr>
          <a:xfrm flipV="1">
            <a:off x="3994150" y="3433763"/>
            <a:ext cx="301625" cy="950912"/>
          </a:xfrm>
          <a:prstGeom prst="bentConnector3">
            <a:avLst>
              <a:gd name="adj1" fmla="val 49472"/>
            </a:avLst>
          </a:prstGeom>
          <a:ln w="9525" cap="flat" cmpd="sng">
            <a:solidFill>
              <a:schemeClr val="tx1"/>
            </a:solidFill>
            <a:prstDash val="solid"/>
            <a:miter/>
            <a:headEnd type="none" w="med" len="med"/>
            <a:tailEnd type="none" w="med" len="med"/>
          </a:ln>
        </p:spPr>
      </p:cxnSp>
      <p:sp>
        <p:nvSpPr>
          <p:cNvPr id="49173" name="AutoShape 59"/>
          <p:cNvSpPr/>
          <p:nvPr/>
        </p:nvSpPr>
        <p:spPr>
          <a:xfrm>
            <a:off x="6842125" y="2636838"/>
            <a:ext cx="71438" cy="431800"/>
          </a:xfrm>
          <a:prstGeom prst="leftBrace">
            <a:avLst>
              <a:gd name="adj1" fmla="val 50370"/>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49174" name="AutoShape 60"/>
          <p:cNvCxnSpPr>
            <a:stCxn id="49166" idx="3"/>
            <a:endCxn id="49167" idx="1"/>
          </p:cNvCxnSpPr>
          <p:nvPr/>
        </p:nvCxnSpPr>
        <p:spPr>
          <a:xfrm flipV="1">
            <a:off x="5684838" y="4576763"/>
            <a:ext cx="327025" cy="24606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49175" name="AutoShape 61"/>
          <p:cNvCxnSpPr>
            <a:stCxn id="49166" idx="3"/>
            <a:endCxn id="49168" idx="1"/>
          </p:cNvCxnSpPr>
          <p:nvPr/>
        </p:nvCxnSpPr>
        <p:spPr>
          <a:xfrm>
            <a:off x="5684838" y="4822825"/>
            <a:ext cx="327025" cy="187325"/>
          </a:xfrm>
          <a:prstGeom prst="bentConnector3">
            <a:avLst>
              <a:gd name="adj1" fmla="val 50000"/>
            </a:avLst>
          </a:prstGeom>
          <a:ln w="9525" cap="flat" cmpd="sng">
            <a:solidFill>
              <a:schemeClr val="tx1"/>
            </a:solidFill>
            <a:prstDash val="solid"/>
            <a:miter/>
            <a:headEnd type="none" w="med" len="med"/>
            <a:tailEnd type="none" w="med" len="med"/>
          </a:ln>
        </p:spPr>
      </p:cxnSp>
      <p:sp>
        <p:nvSpPr>
          <p:cNvPr id="49176" name="Text Box 62"/>
          <p:cNvSpPr txBox="1"/>
          <p:nvPr/>
        </p:nvSpPr>
        <p:spPr>
          <a:xfrm>
            <a:off x="4295775" y="5373688"/>
            <a:ext cx="445135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solidFill>
                  <a:srgbClr val="000000"/>
                </a:solidFill>
                <a:cs typeface="Times New Roman" panose="02020603050405020304" pitchFamily="18" charset="0"/>
              </a:rPr>
              <a:t>Declaración en la escritura de venta de haberse pagado el precio</a:t>
            </a:r>
            <a:endParaRPr lang="es-ES_tradnl" altLang="es-CL" sz="1200">
              <a:solidFill>
                <a:srgbClr val="000000"/>
              </a:solidFill>
              <a:ea typeface="Times New Roman" panose="02020603050405020304" pitchFamily="18" charset="0"/>
            </a:endParaRPr>
          </a:p>
        </p:txBody>
      </p:sp>
      <p:sp>
        <p:nvSpPr>
          <p:cNvPr id="49177" name="Text Box 63"/>
          <p:cNvSpPr txBox="1"/>
          <p:nvPr/>
        </p:nvSpPr>
        <p:spPr>
          <a:xfrm>
            <a:off x="4295775" y="5805488"/>
            <a:ext cx="24352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Cláusula de reserva de la propiedad </a:t>
            </a:r>
            <a:endParaRPr lang="es-ES_tradnl" altLang="es-CL" sz="1200"/>
          </a:p>
        </p:txBody>
      </p:sp>
      <p:cxnSp>
        <p:nvCxnSpPr>
          <p:cNvPr id="49178" name="AutoShape 64"/>
          <p:cNvCxnSpPr>
            <a:stCxn id="49157" idx="3"/>
            <a:endCxn id="49176" idx="1"/>
          </p:cNvCxnSpPr>
          <p:nvPr/>
        </p:nvCxnSpPr>
        <p:spPr>
          <a:xfrm>
            <a:off x="3994150" y="4384675"/>
            <a:ext cx="301625" cy="1128713"/>
          </a:xfrm>
          <a:prstGeom prst="bentConnector3">
            <a:avLst>
              <a:gd name="adj1" fmla="val 49472"/>
            </a:avLst>
          </a:prstGeom>
          <a:ln w="9525" cap="flat" cmpd="sng">
            <a:solidFill>
              <a:schemeClr val="tx1"/>
            </a:solidFill>
            <a:prstDash val="solid"/>
            <a:miter/>
            <a:headEnd type="none" w="med" len="med"/>
            <a:tailEnd type="none" w="med" len="med"/>
          </a:ln>
        </p:spPr>
      </p:cxnSp>
      <p:cxnSp>
        <p:nvCxnSpPr>
          <p:cNvPr id="49179" name="AutoShape 65"/>
          <p:cNvCxnSpPr>
            <a:stCxn id="49157" idx="3"/>
            <a:endCxn id="49177" idx="1"/>
          </p:cNvCxnSpPr>
          <p:nvPr/>
        </p:nvCxnSpPr>
        <p:spPr>
          <a:xfrm>
            <a:off x="3994150" y="4384675"/>
            <a:ext cx="301625" cy="1560513"/>
          </a:xfrm>
          <a:prstGeom prst="bentConnector3">
            <a:avLst>
              <a:gd name="adj1" fmla="val 49472"/>
            </a:avLst>
          </a:prstGeom>
          <a:ln w="9525" cap="flat" cmpd="sng">
            <a:solidFill>
              <a:schemeClr val="tx1"/>
            </a:solidFill>
            <a:prstDash val="solid"/>
            <a:miter/>
            <a:headEnd type="none" w="med" len="med"/>
            <a:tailEnd type="none" w="med" len="med"/>
          </a:ln>
        </p:spPr>
      </p:cxnSp>
      <p:cxnSp>
        <p:nvCxnSpPr>
          <p:cNvPr id="49180" name="AutoShape 66"/>
          <p:cNvCxnSpPr>
            <a:stCxn id="49154" idx="3"/>
            <a:endCxn id="49156" idx="1"/>
          </p:cNvCxnSpPr>
          <p:nvPr/>
        </p:nvCxnSpPr>
        <p:spPr>
          <a:xfrm flipV="1">
            <a:off x="1689100" y="1792288"/>
            <a:ext cx="506413" cy="1503362"/>
          </a:xfrm>
          <a:prstGeom prst="bentConnector3">
            <a:avLst>
              <a:gd name="adj1" fmla="val 48903"/>
            </a:avLst>
          </a:prstGeom>
          <a:ln w="9525" cap="flat" cmpd="sng">
            <a:solidFill>
              <a:schemeClr val="tx1"/>
            </a:solidFill>
            <a:prstDash val="solid"/>
            <a:miter/>
            <a:headEnd type="none" w="med" len="med"/>
            <a:tailEnd type="none" w="med" len="med"/>
          </a:ln>
        </p:spPr>
      </p:cxnSp>
      <p:cxnSp>
        <p:nvCxnSpPr>
          <p:cNvPr id="49181" name="AutoShape 67"/>
          <p:cNvCxnSpPr>
            <a:stCxn id="49154" idx="3"/>
            <a:endCxn id="49157" idx="1"/>
          </p:cNvCxnSpPr>
          <p:nvPr/>
        </p:nvCxnSpPr>
        <p:spPr>
          <a:xfrm>
            <a:off x="1689100" y="3295650"/>
            <a:ext cx="506413" cy="1089025"/>
          </a:xfrm>
          <a:prstGeom prst="bentConnector3">
            <a:avLst>
              <a:gd name="adj1" fmla="val 48903"/>
            </a:avLst>
          </a:prstGeom>
          <a:ln w="9525" cap="flat" cmpd="sng">
            <a:solidFill>
              <a:schemeClr val="tx1"/>
            </a:solidFill>
            <a:prstDash val="solid"/>
            <a:miter/>
            <a:headEnd type="none" w="med" len="med"/>
            <a:tailEnd type="none" w="med" len="med"/>
          </a:ln>
        </p:spPr>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0178" name="Text Box 2"/>
          <p:cNvSpPr txBox="1"/>
          <p:nvPr/>
        </p:nvSpPr>
        <p:spPr>
          <a:xfrm>
            <a:off x="179388" y="3487738"/>
            <a:ext cx="1362075" cy="658812"/>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Pactos accesorios a la compraventa</a:t>
            </a:r>
            <a:endParaRPr lang="es-ES_tradnl" altLang="es-CL" sz="1200" i="1"/>
          </a:p>
        </p:txBody>
      </p:sp>
      <p:sp>
        <p:nvSpPr>
          <p:cNvPr id="50179" name="Text Box 3"/>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VII. Pactos accesorios a la compraventa. Pacto comisorio</a:t>
            </a:r>
            <a:endParaRPr lang="es-ES_tradnl" altLang="es-CL" sz="2800" i="1"/>
          </a:p>
        </p:txBody>
      </p:sp>
      <p:sp>
        <p:nvSpPr>
          <p:cNvPr id="50180" name="Text Box 4"/>
          <p:cNvSpPr txBox="1"/>
          <p:nvPr/>
        </p:nvSpPr>
        <p:spPr>
          <a:xfrm>
            <a:off x="2103438" y="2806700"/>
            <a:ext cx="1223962"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Pacto comisorio</a:t>
            </a:r>
            <a:r>
              <a:rPr lang="es-ES" altLang="es-CL" sz="1200" b="1"/>
              <a:t> </a:t>
            </a:r>
            <a:endParaRPr lang="es-ES_tradnl" altLang="es-CL" sz="1200" b="1"/>
          </a:p>
        </p:txBody>
      </p:sp>
      <p:sp>
        <p:nvSpPr>
          <p:cNvPr id="50181" name="Text Box 7"/>
          <p:cNvSpPr txBox="1"/>
          <p:nvPr/>
        </p:nvSpPr>
        <p:spPr>
          <a:xfrm>
            <a:off x="2101850" y="4832350"/>
            <a:ext cx="827088"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Pacto de retroventa </a:t>
            </a:r>
            <a:endParaRPr lang="es-ES_tradnl" altLang="es-CL" sz="1200"/>
          </a:p>
        </p:txBody>
      </p:sp>
      <p:sp>
        <p:nvSpPr>
          <p:cNvPr id="50182" name="Text Box 34"/>
          <p:cNvSpPr txBox="1"/>
          <p:nvPr/>
        </p:nvSpPr>
        <p:spPr>
          <a:xfrm>
            <a:off x="2101850" y="5640388"/>
            <a:ext cx="957263"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Pacto de retracto </a:t>
            </a:r>
            <a:endParaRPr lang="es-ES_tradnl" altLang="es-CL" sz="1200"/>
          </a:p>
        </p:txBody>
      </p:sp>
      <p:cxnSp>
        <p:nvCxnSpPr>
          <p:cNvPr id="50183" name="AutoShape 35"/>
          <p:cNvCxnSpPr>
            <a:stCxn id="50178" idx="3"/>
            <a:endCxn id="50180" idx="1"/>
          </p:cNvCxnSpPr>
          <p:nvPr/>
        </p:nvCxnSpPr>
        <p:spPr>
          <a:xfrm flipV="1">
            <a:off x="1550988" y="2951163"/>
            <a:ext cx="552450" cy="866775"/>
          </a:xfrm>
          <a:prstGeom prst="bentConnector3">
            <a:avLst>
              <a:gd name="adj1" fmla="val 49139"/>
            </a:avLst>
          </a:prstGeom>
          <a:ln w="9525" cap="flat" cmpd="sng">
            <a:solidFill>
              <a:schemeClr val="tx1"/>
            </a:solidFill>
            <a:prstDash val="solid"/>
            <a:miter/>
            <a:headEnd type="none" w="med" len="med"/>
            <a:tailEnd type="none" w="med" len="med"/>
          </a:ln>
        </p:spPr>
      </p:cxnSp>
      <p:cxnSp>
        <p:nvCxnSpPr>
          <p:cNvPr id="50184" name="AutoShape 36"/>
          <p:cNvCxnSpPr>
            <a:stCxn id="50178" idx="3"/>
            <a:endCxn id="50181" idx="1"/>
          </p:cNvCxnSpPr>
          <p:nvPr/>
        </p:nvCxnSpPr>
        <p:spPr>
          <a:xfrm>
            <a:off x="1550988" y="3817938"/>
            <a:ext cx="550862" cy="1249362"/>
          </a:xfrm>
          <a:prstGeom prst="bentConnector3">
            <a:avLst>
              <a:gd name="adj1" fmla="val 48991"/>
            </a:avLst>
          </a:prstGeom>
          <a:ln w="9525" cap="flat" cmpd="sng">
            <a:solidFill>
              <a:schemeClr val="tx1"/>
            </a:solidFill>
            <a:prstDash val="solid"/>
            <a:miter/>
            <a:headEnd type="none" w="med" len="med"/>
            <a:tailEnd type="none" w="med" len="med"/>
          </a:ln>
        </p:spPr>
      </p:cxnSp>
      <p:cxnSp>
        <p:nvCxnSpPr>
          <p:cNvPr id="50185" name="AutoShape 37"/>
          <p:cNvCxnSpPr>
            <a:stCxn id="50178" idx="3"/>
            <a:endCxn id="50182" idx="1"/>
          </p:cNvCxnSpPr>
          <p:nvPr/>
        </p:nvCxnSpPr>
        <p:spPr>
          <a:xfrm>
            <a:off x="1550988" y="3817938"/>
            <a:ext cx="550862" cy="2057400"/>
          </a:xfrm>
          <a:prstGeom prst="bentConnector3">
            <a:avLst>
              <a:gd name="adj1" fmla="val 48991"/>
            </a:avLst>
          </a:prstGeom>
          <a:ln w="9525" cap="flat" cmpd="sng">
            <a:solidFill>
              <a:schemeClr val="tx1"/>
            </a:solidFill>
            <a:prstDash val="solid"/>
            <a:miter/>
            <a:headEnd type="none" w="med" len="med"/>
            <a:tailEnd type="none" w="med" len="med"/>
          </a:ln>
        </p:spPr>
      </p:cxnSp>
      <p:sp>
        <p:nvSpPr>
          <p:cNvPr id="50186" name="Text Box 38"/>
          <p:cNvSpPr txBox="1"/>
          <p:nvPr/>
        </p:nvSpPr>
        <p:spPr>
          <a:xfrm>
            <a:off x="3751263" y="1747838"/>
            <a:ext cx="78263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Concepto</a:t>
            </a:r>
            <a:endParaRPr lang="es-ES_tradnl" altLang="es-CL" sz="1200"/>
          </a:p>
        </p:txBody>
      </p:sp>
      <p:sp>
        <p:nvSpPr>
          <p:cNvPr id="50187" name="Text Box 39"/>
          <p:cNvSpPr txBox="1"/>
          <p:nvPr/>
        </p:nvSpPr>
        <p:spPr>
          <a:xfrm>
            <a:off x="3738563" y="3816350"/>
            <a:ext cx="595312"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Clases</a:t>
            </a:r>
            <a:endParaRPr lang="es-ES_tradnl" altLang="es-CL" sz="1200"/>
          </a:p>
        </p:txBody>
      </p:sp>
      <p:sp>
        <p:nvSpPr>
          <p:cNvPr id="50188" name="Text Box 40"/>
          <p:cNvSpPr txBox="1"/>
          <p:nvPr/>
        </p:nvSpPr>
        <p:spPr>
          <a:xfrm>
            <a:off x="3743325" y="5373688"/>
            <a:ext cx="655638"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Efectos</a:t>
            </a:r>
            <a:endParaRPr lang="es-ES_tradnl" altLang="es-CL" sz="1200"/>
          </a:p>
        </p:txBody>
      </p:sp>
      <p:cxnSp>
        <p:nvCxnSpPr>
          <p:cNvPr id="50189" name="AutoShape 41"/>
          <p:cNvCxnSpPr>
            <a:stCxn id="50180" idx="3"/>
            <a:endCxn id="50186" idx="1"/>
          </p:cNvCxnSpPr>
          <p:nvPr/>
        </p:nvCxnSpPr>
        <p:spPr>
          <a:xfrm flipV="1">
            <a:off x="3327400" y="1892300"/>
            <a:ext cx="423863" cy="1058863"/>
          </a:xfrm>
          <a:prstGeom prst="bentConnector3">
            <a:avLst>
              <a:gd name="adj1" fmla="val 49815"/>
            </a:avLst>
          </a:prstGeom>
          <a:ln w="9525" cap="flat" cmpd="sng">
            <a:solidFill>
              <a:schemeClr val="tx1"/>
            </a:solidFill>
            <a:prstDash val="solid"/>
            <a:miter/>
            <a:headEnd type="none" w="med" len="med"/>
            <a:tailEnd type="none" w="med" len="med"/>
          </a:ln>
        </p:spPr>
      </p:cxnSp>
      <p:cxnSp>
        <p:nvCxnSpPr>
          <p:cNvPr id="50190" name="AutoShape 42"/>
          <p:cNvCxnSpPr>
            <a:stCxn id="50180" idx="3"/>
            <a:endCxn id="50187" idx="1"/>
          </p:cNvCxnSpPr>
          <p:nvPr/>
        </p:nvCxnSpPr>
        <p:spPr>
          <a:xfrm>
            <a:off x="3327400" y="2951163"/>
            <a:ext cx="411163" cy="1009650"/>
          </a:xfrm>
          <a:prstGeom prst="bentConnector3">
            <a:avLst>
              <a:gd name="adj1" fmla="val 49806"/>
            </a:avLst>
          </a:prstGeom>
          <a:ln w="9525" cap="flat" cmpd="sng">
            <a:solidFill>
              <a:schemeClr val="tx1"/>
            </a:solidFill>
            <a:prstDash val="solid"/>
            <a:miter/>
            <a:headEnd type="none" w="med" len="med"/>
            <a:tailEnd type="none" w="med" len="med"/>
          </a:ln>
        </p:spPr>
      </p:cxnSp>
      <p:cxnSp>
        <p:nvCxnSpPr>
          <p:cNvPr id="50191" name="AutoShape 43"/>
          <p:cNvCxnSpPr>
            <a:stCxn id="50180" idx="3"/>
            <a:endCxn id="50188" idx="1"/>
          </p:cNvCxnSpPr>
          <p:nvPr/>
        </p:nvCxnSpPr>
        <p:spPr>
          <a:xfrm>
            <a:off x="3327400" y="2951163"/>
            <a:ext cx="415925" cy="2566987"/>
          </a:xfrm>
          <a:prstGeom prst="bentConnector3">
            <a:avLst>
              <a:gd name="adj1" fmla="val 49620"/>
            </a:avLst>
          </a:prstGeom>
          <a:ln w="9525" cap="flat" cmpd="sng">
            <a:solidFill>
              <a:schemeClr val="tx1"/>
            </a:solidFill>
            <a:prstDash val="solid"/>
            <a:miter/>
            <a:headEnd type="none" w="med" len="med"/>
            <a:tailEnd type="none" w="med" len="med"/>
          </a:ln>
        </p:spPr>
      </p:cxnSp>
      <p:sp>
        <p:nvSpPr>
          <p:cNvPr id="50192" name="Text Box 45"/>
          <p:cNvSpPr txBox="1"/>
          <p:nvPr/>
        </p:nvSpPr>
        <p:spPr>
          <a:xfrm>
            <a:off x="4686300" y="2997200"/>
            <a:ext cx="163195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Pacto comisorio simple</a:t>
            </a:r>
            <a:endParaRPr lang="es-ES_tradnl" altLang="es-CL" sz="1200"/>
          </a:p>
        </p:txBody>
      </p:sp>
      <p:sp>
        <p:nvSpPr>
          <p:cNvPr id="50193" name="Text Box 46"/>
          <p:cNvSpPr txBox="1"/>
          <p:nvPr/>
        </p:nvSpPr>
        <p:spPr>
          <a:xfrm>
            <a:off x="4678363" y="4076700"/>
            <a:ext cx="1616075" cy="652463"/>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Pacto comisorio calificado o de resolución </a:t>
            </a:r>
            <a:r>
              <a:rPr lang="es-ES" altLang="es-CL" sz="1200" i="1"/>
              <a:t>ipso facto</a:t>
            </a:r>
            <a:endParaRPr lang="es-ES_tradnl" altLang="es-CL" sz="1200" i="1"/>
          </a:p>
        </p:txBody>
      </p:sp>
      <p:cxnSp>
        <p:nvCxnSpPr>
          <p:cNvPr id="50194" name="AutoShape 48"/>
          <p:cNvCxnSpPr>
            <a:stCxn id="50187" idx="3"/>
            <a:endCxn id="50192" idx="1"/>
          </p:cNvCxnSpPr>
          <p:nvPr/>
        </p:nvCxnSpPr>
        <p:spPr>
          <a:xfrm flipV="1">
            <a:off x="4333875" y="3141663"/>
            <a:ext cx="352425" cy="819150"/>
          </a:xfrm>
          <a:prstGeom prst="bentConnector3">
            <a:avLst>
              <a:gd name="adj1" fmla="val 49551"/>
            </a:avLst>
          </a:prstGeom>
          <a:ln w="9525" cap="flat" cmpd="sng">
            <a:solidFill>
              <a:schemeClr val="tx1"/>
            </a:solidFill>
            <a:prstDash val="solid"/>
            <a:miter/>
            <a:headEnd type="none" w="med" len="med"/>
            <a:tailEnd type="none" w="med" len="med"/>
          </a:ln>
        </p:spPr>
      </p:cxnSp>
      <p:cxnSp>
        <p:nvCxnSpPr>
          <p:cNvPr id="50195" name="AutoShape 49"/>
          <p:cNvCxnSpPr>
            <a:stCxn id="50187" idx="3"/>
            <a:endCxn id="50193" idx="1"/>
          </p:cNvCxnSpPr>
          <p:nvPr/>
        </p:nvCxnSpPr>
        <p:spPr>
          <a:xfrm>
            <a:off x="4333875" y="3960813"/>
            <a:ext cx="344488" cy="442912"/>
          </a:xfrm>
          <a:prstGeom prst="bentConnector3">
            <a:avLst>
              <a:gd name="adj1" fmla="val 49769"/>
            </a:avLst>
          </a:prstGeom>
          <a:ln w="9525" cap="flat" cmpd="sng">
            <a:solidFill>
              <a:schemeClr val="tx1"/>
            </a:solidFill>
            <a:prstDash val="solid"/>
            <a:miter/>
            <a:headEnd type="none" w="med" len="med"/>
            <a:tailEnd type="none" w="med" len="med"/>
          </a:ln>
        </p:spPr>
      </p:cxnSp>
      <p:sp>
        <p:nvSpPr>
          <p:cNvPr id="50196" name="Text Box 71"/>
          <p:cNvSpPr txBox="1"/>
          <p:nvPr/>
        </p:nvSpPr>
        <p:spPr>
          <a:xfrm>
            <a:off x="4716463" y="1484313"/>
            <a:ext cx="2286000" cy="841375"/>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spcAft>
                <a:spcPts val="600"/>
              </a:spcAft>
              <a:buNone/>
            </a:pPr>
            <a:r>
              <a:rPr lang="es-ES" altLang="es-CL" sz="1200"/>
              <a:t>El </a:t>
            </a:r>
            <a:r>
              <a:rPr lang="es-ES" altLang="es-CL" sz="1200" i="1"/>
              <a:t>pacto comisorio</a:t>
            </a:r>
            <a:r>
              <a:rPr lang="es-ES" altLang="es-CL" sz="1200"/>
              <a:t> consiste en la condición resolutoria de no cumplirse lo pactado, expresamente estipulado.</a:t>
            </a:r>
            <a:endParaRPr lang="es-ES_tradnl" altLang="es-CL" sz="1200"/>
          </a:p>
        </p:txBody>
      </p:sp>
      <p:sp>
        <p:nvSpPr>
          <p:cNvPr id="50197" name="Text Box 73"/>
          <p:cNvSpPr txBox="1"/>
          <p:nvPr/>
        </p:nvSpPr>
        <p:spPr>
          <a:xfrm>
            <a:off x="6424613" y="2816225"/>
            <a:ext cx="2251075" cy="7651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100"/>
              <a:t> Es la condición resolutoria tácita escriturada</a:t>
            </a:r>
            <a:endParaRPr lang="es-ES_tradnl" altLang="es-CL" sz="1100"/>
          </a:p>
          <a:p>
            <a:pPr marL="0" lvl="0" indent="0">
              <a:spcBef>
                <a:spcPct val="0"/>
              </a:spcBef>
            </a:pPr>
            <a:r>
              <a:rPr lang="es-ES_tradnl" altLang="es-CL" sz="1100"/>
              <a:t> Produce iguales efectos (no opera de pleno derecho)</a:t>
            </a:r>
            <a:endParaRPr lang="es-ES_tradnl" altLang="es-CL" sz="1100"/>
          </a:p>
        </p:txBody>
      </p:sp>
      <p:sp>
        <p:nvSpPr>
          <p:cNvPr id="50198" name="Text Box 74"/>
          <p:cNvSpPr txBox="1"/>
          <p:nvPr/>
        </p:nvSpPr>
        <p:spPr>
          <a:xfrm>
            <a:off x="6456363" y="3927475"/>
            <a:ext cx="2397125" cy="1741488"/>
          </a:xfrm>
          <a:prstGeom prst="rect">
            <a:avLst/>
          </a:prstGeom>
          <a:noFill/>
          <a:ln w="63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a:t>Artículo 1879.</a:t>
            </a:r>
            <a:r>
              <a:rPr lang="es-ES" altLang="es-CL" sz="1200"/>
              <a:t> Si se estipula que por no pagarse el precio al tiempo convenido, se resuelva </a:t>
            </a:r>
            <a:r>
              <a:rPr lang="es-ES" altLang="es-CL" sz="1200" i="1"/>
              <a:t>ipso facto</a:t>
            </a:r>
            <a:r>
              <a:rPr lang="es-ES" altLang="es-CL" sz="1200"/>
              <a:t> el contrato de venta, el comprador podrá, sin embargo, hacerlo subsistir, pagando el precio, lo más tarde, en las veinticuatro horas subsiguientes a la notificación judicial de la demanda. </a:t>
            </a:r>
            <a:endParaRPr lang="es-ES_tradnl" altLang="es-CL" sz="12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1202" name="Text Box 2"/>
          <p:cNvSpPr txBox="1"/>
          <p:nvPr/>
        </p:nvSpPr>
        <p:spPr>
          <a:xfrm>
            <a:off x="971550" y="3168650"/>
            <a:ext cx="1752600" cy="47625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Pactos accesorios a la compraventa</a:t>
            </a:r>
            <a:endParaRPr lang="es-ES_tradnl" altLang="es-CL" sz="1200" i="1"/>
          </a:p>
        </p:txBody>
      </p:sp>
      <p:sp>
        <p:nvSpPr>
          <p:cNvPr id="51203" name="Text Box 3"/>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VII. Pactos accesorios a la compraventa</a:t>
            </a:r>
            <a:endParaRPr lang="es-ES_tradnl" altLang="es-CL" sz="2800" i="1"/>
          </a:p>
        </p:txBody>
      </p:sp>
      <p:sp>
        <p:nvSpPr>
          <p:cNvPr id="51204" name="Text Box 4"/>
          <p:cNvSpPr txBox="1"/>
          <p:nvPr/>
        </p:nvSpPr>
        <p:spPr>
          <a:xfrm>
            <a:off x="3222625" y="1700213"/>
            <a:ext cx="1223963"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Pacto comisorio </a:t>
            </a:r>
            <a:endParaRPr lang="es-ES_tradnl" altLang="es-CL" sz="1200"/>
          </a:p>
        </p:txBody>
      </p:sp>
      <p:sp>
        <p:nvSpPr>
          <p:cNvPr id="51205" name="Text Box 5"/>
          <p:cNvSpPr txBox="1"/>
          <p:nvPr/>
        </p:nvSpPr>
        <p:spPr>
          <a:xfrm>
            <a:off x="3233738" y="3140075"/>
            <a:ext cx="141605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Pacto de retroventa </a:t>
            </a:r>
            <a:endParaRPr lang="es-ES_tradnl" altLang="es-CL" sz="1200"/>
          </a:p>
        </p:txBody>
      </p:sp>
      <p:sp>
        <p:nvSpPr>
          <p:cNvPr id="51206" name="Text Box 6"/>
          <p:cNvSpPr txBox="1"/>
          <p:nvPr/>
        </p:nvSpPr>
        <p:spPr>
          <a:xfrm>
            <a:off x="3259138" y="5321300"/>
            <a:ext cx="126365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Pacto de retracto </a:t>
            </a:r>
            <a:endParaRPr lang="es-ES_tradnl" altLang="es-CL" sz="1200"/>
          </a:p>
        </p:txBody>
      </p:sp>
      <p:cxnSp>
        <p:nvCxnSpPr>
          <p:cNvPr id="51207" name="AutoShape 7"/>
          <p:cNvCxnSpPr>
            <a:stCxn id="51202" idx="3"/>
            <a:endCxn id="51204" idx="1"/>
          </p:cNvCxnSpPr>
          <p:nvPr/>
        </p:nvCxnSpPr>
        <p:spPr>
          <a:xfrm flipV="1">
            <a:off x="2733675" y="1844675"/>
            <a:ext cx="488950" cy="1562100"/>
          </a:xfrm>
          <a:prstGeom prst="bentConnector3">
            <a:avLst>
              <a:gd name="adj1" fmla="val 49028"/>
            </a:avLst>
          </a:prstGeom>
          <a:ln w="9525" cap="flat" cmpd="sng">
            <a:solidFill>
              <a:schemeClr val="tx1"/>
            </a:solidFill>
            <a:prstDash val="solid"/>
            <a:miter/>
            <a:headEnd type="none" w="med" len="med"/>
            <a:tailEnd type="none" w="med" len="med"/>
          </a:ln>
        </p:spPr>
      </p:cxnSp>
      <p:cxnSp>
        <p:nvCxnSpPr>
          <p:cNvPr id="51208" name="AutoShape 8"/>
          <p:cNvCxnSpPr>
            <a:stCxn id="51202" idx="3"/>
            <a:endCxn id="51205" idx="1"/>
          </p:cNvCxnSpPr>
          <p:nvPr/>
        </p:nvCxnSpPr>
        <p:spPr>
          <a:xfrm flipV="1">
            <a:off x="2733675" y="3284538"/>
            <a:ext cx="500063" cy="122237"/>
          </a:xfrm>
          <a:prstGeom prst="bentConnector3">
            <a:avLst>
              <a:gd name="adj1" fmla="val 48889"/>
            </a:avLst>
          </a:prstGeom>
          <a:ln w="9525" cap="flat" cmpd="sng">
            <a:solidFill>
              <a:schemeClr val="tx1"/>
            </a:solidFill>
            <a:prstDash val="solid"/>
            <a:miter/>
            <a:headEnd type="none" w="med" len="med"/>
            <a:tailEnd type="none" w="med" len="med"/>
          </a:ln>
        </p:spPr>
      </p:cxnSp>
      <p:cxnSp>
        <p:nvCxnSpPr>
          <p:cNvPr id="51209" name="AutoShape 9"/>
          <p:cNvCxnSpPr>
            <a:stCxn id="51202" idx="3"/>
            <a:endCxn id="51206" idx="1"/>
          </p:cNvCxnSpPr>
          <p:nvPr/>
        </p:nvCxnSpPr>
        <p:spPr>
          <a:xfrm>
            <a:off x="2733675" y="3406775"/>
            <a:ext cx="525463" cy="2058988"/>
          </a:xfrm>
          <a:prstGeom prst="bentConnector3">
            <a:avLst>
              <a:gd name="adj1" fmla="val 48944"/>
            </a:avLst>
          </a:prstGeom>
          <a:ln w="9525" cap="flat" cmpd="sng">
            <a:solidFill>
              <a:schemeClr val="tx1"/>
            </a:solidFill>
            <a:prstDash val="solid"/>
            <a:miter/>
            <a:headEnd type="none" w="med" len="med"/>
            <a:tailEnd type="none" w="med" len="med"/>
          </a:ln>
        </p:spPr>
      </p:cxnSp>
      <p:sp>
        <p:nvSpPr>
          <p:cNvPr id="51210" name="Text Box 20"/>
          <p:cNvSpPr txBox="1"/>
          <p:nvPr/>
        </p:nvSpPr>
        <p:spPr>
          <a:xfrm>
            <a:off x="5037138" y="4940300"/>
            <a:ext cx="78263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Concepto</a:t>
            </a:r>
            <a:endParaRPr lang="es-ES_tradnl" altLang="es-CL" sz="1200"/>
          </a:p>
        </p:txBody>
      </p:sp>
      <p:sp>
        <p:nvSpPr>
          <p:cNvPr id="51211" name="Text Box 21"/>
          <p:cNvSpPr txBox="1"/>
          <p:nvPr/>
        </p:nvSpPr>
        <p:spPr>
          <a:xfrm>
            <a:off x="5032375" y="5321300"/>
            <a:ext cx="84137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Requisitos</a:t>
            </a:r>
            <a:endParaRPr lang="es-ES_tradnl" altLang="es-CL" sz="1200"/>
          </a:p>
        </p:txBody>
      </p:sp>
      <p:sp>
        <p:nvSpPr>
          <p:cNvPr id="51212" name="Text Box 22"/>
          <p:cNvSpPr txBox="1"/>
          <p:nvPr/>
        </p:nvSpPr>
        <p:spPr>
          <a:xfrm>
            <a:off x="5041900" y="5702300"/>
            <a:ext cx="655638"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Efectos</a:t>
            </a:r>
            <a:endParaRPr lang="es-ES_tradnl" altLang="es-CL" sz="1200"/>
          </a:p>
        </p:txBody>
      </p:sp>
      <p:cxnSp>
        <p:nvCxnSpPr>
          <p:cNvPr id="51213" name="AutoShape 23"/>
          <p:cNvCxnSpPr>
            <a:stCxn id="51206" idx="3"/>
            <a:endCxn id="51210" idx="1"/>
          </p:cNvCxnSpPr>
          <p:nvPr/>
        </p:nvCxnSpPr>
        <p:spPr>
          <a:xfrm flipV="1">
            <a:off x="4522788" y="5084763"/>
            <a:ext cx="514350" cy="3810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51214" name="AutoShape 24"/>
          <p:cNvCxnSpPr>
            <a:stCxn id="51206" idx="3"/>
            <a:endCxn id="51211" idx="1"/>
          </p:cNvCxnSpPr>
          <p:nvPr/>
        </p:nvCxnSpPr>
        <p:spPr>
          <a:xfrm>
            <a:off x="4522788" y="5465763"/>
            <a:ext cx="509587" cy="0"/>
          </a:xfrm>
          <a:prstGeom prst="straightConnector1">
            <a:avLst/>
          </a:prstGeom>
          <a:ln w="9525" cap="flat" cmpd="sng">
            <a:solidFill>
              <a:schemeClr val="tx1"/>
            </a:solidFill>
            <a:prstDash val="solid"/>
            <a:headEnd type="none" w="med" len="med"/>
            <a:tailEnd type="none" w="med" len="med"/>
          </a:ln>
        </p:spPr>
      </p:cxnSp>
      <p:cxnSp>
        <p:nvCxnSpPr>
          <p:cNvPr id="51215" name="AutoShape 25"/>
          <p:cNvCxnSpPr>
            <a:stCxn id="51206" idx="3"/>
            <a:endCxn id="51212" idx="1"/>
          </p:cNvCxnSpPr>
          <p:nvPr/>
        </p:nvCxnSpPr>
        <p:spPr>
          <a:xfrm>
            <a:off x="4522788" y="5465763"/>
            <a:ext cx="519112" cy="381000"/>
          </a:xfrm>
          <a:prstGeom prst="bentConnector3">
            <a:avLst>
              <a:gd name="adj1" fmla="val 49847"/>
            </a:avLst>
          </a:prstGeom>
          <a:ln w="9525" cap="flat" cmpd="sng">
            <a:solidFill>
              <a:schemeClr val="tx1"/>
            </a:solidFill>
            <a:prstDash val="solid"/>
            <a:miter/>
            <a:headEnd type="none" w="med" len="med"/>
            <a:tailEnd type="none" w="med" len="med"/>
          </a:ln>
        </p:spPr>
      </p:cxnSp>
      <p:sp>
        <p:nvSpPr>
          <p:cNvPr id="51216" name="Text Box 26"/>
          <p:cNvSpPr txBox="1"/>
          <p:nvPr/>
        </p:nvSpPr>
        <p:spPr>
          <a:xfrm>
            <a:off x="5010150" y="2389188"/>
            <a:ext cx="782638"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Concepto</a:t>
            </a:r>
            <a:endParaRPr lang="es-ES_tradnl" altLang="es-CL" sz="1200"/>
          </a:p>
        </p:txBody>
      </p:sp>
      <p:sp>
        <p:nvSpPr>
          <p:cNvPr id="51217" name="Text Box 27"/>
          <p:cNvSpPr txBox="1"/>
          <p:nvPr/>
        </p:nvSpPr>
        <p:spPr>
          <a:xfrm>
            <a:off x="5006975" y="2795588"/>
            <a:ext cx="841375"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Requisitos</a:t>
            </a:r>
            <a:endParaRPr lang="es-ES_tradnl" altLang="es-CL" sz="1200"/>
          </a:p>
        </p:txBody>
      </p:sp>
      <p:cxnSp>
        <p:nvCxnSpPr>
          <p:cNvPr id="51218" name="AutoShape 28"/>
          <p:cNvCxnSpPr>
            <a:stCxn id="51205" idx="3"/>
            <a:endCxn id="51216" idx="1"/>
          </p:cNvCxnSpPr>
          <p:nvPr/>
        </p:nvCxnSpPr>
        <p:spPr>
          <a:xfrm flipV="1">
            <a:off x="4649788" y="2533650"/>
            <a:ext cx="360362" cy="750888"/>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51219" name="AutoShape 29"/>
          <p:cNvCxnSpPr>
            <a:stCxn id="51205" idx="3"/>
            <a:endCxn id="51217" idx="1"/>
          </p:cNvCxnSpPr>
          <p:nvPr/>
        </p:nvCxnSpPr>
        <p:spPr>
          <a:xfrm flipV="1">
            <a:off x="4649788" y="2940050"/>
            <a:ext cx="357187" cy="344488"/>
          </a:xfrm>
          <a:prstGeom prst="bentConnector3">
            <a:avLst>
              <a:gd name="adj1" fmla="val 49778"/>
            </a:avLst>
          </a:prstGeom>
          <a:ln w="9525" cap="flat" cmpd="sng">
            <a:solidFill>
              <a:schemeClr val="tx1"/>
            </a:solidFill>
            <a:prstDash val="solid"/>
            <a:miter/>
            <a:headEnd type="none" w="med" len="med"/>
            <a:tailEnd type="none" w="med" len="med"/>
          </a:ln>
        </p:spPr>
      </p:cxnSp>
      <p:sp>
        <p:nvSpPr>
          <p:cNvPr id="51220" name="Text Box 30"/>
          <p:cNvSpPr txBox="1"/>
          <p:nvPr/>
        </p:nvSpPr>
        <p:spPr>
          <a:xfrm>
            <a:off x="5014913" y="3189288"/>
            <a:ext cx="96043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Condiciones</a:t>
            </a:r>
            <a:endParaRPr lang="es-ES_tradnl" altLang="es-CL" sz="1200"/>
          </a:p>
        </p:txBody>
      </p:sp>
      <p:sp>
        <p:nvSpPr>
          <p:cNvPr id="51221" name="Text Box 31"/>
          <p:cNvSpPr txBox="1"/>
          <p:nvPr/>
        </p:nvSpPr>
        <p:spPr>
          <a:xfrm>
            <a:off x="5002213" y="3686175"/>
            <a:ext cx="65563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Efectos</a:t>
            </a:r>
            <a:endParaRPr lang="es-ES_tradnl" altLang="es-CL" sz="1200"/>
          </a:p>
        </p:txBody>
      </p:sp>
      <p:sp>
        <p:nvSpPr>
          <p:cNvPr id="51222" name="Text Box 32"/>
          <p:cNvSpPr txBox="1"/>
          <p:nvPr/>
        </p:nvSpPr>
        <p:spPr>
          <a:xfrm>
            <a:off x="5002213" y="4189413"/>
            <a:ext cx="157003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Carácter intransferible</a:t>
            </a:r>
            <a:endParaRPr lang="es-ES_tradnl" altLang="es-CL" sz="1200"/>
          </a:p>
        </p:txBody>
      </p:sp>
      <p:cxnSp>
        <p:nvCxnSpPr>
          <p:cNvPr id="51223" name="AutoShape 33"/>
          <p:cNvCxnSpPr>
            <a:stCxn id="51205" idx="3"/>
            <a:endCxn id="51220" idx="1"/>
          </p:cNvCxnSpPr>
          <p:nvPr/>
        </p:nvCxnSpPr>
        <p:spPr>
          <a:xfrm>
            <a:off x="4649788" y="3284538"/>
            <a:ext cx="365125" cy="4921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51224" name="AutoShape 34"/>
          <p:cNvCxnSpPr>
            <a:stCxn id="51205" idx="3"/>
            <a:endCxn id="51221" idx="1"/>
          </p:cNvCxnSpPr>
          <p:nvPr/>
        </p:nvCxnSpPr>
        <p:spPr>
          <a:xfrm>
            <a:off x="4649788" y="3284538"/>
            <a:ext cx="352425" cy="5461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51225" name="AutoShape 35"/>
          <p:cNvCxnSpPr>
            <a:stCxn id="51205" idx="3"/>
            <a:endCxn id="51222" idx="1"/>
          </p:cNvCxnSpPr>
          <p:nvPr/>
        </p:nvCxnSpPr>
        <p:spPr>
          <a:xfrm>
            <a:off x="4649788" y="3284538"/>
            <a:ext cx="352425" cy="1049337"/>
          </a:xfrm>
          <a:prstGeom prst="bentConnector3">
            <a:avLst>
              <a:gd name="adj1" fmla="val 50000"/>
            </a:avLst>
          </a:prstGeom>
          <a:ln w="9525" cap="flat" cmpd="sng">
            <a:solidFill>
              <a:schemeClr val="tx1"/>
            </a:solidFill>
            <a:prstDash val="solid"/>
            <a:miter/>
            <a:headEnd type="none" w="med" len="med"/>
            <a:tailEnd type="none" w="med" len="med"/>
          </a:ln>
        </p:spPr>
      </p:cxnSp>
      <p:sp>
        <p:nvSpPr>
          <p:cNvPr id="51226" name="Text Box 36"/>
          <p:cNvSpPr txBox="1"/>
          <p:nvPr/>
        </p:nvSpPr>
        <p:spPr>
          <a:xfrm>
            <a:off x="5815013" y="3508375"/>
            <a:ext cx="1636712" cy="6397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Efectos generales</a:t>
            </a:r>
            <a:endParaRPr lang="es-ES" altLang="es-CL" sz="1200"/>
          </a:p>
          <a:p>
            <a:pPr marL="0" lvl="0" indent="0">
              <a:spcBef>
                <a:spcPct val="0"/>
              </a:spcBef>
              <a:buNone/>
            </a:pPr>
            <a:r>
              <a:rPr lang="es-ES" altLang="es-CL" sz="1200"/>
              <a:t>Efectos entre las partes </a:t>
            </a:r>
            <a:endParaRPr lang="es-ES" altLang="es-CL" sz="1200"/>
          </a:p>
          <a:p>
            <a:pPr marL="0" lvl="0" indent="0">
              <a:spcBef>
                <a:spcPct val="0"/>
              </a:spcBef>
              <a:buNone/>
            </a:pPr>
            <a:r>
              <a:rPr lang="es-ES" altLang="es-CL" sz="1200"/>
              <a:t>Efectos contra terceros</a:t>
            </a:r>
            <a:endParaRPr lang="es-ES" altLang="es-CL" sz="1200"/>
          </a:p>
        </p:txBody>
      </p:sp>
      <p:sp>
        <p:nvSpPr>
          <p:cNvPr id="51227" name="AutoShape 37"/>
          <p:cNvSpPr/>
          <p:nvPr/>
        </p:nvSpPr>
        <p:spPr>
          <a:xfrm>
            <a:off x="5756275" y="3554413"/>
            <a:ext cx="71438" cy="503237"/>
          </a:xfrm>
          <a:prstGeom prst="leftBrace">
            <a:avLst>
              <a:gd name="adj1" fmla="val 58703"/>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p:sp>
        <p:nvSpPr>
          <p:cNvPr id="5222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2226" name="Text Box 2"/>
          <p:cNvSpPr txBox="1"/>
          <p:nvPr/>
        </p:nvSpPr>
        <p:spPr>
          <a:xfrm>
            <a:off x="468313" y="3573463"/>
            <a:ext cx="1752600" cy="47625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Rescisión de la venta por lesión enorme</a:t>
            </a:r>
            <a:endParaRPr lang="es-ES_tradnl" altLang="es-CL" sz="1200" b="1">
              <a:latin typeface="Arial" panose="020B0604020202020204" pitchFamily="34" charset="0"/>
            </a:endParaRPr>
          </a:p>
        </p:txBody>
      </p:sp>
      <p:sp>
        <p:nvSpPr>
          <p:cNvPr id="52227" name="Text Box 3"/>
          <p:cNvSpPr txBox="1"/>
          <p:nvPr/>
        </p:nvSpPr>
        <p:spPr>
          <a:xfrm>
            <a:off x="914400" y="62865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VIII. Rescisión de la venta por lesión enorme</a:t>
            </a:r>
            <a:endParaRPr lang="es-ES_tradnl" altLang="es-CL" sz="2800" i="1"/>
          </a:p>
        </p:txBody>
      </p:sp>
      <p:sp>
        <p:nvSpPr>
          <p:cNvPr id="52228" name="Text Box 4"/>
          <p:cNvSpPr txBox="1"/>
          <p:nvPr/>
        </p:nvSpPr>
        <p:spPr>
          <a:xfrm>
            <a:off x="2700338" y="1844675"/>
            <a:ext cx="94297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Concepto </a:t>
            </a:r>
            <a:endParaRPr lang="es-ES_tradnl" altLang="es-CL" sz="1200"/>
          </a:p>
        </p:txBody>
      </p:sp>
      <p:sp>
        <p:nvSpPr>
          <p:cNvPr id="52229" name="Text Box 7"/>
          <p:cNvSpPr txBox="1"/>
          <p:nvPr/>
        </p:nvSpPr>
        <p:spPr>
          <a:xfrm>
            <a:off x="2700338" y="2997200"/>
            <a:ext cx="976312"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Requisitos</a:t>
            </a:r>
            <a:endParaRPr lang="es-ES_tradnl" altLang="es-CL" sz="1200"/>
          </a:p>
        </p:txBody>
      </p:sp>
      <p:sp>
        <p:nvSpPr>
          <p:cNvPr id="52230" name="Text Box 8"/>
          <p:cNvSpPr txBox="1"/>
          <p:nvPr/>
        </p:nvSpPr>
        <p:spPr>
          <a:xfrm>
            <a:off x="4119563" y="2433638"/>
            <a:ext cx="315595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Que la venta sea rescindible por causa de lesión </a:t>
            </a:r>
            <a:endParaRPr lang="es-ES_tradnl" altLang="es-CL" sz="1200"/>
          </a:p>
        </p:txBody>
      </p:sp>
      <p:sp>
        <p:nvSpPr>
          <p:cNvPr id="52231" name="Text Box 11"/>
          <p:cNvSpPr txBox="1"/>
          <p:nvPr/>
        </p:nvSpPr>
        <p:spPr>
          <a:xfrm>
            <a:off x="4119563" y="2805113"/>
            <a:ext cx="177165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Que la lesión sea enorme </a:t>
            </a:r>
            <a:endParaRPr lang="es-ES_tradnl" altLang="es-CL" sz="1200"/>
          </a:p>
        </p:txBody>
      </p:sp>
      <p:cxnSp>
        <p:nvCxnSpPr>
          <p:cNvPr id="52232" name="AutoShape 12"/>
          <p:cNvCxnSpPr>
            <a:stCxn id="52229" idx="3"/>
            <a:endCxn id="52230" idx="1"/>
          </p:cNvCxnSpPr>
          <p:nvPr/>
        </p:nvCxnSpPr>
        <p:spPr>
          <a:xfrm flipV="1">
            <a:off x="3676650" y="2578100"/>
            <a:ext cx="442913" cy="563563"/>
          </a:xfrm>
          <a:prstGeom prst="bentConnector3">
            <a:avLst>
              <a:gd name="adj1" fmla="val 49819"/>
            </a:avLst>
          </a:prstGeom>
          <a:ln w="9525" cap="flat" cmpd="sng">
            <a:solidFill>
              <a:schemeClr val="tx1"/>
            </a:solidFill>
            <a:prstDash val="solid"/>
            <a:miter/>
            <a:headEnd type="none" w="med" len="med"/>
            <a:tailEnd type="none" w="med" len="med"/>
          </a:ln>
        </p:spPr>
      </p:cxnSp>
      <p:cxnSp>
        <p:nvCxnSpPr>
          <p:cNvPr id="52233" name="AutoShape 13"/>
          <p:cNvCxnSpPr>
            <a:stCxn id="52229" idx="3"/>
            <a:endCxn id="52231" idx="1"/>
          </p:cNvCxnSpPr>
          <p:nvPr/>
        </p:nvCxnSpPr>
        <p:spPr>
          <a:xfrm flipV="1">
            <a:off x="3676650" y="2949575"/>
            <a:ext cx="442913" cy="192088"/>
          </a:xfrm>
          <a:prstGeom prst="bentConnector3">
            <a:avLst>
              <a:gd name="adj1" fmla="val 49819"/>
            </a:avLst>
          </a:prstGeom>
          <a:ln w="9525" cap="flat" cmpd="sng">
            <a:solidFill>
              <a:schemeClr val="tx1"/>
            </a:solidFill>
            <a:prstDash val="solid"/>
            <a:miter/>
            <a:headEnd type="none" w="med" len="med"/>
            <a:tailEnd type="none" w="med" len="med"/>
          </a:ln>
        </p:spPr>
      </p:cxnSp>
      <p:sp>
        <p:nvSpPr>
          <p:cNvPr id="52234" name="Text Box 14"/>
          <p:cNvSpPr txBox="1"/>
          <p:nvPr/>
        </p:nvSpPr>
        <p:spPr>
          <a:xfrm>
            <a:off x="2720975" y="4294188"/>
            <a:ext cx="1427163"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Irrenunciabilidad</a:t>
            </a:r>
            <a:endParaRPr lang="es-ES_tradnl" altLang="es-CL" sz="1200"/>
          </a:p>
        </p:txBody>
      </p:sp>
      <p:sp>
        <p:nvSpPr>
          <p:cNvPr id="52235" name="Text Box 19"/>
          <p:cNvSpPr txBox="1"/>
          <p:nvPr/>
        </p:nvSpPr>
        <p:spPr>
          <a:xfrm>
            <a:off x="2720975" y="5373688"/>
            <a:ext cx="746125"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Efectos</a:t>
            </a:r>
            <a:endParaRPr lang="es-ES_tradnl" altLang="es-CL" sz="1200"/>
          </a:p>
        </p:txBody>
      </p:sp>
      <p:sp>
        <p:nvSpPr>
          <p:cNvPr id="52236" name="Text Box 22"/>
          <p:cNvSpPr txBox="1"/>
          <p:nvPr/>
        </p:nvSpPr>
        <p:spPr>
          <a:xfrm>
            <a:off x="4119563" y="3195638"/>
            <a:ext cx="444500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Que la cosa no se haya perdido ni enajenado en poder del comprador </a:t>
            </a:r>
            <a:endParaRPr lang="es-ES_tradnl" altLang="es-CL" sz="1200"/>
          </a:p>
        </p:txBody>
      </p:sp>
      <p:sp>
        <p:nvSpPr>
          <p:cNvPr id="52237" name="Text Box 24"/>
          <p:cNvSpPr txBox="1"/>
          <p:nvPr/>
        </p:nvSpPr>
        <p:spPr>
          <a:xfrm>
            <a:off x="4119563" y="3592513"/>
            <a:ext cx="210820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Que la acción no esté prescrita </a:t>
            </a:r>
            <a:endParaRPr lang="es-ES_tradnl" altLang="es-CL" sz="1200"/>
          </a:p>
        </p:txBody>
      </p:sp>
      <p:cxnSp>
        <p:nvCxnSpPr>
          <p:cNvPr id="52238" name="AutoShape 25"/>
          <p:cNvCxnSpPr>
            <a:stCxn id="52226" idx="3"/>
            <a:endCxn id="52228" idx="1"/>
          </p:cNvCxnSpPr>
          <p:nvPr/>
        </p:nvCxnSpPr>
        <p:spPr>
          <a:xfrm flipV="1">
            <a:off x="2230438" y="1989138"/>
            <a:ext cx="469900" cy="1822450"/>
          </a:xfrm>
          <a:prstGeom prst="bentConnector3">
            <a:avLst>
              <a:gd name="adj1" fmla="val 48986"/>
            </a:avLst>
          </a:prstGeom>
          <a:ln w="9525" cap="flat" cmpd="sng">
            <a:solidFill>
              <a:schemeClr val="tx1"/>
            </a:solidFill>
            <a:prstDash val="solid"/>
            <a:miter/>
            <a:headEnd type="none" w="med" len="med"/>
            <a:tailEnd type="none" w="med" len="med"/>
          </a:ln>
        </p:spPr>
      </p:cxnSp>
      <p:cxnSp>
        <p:nvCxnSpPr>
          <p:cNvPr id="52239" name="AutoShape 26"/>
          <p:cNvCxnSpPr>
            <a:stCxn id="52226" idx="3"/>
            <a:endCxn id="52229" idx="1"/>
          </p:cNvCxnSpPr>
          <p:nvPr/>
        </p:nvCxnSpPr>
        <p:spPr>
          <a:xfrm flipV="1">
            <a:off x="2230438" y="3141663"/>
            <a:ext cx="469900" cy="669925"/>
          </a:xfrm>
          <a:prstGeom prst="bentConnector3">
            <a:avLst>
              <a:gd name="adj1" fmla="val 48986"/>
            </a:avLst>
          </a:prstGeom>
          <a:ln w="9525" cap="flat" cmpd="sng">
            <a:solidFill>
              <a:schemeClr val="tx1"/>
            </a:solidFill>
            <a:prstDash val="solid"/>
            <a:miter/>
            <a:headEnd type="none" w="med" len="med"/>
            <a:tailEnd type="none" w="med" len="med"/>
          </a:ln>
        </p:spPr>
      </p:cxnSp>
      <p:cxnSp>
        <p:nvCxnSpPr>
          <p:cNvPr id="52240" name="AutoShape 27"/>
          <p:cNvCxnSpPr>
            <a:stCxn id="52229" idx="3"/>
            <a:endCxn id="52236" idx="1"/>
          </p:cNvCxnSpPr>
          <p:nvPr/>
        </p:nvCxnSpPr>
        <p:spPr>
          <a:xfrm>
            <a:off x="3676650" y="3141663"/>
            <a:ext cx="442913" cy="198437"/>
          </a:xfrm>
          <a:prstGeom prst="bentConnector3">
            <a:avLst>
              <a:gd name="adj1" fmla="val 49819"/>
            </a:avLst>
          </a:prstGeom>
          <a:ln w="9525" cap="flat" cmpd="sng">
            <a:solidFill>
              <a:schemeClr val="tx1"/>
            </a:solidFill>
            <a:prstDash val="solid"/>
            <a:miter/>
            <a:headEnd type="none" w="med" len="med"/>
            <a:tailEnd type="none" w="med" len="med"/>
          </a:ln>
        </p:spPr>
      </p:cxnSp>
      <p:cxnSp>
        <p:nvCxnSpPr>
          <p:cNvPr id="52241" name="AutoShape 28"/>
          <p:cNvCxnSpPr>
            <a:stCxn id="52229" idx="3"/>
            <a:endCxn id="52237" idx="1"/>
          </p:cNvCxnSpPr>
          <p:nvPr/>
        </p:nvCxnSpPr>
        <p:spPr>
          <a:xfrm>
            <a:off x="3676650" y="3141663"/>
            <a:ext cx="442913" cy="595312"/>
          </a:xfrm>
          <a:prstGeom prst="bentConnector3">
            <a:avLst>
              <a:gd name="adj1" fmla="val 49819"/>
            </a:avLst>
          </a:prstGeom>
          <a:ln w="9525" cap="flat" cmpd="sng">
            <a:solidFill>
              <a:schemeClr val="tx1"/>
            </a:solidFill>
            <a:prstDash val="solid"/>
            <a:miter/>
            <a:headEnd type="none" w="med" len="med"/>
            <a:tailEnd type="none" w="med" len="med"/>
          </a:ln>
        </p:spPr>
      </p:cxnSp>
      <p:cxnSp>
        <p:nvCxnSpPr>
          <p:cNvPr id="52242" name="AutoShape 29"/>
          <p:cNvCxnSpPr>
            <a:stCxn id="52226" idx="3"/>
            <a:endCxn id="52234" idx="1"/>
          </p:cNvCxnSpPr>
          <p:nvPr/>
        </p:nvCxnSpPr>
        <p:spPr>
          <a:xfrm>
            <a:off x="2230438" y="3811588"/>
            <a:ext cx="490537" cy="627062"/>
          </a:xfrm>
          <a:prstGeom prst="bentConnector3">
            <a:avLst>
              <a:gd name="adj1" fmla="val 48866"/>
            </a:avLst>
          </a:prstGeom>
          <a:ln w="9525" cap="flat" cmpd="sng">
            <a:solidFill>
              <a:schemeClr val="tx1"/>
            </a:solidFill>
            <a:prstDash val="solid"/>
            <a:miter/>
            <a:headEnd type="none" w="med" len="med"/>
            <a:tailEnd type="none" w="med" len="med"/>
          </a:ln>
        </p:spPr>
      </p:cxnSp>
      <p:cxnSp>
        <p:nvCxnSpPr>
          <p:cNvPr id="52243" name="AutoShape 30"/>
          <p:cNvCxnSpPr>
            <a:stCxn id="52226" idx="3"/>
            <a:endCxn id="52235" idx="1"/>
          </p:cNvCxnSpPr>
          <p:nvPr/>
        </p:nvCxnSpPr>
        <p:spPr>
          <a:xfrm>
            <a:off x="2230438" y="3811588"/>
            <a:ext cx="490537" cy="1706562"/>
          </a:xfrm>
          <a:prstGeom prst="bentConnector3">
            <a:avLst>
              <a:gd name="adj1" fmla="val 48866"/>
            </a:avLst>
          </a:prstGeom>
          <a:ln w="9525" cap="flat" cmpd="sng">
            <a:solidFill>
              <a:schemeClr val="tx1"/>
            </a:solidFill>
            <a:prstDash val="solid"/>
            <a:miter/>
            <a:headEnd type="none" w="med" len="med"/>
            <a:tailEnd type="none" w="med" len="med"/>
          </a:ln>
        </p:spPr>
      </p:cxnSp>
      <p:sp>
        <p:nvSpPr>
          <p:cNvPr id="52244" name="Text Box 31"/>
          <p:cNvSpPr txBox="1"/>
          <p:nvPr/>
        </p:nvSpPr>
        <p:spPr>
          <a:xfrm>
            <a:off x="3817938" y="5111750"/>
            <a:ext cx="291465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Si el demandado opta por evitar la rescisión </a:t>
            </a:r>
            <a:endParaRPr lang="es-ES_tradnl" altLang="es-CL" sz="1200"/>
          </a:p>
        </p:txBody>
      </p:sp>
      <p:sp>
        <p:nvSpPr>
          <p:cNvPr id="52245" name="Text Box 32"/>
          <p:cNvSpPr txBox="1"/>
          <p:nvPr/>
        </p:nvSpPr>
        <p:spPr>
          <a:xfrm>
            <a:off x="3817938" y="5614988"/>
            <a:ext cx="278288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Si el demandado consiente en la rescisión </a:t>
            </a:r>
            <a:endParaRPr lang="es-ES_tradnl" altLang="es-CL" sz="1200"/>
          </a:p>
        </p:txBody>
      </p:sp>
      <p:cxnSp>
        <p:nvCxnSpPr>
          <p:cNvPr id="52246" name="AutoShape 33"/>
          <p:cNvCxnSpPr>
            <a:stCxn id="52235" idx="3"/>
            <a:endCxn id="52244" idx="1"/>
          </p:cNvCxnSpPr>
          <p:nvPr/>
        </p:nvCxnSpPr>
        <p:spPr>
          <a:xfrm flipV="1">
            <a:off x="3467100" y="5256213"/>
            <a:ext cx="350838" cy="261937"/>
          </a:xfrm>
          <a:prstGeom prst="bentConnector3">
            <a:avLst>
              <a:gd name="adj1" fmla="val 49773"/>
            </a:avLst>
          </a:prstGeom>
          <a:ln w="9525" cap="flat" cmpd="sng">
            <a:solidFill>
              <a:schemeClr val="tx1"/>
            </a:solidFill>
            <a:prstDash val="solid"/>
            <a:miter/>
            <a:headEnd type="none" w="med" len="med"/>
            <a:tailEnd type="none" w="med" len="med"/>
          </a:ln>
        </p:spPr>
      </p:cxnSp>
      <p:cxnSp>
        <p:nvCxnSpPr>
          <p:cNvPr id="52247" name="AutoShape 34"/>
          <p:cNvCxnSpPr>
            <a:stCxn id="52235" idx="3"/>
            <a:endCxn id="52245" idx="1"/>
          </p:cNvCxnSpPr>
          <p:nvPr/>
        </p:nvCxnSpPr>
        <p:spPr>
          <a:xfrm>
            <a:off x="3467100" y="5518150"/>
            <a:ext cx="350838" cy="241300"/>
          </a:xfrm>
          <a:prstGeom prst="bentConnector3">
            <a:avLst>
              <a:gd name="adj1" fmla="val 49773"/>
            </a:avLst>
          </a:prstGeom>
          <a:ln w="9525" cap="flat" cmpd="sng">
            <a:solidFill>
              <a:schemeClr val="tx1"/>
            </a:solidFill>
            <a:prstDash val="solid"/>
            <a:miter/>
            <a:headEnd type="none" w="med" len="med"/>
            <a:tailEnd type="none" w="med" len="med"/>
          </a:ln>
        </p:spPr>
      </p:cxn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4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3250" name="Text Box 2"/>
          <p:cNvSpPr txBox="1"/>
          <p:nvPr/>
        </p:nvSpPr>
        <p:spPr>
          <a:xfrm>
            <a:off x="1692275" y="3236913"/>
            <a:ext cx="1296988" cy="47625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Compraventas especiales</a:t>
            </a:r>
            <a:endParaRPr lang="es-ES_tradnl" altLang="es-CL" sz="1200" i="1"/>
          </a:p>
        </p:txBody>
      </p:sp>
      <p:sp>
        <p:nvSpPr>
          <p:cNvPr id="53251" name="Text Box 3"/>
          <p:cNvSpPr txBox="1"/>
          <p:nvPr/>
        </p:nvSpPr>
        <p:spPr>
          <a:xfrm>
            <a:off x="831850" y="889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IX. Compraventas especiales</a:t>
            </a:r>
            <a:endParaRPr lang="es-ES_tradnl" altLang="es-CL" sz="2800" i="1"/>
          </a:p>
        </p:txBody>
      </p:sp>
      <p:sp>
        <p:nvSpPr>
          <p:cNvPr id="53252" name="Text Box 4"/>
          <p:cNvSpPr txBox="1"/>
          <p:nvPr/>
        </p:nvSpPr>
        <p:spPr>
          <a:xfrm>
            <a:off x="3675063" y="2359025"/>
            <a:ext cx="1909762"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a:latin typeface="Arial" panose="020B0604020202020204" pitchFamily="34" charset="0"/>
              </a:rPr>
              <a:t>Vehículos motorizados</a:t>
            </a:r>
            <a:r>
              <a:rPr lang="es-ES" altLang="es-CL" sz="1200">
                <a:latin typeface="Arial" panose="020B0604020202020204" pitchFamily="34" charset="0"/>
              </a:rPr>
              <a:t> </a:t>
            </a:r>
            <a:endParaRPr lang="es-ES_tradnl" altLang="es-CL" sz="1200">
              <a:latin typeface="Arial" panose="020B0604020202020204" pitchFamily="34" charset="0"/>
            </a:endParaRPr>
          </a:p>
        </p:txBody>
      </p:sp>
      <p:sp>
        <p:nvSpPr>
          <p:cNvPr id="53253" name="Text Box 5"/>
          <p:cNvSpPr txBox="1"/>
          <p:nvPr/>
        </p:nvSpPr>
        <p:spPr>
          <a:xfrm>
            <a:off x="3675063" y="3295650"/>
            <a:ext cx="312578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a:latin typeface="Arial" panose="020B0604020202020204" pitchFamily="34" charset="0"/>
              </a:rPr>
              <a:t>Compraventa de cosas muebles a plazo </a:t>
            </a:r>
            <a:endParaRPr lang="es-ES_tradnl" altLang="es-CL" sz="1200" b="1">
              <a:latin typeface="Arial" panose="020B0604020202020204" pitchFamily="34" charset="0"/>
            </a:endParaRPr>
          </a:p>
        </p:txBody>
      </p:sp>
      <p:sp>
        <p:nvSpPr>
          <p:cNvPr id="53254" name="Text Box 24"/>
          <p:cNvSpPr txBox="1"/>
          <p:nvPr/>
        </p:nvSpPr>
        <p:spPr>
          <a:xfrm>
            <a:off x="3676650" y="4221163"/>
            <a:ext cx="2862263"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a:latin typeface="Arial" panose="020B0604020202020204" pitchFamily="34" charset="0"/>
              </a:rPr>
              <a:t>Compraventa de cosas incorporales </a:t>
            </a:r>
            <a:endParaRPr lang="es-ES_tradnl" altLang="es-CL" sz="1200" b="1">
              <a:latin typeface="Arial" panose="020B0604020202020204" pitchFamily="34" charset="0"/>
            </a:endParaRPr>
          </a:p>
        </p:txBody>
      </p:sp>
      <p:cxnSp>
        <p:nvCxnSpPr>
          <p:cNvPr id="53255" name="AutoShape 43"/>
          <p:cNvCxnSpPr>
            <a:stCxn id="53250" idx="3"/>
            <a:endCxn id="53252" idx="1"/>
          </p:cNvCxnSpPr>
          <p:nvPr/>
        </p:nvCxnSpPr>
        <p:spPr>
          <a:xfrm flipV="1">
            <a:off x="2998788" y="2503488"/>
            <a:ext cx="676275" cy="971550"/>
          </a:xfrm>
          <a:prstGeom prst="bentConnector3">
            <a:avLst>
              <a:gd name="adj1" fmla="val 49060"/>
            </a:avLst>
          </a:prstGeom>
          <a:ln w="9525" cap="flat" cmpd="sng">
            <a:solidFill>
              <a:schemeClr val="tx1"/>
            </a:solidFill>
            <a:prstDash val="solid"/>
            <a:miter/>
            <a:headEnd type="none" w="med" len="med"/>
            <a:tailEnd type="none" w="med" len="med"/>
          </a:ln>
        </p:spPr>
      </p:cxnSp>
      <p:cxnSp>
        <p:nvCxnSpPr>
          <p:cNvPr id="53256" name="AutoShape 44"/>
          <p:cNvCxnSpPr>
            <a:stCxn id="53250" idx="3"/>
            <a:endCxn id="53253" idx="1"/>
          </p:cNvCxnSpPr>
          <p:nvPr/>
        </p:nvCxnSpPr>
        <p:spPr>
          <a:xfrm flipV="1">
            <a:off x="2998788" y="3440113"/>
            <a:ext cx="676275" cy="34925"/>
          </a:xfrm>
          <a:prstGeom prst="bentConnector3">
            <a:avLst>
              <a:gd name="adj1" fmla="val 49060"/>
            </a:avLst>
          </a:prstGeom>
          <a:ln w="9525" cap="flat" cmpd="sng">
            <a:solidFill>
              <a:schemeClr val="tx1"/>
            </a:solidFill>
            <a:prstDash val="solid"/>
            <a:miter/>
            <a:headEnd type="none" w="med" len="med"/>
            <a:tailEnd type="none" w="med" len="med"/>
          </a:ln>
        </p:spPr>
      </p:cxnSp>
      <p:cxnSp>
        <p:nvCxnSpPr>
          <p:cNvPr id="53257" name="AutoShape 45"/>
          <p:cNvCxnSpPr>
            <a:stCxn id="53250" idx="3"/>
            <a:endCxn id="53254" idx="1"/>
          </p:cNvCxnSpPr>
          <p:nvPr/>
        </p:nvCxnSpPr>
        <p:spPr>
          <a:xfrm>
            <a:off x="2998788" y="3475038"/>
            <a:ext cx="677862" cy="890587"/>
          </a:xfrm>
          <a:prstGeom prst="bentConnector3">
            <a:avLst>
              <a:gd name="adj1" fmla="val 49181"/>
            </a:avLst>
          </a:prstGeom>
          <a:ln w="9525" cap="flat" cmpd="sng">
            <a:solidFill>
              <a:schemeClr val="tx1"/>
            </a:solidFill>
            <a:prstDash val="solid"/>
            <a:miter/>
            <a:headEnd type="none" w="med" len="med"/>
            <a:tailEnd type="none" w="med" len="med"/>
          </a:ln>
        </p:spPr>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4274" name="Rectangle 2"/>
          <p:cNvSpPr/>
          <p:nvPr/>
        </p:nvSpPr>
        <p:spPr>
          <a:xfrm>
            <a:off x="4953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 de </a:t>
            </a:r>
            <a:endParaRPr lang="es-ES_tradnl" altLang="es-CL" sz="5500"/>
          </a:p>
          <a:p>
            <a:pPr marL="0" lvl="0" indent="0" algn="ctr">
              <a:spcBef>
                <a:spcPct val="0"/>
              </a:spcBef>
              <a:buNone/>
            </a:pPr>
            <a:r>
              <a:rPr lang="es-ES_tradnl" altLang="es-CL" sz="5500"/>
              <a:t>cesión</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5298" name="Text Box 2"/>
          <p:cNvSpPr txBox="1"/>
          <p:nvPr/>
        </p:nvSpPr>
        <p:spPr>
          <a:xfrm>
            <a:off x="179388" y="3213100"/>
            <a:ext cx="777875"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Cesión</a:t>
            </a:r>
            <a:endParaRPr lang="es-ES_tradnl" altLang="es-CL" sz="1400">
              <a:latin typeface="Arial" panose="020B0604020202020204" pitchFamily="34" charset="0"/>
            </a:endParaRPr>
          </a:p>
        </p:txBody>
      </p:sp>
      <p:sp>
        <p:nvSpPr>
          <p:cNvPr id="55299" name="Text Box 3"/>
          <p:cNvSpPr txBox="1"/>
          <p:nvPr/>
        </p:nvSpPr>
        <p:spPr>
          <a:xfrm>
            <a:off x="1762125" y="1638300"/>
            <a:ext cx="890588"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1200" b="1">
              <a:latin typeface="Arial" panose="020B0604020202020204" pitchFamily="34" charset="0"/>
            </a:endParaRPr>
          </a:p>
        </p:txBody>
      </p:sp>
      <p:sp>
        <p:nvSpPr>
          <p:cNvPr id="55300" name="Text Box 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Contrato de cesión</a:t>
            </a:r>
            <a:endParaRPr lang="es-ES_tradnl" altLang="es-CL" sz="2400" i="1"/>
          </a:p>
        </p:txBody>
      </p:sp>
      <p:sp>
        <p:nvSpPr>
          <p:cNvPr id="55301" name="Text Box 5"/>
          <p:cNvSpPr txBox="1"/>
          <p:nvPr/>
        </p:nvSpPr>
        <p:spPr>
          <a:xfrm>
            <a:off x="1762125" y="4733925"/>
            <a:ext cx="719138"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Clases </a:t>
            </a:r>
            <a:endParaRPr lang="es-ES_tradnl" altLang="es-CL" sz="1200" b="1">
              <a:latin typeface="Arial" panose="020B0604020202020204" pitchFamily="34" charset="0"/>
            </a:endParaRPr>
          </a:p>
        </p:txBody>
      </p:sp>
      <p:cxnSp>
        <p:nvCxnSpPr>
          <p:cNvPr id="55302" name="AutoShape 6"/>
          <p:cNvCxnSpPr>
            <a:stCxn id="55298" idx="3"/>
            <a:endCxn id="55299" idx="1"/>
          </p:cNvCxnSpPr>
          <p:nvPr/>
        </p:nvCxnSpPr>
        <p:spPr>
          <a:xfrm flipV="1">
            <a:off x="957263" y="1778000"/>
            <a:ext cx="804862" cy="1589088"/>
          </a:xfrm>
          <a:prstGeom prst="bentConnector3">
            <a:avLst>
              <a:gd name="adj1" fmla="val 49903"/>
            </a:avLst>
          </a:prstGeom>
          <a:ln w="9525" cap="flat" cmpd="sng">
            <a:solidFill>
              <a:schemeClr val="tx1"/>
            </a:solidFill>
            <a:prstDash val="solid"/>
            <a:miter/>
            <a:headEnd type="none" w="med" len="med"/>
            <a:tailEnd type="none" w="med" len="med"/>
          </a:ln>
        </p:spPr>
      </p:cxnSp>
      <p:sp>
        <p:nvSpPr>
          <p:cNvPr id="55303" name="Text Box 9"/>
          <p:cNvSpPr txBox="1"/>
          <p:nvPr/>
        </p:nvSpPr>
        <p:spPr>
          <a:xfrm>
            <a:off x="2843213" y="4408488"/>
            <a:ext cx="1655762"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solidFill>
                  <a:srgbClr val="000000"/>
                </a:solidFill>
                <a:latin typeface="Arial" panose="020B0604020202020204" pitchFamily="34" charset="0"/>
              </a:rPr>
              <a:t>Cesión del derecho de herencia</a:t>
            </a:r>
            <a:endParaRPr lang="es-ES_tradnl" altLang="es-CL" sz="1200" b="1">
              <a:solidFill>
                <a:srgbClr val="000000"/>
              </a:solidFill>
              <a:latin typeface="Arial" panose="020B0604020202020204" pitchFamily="34" charset="0"/>
            </a:endParaRPr>
          </a:p>
        </p:txBody>
      </p:sp>
      <p:sp>
        <p:nvSpPr>
          <p:cNvPr id="55304" name="Text Box 10"/>
          <p:cNvSpPr txBox="1"/>
          <p:nvPr/>
        </p:nvSpPr>
        <p:spPr>
          <a:xfrm>
            <a:off x="2843213" y="5670550"/>
            <a:ext cx="18002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solidFill>
                  <a:srgbClr val="000000"/>
                </a:solidFill>
                <a:latin typeface="Arial" panose="020B0604020202020204" pitchFamily="34" charset="0"/>
              </a:rPr>
              <a:t>Cesión de derechos litigiosos</a:t>
            </a:r>
            <a:endParaRPr lang="es-ES_tradnl" altLang="es-CL" sz="1200" b="1">
              <a:solidFill>
                <a:srgbClr val="000000"/>
              </a:solidFill>
              <a:latin typeface="Arial" panose="020B0604020202020204" pitchFamily="34" charset="0"/>
            </a:endParaRPr>
          </a:p>
        </p:txBody>
      </p:sp>
      <p:cxnSp>
        <p:nvCxnSpPr>
          <p:cNvPr id="55305" name="AutoShape 11"/>
          <p:cNvCxnSpPr>
            <a:stCxn id="55301" idx="3"/>
            <a:endCxn id="55303" idx="1"/>
          </p:cNvCxnSpPr>
          <p:nvPr/>
        </p:nvCxnSpPr>
        <p:spPr>
          <a:xfrm flipV="1">
            <a:off x="2481263" y="4638675"/>
            <a:ext cx="361950" cy="234950"/>
          </a:xfrm>
          <a:prstGeom prst="bentConnector3">
            <a:avLst>
              <a:gd name="adj1" fmla="val 49560"/>
            </a:avLst>
          </a:prstGeom>
          <a:ln w="9525" cap="flat" cmpd="sng">
            <a:solidFill>
              <a:schemeClr val="tx1"/>
            </a:solidFill>
            <a:prstDash val="solid"/>
            <a:miter/>
            <a:headEnd type="none" w="med" len="med"/>
            <a:tailEnd type="none" w="med" len="med"/>
          </a:ln>
        </p:spPr>
      </p:cxnSp>
      <p:cxnSp>
        <p:nvCxnSpPr>
          <p:cNvPr id="55306" name="AutoShape 12"/>
          <p:cNvCxnSpPr>
            <a:stCxn id="55301" idx="3"/>
            <a:endCxn id="55304" idx="1"/>
          </p:cNvCxnSpPr>
          <p:nvPr/>
        </p:nvCxnSpPr>
        <p:spPr>
          <a:xfrm>
            <a:off x="2481263" y="4873625"/>
            <a:ext cx="361950" cy="1027113"/>
          </a:xfrm>
          <a:prstGeom prst="bentConnector3">
            <a:avLst>
              <a:gd name="adj1" fmla="val 49560"/>
            </a:avLst>
          </a:prstGeom>
          <a:ln w="9525" cap="flat" cmpd="sng">
            <a:solidFill>
              <a:schemeClr val="tx1"/>
            </a:solidFill>
            <a:prstDash val="solid"/>
            <a:miter/>
            <a:headEnd type="none" w="med" len="med"/>
            <a:tailEnd type="none" w="med" len="med"/>
          </a:ln>
        </p:spPr>
      </p:cxnSp>
      <p:cxnSp>
        <p:nvCxnSpPr>
          <p:cNvPr id="55307" name="AutoShape 15"/>
          <p:cNvCxnSpPr>
            <a:stCxn id="55298" idx="3"/>
            <a:endCxn id="55301" idx="1"/>
          </p:cNvCxnSpPr>
          <p:nvPr/>
        </p:nvCxnSpPr>
        <p:spPr>
          <a:xfrm>
            <a:off x="957263" y="3367088"/>
            <a:ext cx="804862" cy="1506537"/>
          </a:xfrm>
          <a:prstGeom prst="bentConnector3">
            <a:avLst>
              <a:gd name="adj1" fmla="val 49903"/>
            </a:avLst>
          </a:prstGeom>
          <a:ln w="9525" cap="flat" cmpd="sng">
            <a:solidFill>
              <a:schemeClr val="tx1"/>
            </a:solidFill>
            <a:prstDash val="solid"/>
            <a:miter/>
            <a:headEnd type="none" w="med" len="med"/>
            <a:tailEnd type="none" w="med" len="med"/>
          </a:ln>
        </p:spPr>
      </p:cxnSp>
      <p:sp>
        <p:nvSpPr>
          <p:cNvPr id="55308" name="Rectangle 26"/>
          <p:cNvSpPr/>
          <p:nvPr/>
        </p:nvSpPr>
        <p:spPr>
          <a:xfrm>
            <a:off x="2822575" y="1354138"/>
            <a:ext cx="3579813" cy="639762"/>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Es el traspaso de un derecho por acto entre vivos, de una persona llamada cedente a otra denominada cesionario.</a:t>
            </a:r>
            <a:endParaRPr lang="es-ES_tradnl" altLang="es-CL" sz="1200"/>
          </a:p>
        </p:txBody>
      </p:sp>
      <p:sp>
        <p:nvSpPr>
          <p:cNvPr id="55309" name="Text Box 27"/>
          <p:cNvSpPr txBox="1"/>
          <p:nvPr/>
        </p:nvSpPr>
        <p:spPr>
          <a:xfrm>
            <a:off x="2843213" y="2862263"/>
            <a:ext cx="15843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solidFill>
                  <a:srgbClr val="000000"/>
                </a:solidFill>
                <a:latin typeface="Arial" panose="020B0604020202020204" pitchFamily="34" charset="0"/>
              </a:rPr>
              <a:t>Cesión de créditos personales</a:t>
            </a:r>
            <a:endParaRPr lang="es-ES_tradnl" altLang="es-CL" sz="1200" b="1">
              <a:solidFill>
                <a:srgbClr val="000000"/>
              </a:solidFill>
              <a:latin typeface="Arial" panose="020B0604020202020204" pitchFamily="34" charset="0"/>
            </a:endParaRPr>
          </a:p>
        </p:txBody>
      </p:sp>
      <p:cxnSp>
        <p:nvCxnSpPr>
          <p:cNvPr id="55310" name="AutoShape 28"/>
          <p:cNvCxnSpPr>
            <a:stCxn id="55301" idx="3"/>
            <a:endCxn id="55309" idx="1"/>
          </p:cNvCxnSpPr>
          <p:nvPr/>
        </p:nvCxnSpPr>
        <p:spPr>
          <a:xfrm flipV="1">
            <a:off x="2481263" y="3092450"/>
            <a:ext cx="361950" cy="1781175"/>
          </a:xfrm>
          <a:prstGeom prst="bentConnector3">
            <a:avLst>
              <a:gd name="adj1" fmla="val 49560"/>
            </a:avLst>
          </a:prstGeom>
          <a:ln w="9525" cap="flat" cmpd="sng">
            <a:solidFill>
              <a:schemeClr val="tx1"/>
            </a:solidFill>
            <a:prstDash val="solid"/>
            <a:miter/>
            <a:headEnd type="none" w="med" len="med"/>
            <a:tailEnd type="none" w="med" len="med"/>
          </a:ln>
        </p:spPr>
      </p:cxnSp>
      <p:sp>
        <p:nvSpPr>
          <p:cNvPr id="55311" name="Text Box 29"/>
          <p:cNvSpPr txBox="1"/>
          <p:nvPr/>
        </p:nvSpPr>
        <p:spPr>
          <a:xfrm>
            <a:off x="4859338" y="3933825"/>
            <a:ext cx="1368425" cy="287338"/>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Perfeccionamiento</a:t>
            </a:r>
            <a:endParaRPr lang="es-ES_tradnl" altLang="es-CL" sz="1200"/>
          </a:p>
        </p:txBody>
      </p:sp>
      <p:sp>
        <p:nvSpPr>
          <p:cNvPr id="55312" name="Text Box 30"/>
          <p:cNvSpPr txBox="1"/>
          <p:nvPr/>
        </p:nvSpPr>
        <p:spPr>
          <a:xfrm>
            <a:off x="4864100" y="2565400"/>
            <a:ext cx="595313"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Clases</a:t>
            </a:r>
            <a:endParaRPr lang="es-ES_tradnl" altLang="es-CL" sz="1200"/>
          </a:p>
        </p:txBody>
      </p:sp>
      <p:sp>
        <p:nvSpPr>
          <p:cNvPr id="55313" name="Text Box 31"/>
          <p:cNvSpPr txBox="1"/>
          <p:nvPr/>
        </p:nvSpPr>
        <p:spPr>
          <a:xfrm>
            <a:off x="5845175" y="2189163"/>
            <a:ext cx="985838"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Nominativos</a:t>
            </a:r>
            <a:endParaRPr lang="es-ES_tradnl" altLang="es-CL" sz="1200"/>
          </a:p>
        </p:txBody>
      </p:sp>
      <p:sp>
        <p:nvSpPr>
          <p:cNvPr id="55314" name="Text Box 32"/>
          <p:cNvSpPr txBox="1"/>
          <p:nvPr/>
        </p:nvSpPr>
        <p:spPr>
          <a:xfrm>
            <a:off x="5840413" y="2549525"/>
            <a:ext cx="84137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A la orden</a:t>
            </a:r>
            <a:endParaRPr lang="es-ES_tradnl" altLang="es-CL" sz="1200"/>
          </a:p>
        </p:txBody>
      </p:sp>
      <p:sp>
        <p:nvSpPr>
          <p:cNvPr id="55315" name="Text Box 33"/>
          <p:cNvSpPr txBox="1"/>
          <p:nvPr/>
        </p:nvSpPr>
        <p:spPr>
          <a:xfrm>
            <a:off x="5845175" y="2924175"/>
            <a:ext cx="90487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Al portador</a:t>
            </a:r>
            <a:endParaRPr lang="es-ES_tradnl" altLang="es-CL" sz="1200"/>
          </a:p>
        </p:txBody>
      </p:sp>
      <p:cxnSp>
        <p:nvCxnSpPr>
          <p:cNvPr id="55316" name="AutoShape 34"/>
          <p:cNvCxnSpPr>
            <a:stCxn id="55312" idx="3"/>
            <a:endCxn id="55313" idx="1"/>
          </p:cNvCxnSpPr>
          <p:nvPr/>
        </p:nvCxnSpPr>
        <p:spPr>
          <a:xfrm flipV="1">
            <a:off x="5459413" y="2333625"/>
            <a:ext cx="385762" cy="376238"/>
          </a:xfrm>
          <a:prstGeom prst="bentConnector3">
            <a:avLst>
              <a:gd name="adj1" fmla="val 49796"/>
            </a:avLst>
          </a:prstGeom>
          <a:ln w="9525" cap="flat" cmpd="sng">
            <a:solidFill>
              <a:schemeClr val="tx1"/>
            </a:solidFill>
            <a:prstDash val="solid"/>
            <a:miter/>
            <a:headEnd type="none" w="med" len="med"/>
            <a:tailEnd type="none" w="med" len="med"/>
          </a:ln>
        </p:spPr>
      </p:cxnSp>
      <p:cxnSp>
        <p:nvCxnSpPr>
          <p:cNvPr id="55317" name="AutoShape 35"/>
          <p:cNvCxnSpPr>
            <a:stCxn id="55312" idx="3"/>
            <a:endCxn id="55314" idx="1"/>
          </p:cNvCxnSpPr>
          <p:nvPr/>
        </p:nvCxnSpPr>
        <p:spPr>
          <a:xfrm flipV="1">
            <a:off x="5459413" y="2693988"/>
            <a:ext cx="381000" cy="15875"/>
          </a:xfrm>
          <a:prstGeom prst="bentConnector3">
            <a:avLst>
              <a:gd name="adj1" fmla="val 49583"/>
            </a:avLst>
          </a:prstGeom>
          <a:ln w="9525" cap="flat" cmpd="sng">
            <a:solidFill>
              <a:schemeClr val="tx1"/>
            </a:solidFill>
            <a:prstDash val="solid"/>
            <a:miter/>
            <a:headEnd type="none" w="med" len="med"/>
            <a:tailEnd type="none" w="med" len="med"/>
          </a:ln>
        </p:spPr>
      </p:cxnSp>
      <p:cxnSp>
        <p:nvCxnSpPr>
          <p:cNvPr id="55318" name="AutoShape 36"/>
          <p:cNvCxnSpPr>
            <a:stCxn id="55312" idx="3"/>
            <a:endCxn id="55315" idx="1"/>
          </p:cNvCxnSpPr>
          <p:nvPr/>
        </p:nvCxnSpPr>
        <p:spPr>
          <a:xfrm>
            <a:off x="5459413" y="2709863"/>
            <a:ext cx="385762" cy="358775"/>
          </a:xfrm>
          <a:prstGeom prst="bentConnector3">
            <a:avLst>
              <a:gd name="adj1" fmla="val 49796"/>
            </a:avLst>
          </a:prstGeom>
          <a:ln w="9525" cap="flat" cmpd="sng">
            <a:solidFill>
              <a:schemeClr val="tx1"/>
            </a:solidFill>
            <a:prstDash val="solid"/>
            <a:miter/>
            <a:headEnd type="none" w="med" len="med"/>
            <a:tailEnd type="none" w="med" len="med"/>
          </a:ln>
        </p:spPr>
      </p:cxnSp>
      <p:sp>
        <p:nvSpPr>
          <p:cNvPr id="55319" name="Text Box 37"/>
          <p:cNvSpPr txBox="1"/>
          <p:nvPr/>
        </p:nvSpPr>
        <p:spPr>
          <a:xfrm>
            <a:off x="6659563" y="3395663"/>
            <a:ext cx="155098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Respecto de las partes</a:t>
            </a:r>
            <a:endParaRPr lang="es-ES_tradnl" altLang="es-CL" sz="1200"/>
          </a:p>
        </p:txBody>
      </p:sp>
      <p:sp>
        <p:nvSpPr>
          <p:cNvPr id="55320" name="Text Box 38"/>
          <p:cNvSpPr txBox="1"/>
          <p:nvPr/>
        </p:nvSpPr>
        <p:spPr>
          <a:xfrm>
            <a:off x="6659563" y="4870450"/>
            <a:ext cx="146208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Respecto de terceros</a:t>
            </a:r>
            <a:endParaRPr lang="es-ES_tradnl" altLang="es-CL" sz="1200"/>
          </a:p>
        </p:txBody>
      </p:sp>
      <p:cxnSp>
        <p:nvCxnSpPr>
          <p:cNvPr id="55321" name="AutoShape 39"/>
          <p:cNvCxnSpPr>
            <a:stCxn id="55311" idx="3"/>
            <a:endCxn id="55319" idx="1"/>
          </p:cNvCxnSpPr>
          <p:nvPr/>
        </p:nvCxnSpPr>
        <p:spPr>
          <a:xfrm flipV="1">
            <a:off x="6227763" y="3540125"/>
            <a:ext cx="431800" cy="53816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55322" name="AutoShape 40"/>
          <p:cNvCxnSpPr>
            <a:stCxn id="55311" idx="3"/>
            <a:endCxn id="55320" idx="1"/>
          </p:cNvCxnSpPr>
          <p:nvPr/>
        </p:nvCxnSpPr>
        <p:spPr>
          <a:xfrm>
            <a:off x="6227763" y="4078288"/>
            <a:ext cx="431800" cy="93662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55323" name="AutoShape 41"/>
          <p:cNvCxnSpPr>
            <a:stCxn id="55309" idx="3"/>
            <a:endCxn id="55312" idx="1"/>
          </p:cNvCxnSpPr>
          <p:nvPr/>
        </p:nvCxnSpPr>
        <p:spPr>
          <a:xfrm flipV="1">
            <a:off x="4427538" y="2709863"/>
            <a:ext cx="436562" cy="382587"/>
          </a:xfrm>
          <a:prstGeom prst="bentConnector3">
            <a:avLst>
              <a:gd name="adj1" fmla="val 49819"/>
            </a:avLst>
          </a:prstGeom>
          <a:ln w="9525" cap="flat" cmpd="sng">
            <a:solidFill>
              <a:schemeClr val="tx1"/>
            </a:solidFill>
            <a:prstDash val="solid"/>
            <a:miter/>
            <a:headEnd type="none" w="med" len="med"/>
            <a:tailEnd type="none" w="med" len="med"/>
          </a:ln>
        </p:spPr>
      </p:cxnSp>
      <p:cxnSp>
        <p:nvCxnSpPr>
          <p:cNvPr id="55324" name="AutoShape 42"/>
          <p:cNvCxnSpPr>
            <a:stCxn id="55309" idx="3"/>
            <a:endCxn id="55311" idx="1"/>
          </p:cNvCxnSpPr>
          <p:nvPr/>
        </p:nvCxnSpPr>
        <p:spPr>
          <a:xfrm>
            <a:off x="4427538" y="3092450"/>
            <a:ext cx="431800" cy="985838"/>
          </a:xfrm>
          <a:prstGeom prst="bentConnector3">
            <a:avLst>
              <a:gd name="adj1" fmla="val 50000"/>
            </a:avLst>
          </a:prstGeom>
          <a:ln w="9525" cap="flat" cmpd="sng">
            <a:solidFill>
              <a:schemeClr val="tx1"/>
            </a:solidFill>
            <a:prstDash val="solid"/>
            <a:miter/>
            <a:headEnd type="none" w="med" len="med"/>
            <a:tailEnd type="none" w="med" len="med"/>
          </a:ln>
        </p:spPr>
      </p:cxnSp>
      <p:sp>
        <p:nvSpPr>
          <p:cNvPr id="123947" name="AutoShape 43"/>
          <p:cNvSpPr>
            <a:spLocks noChangeArrowheads="1"/>
          </p:cNvSpPr>
          <p:nvPr/>
        </p:nvSpPr>
        <p:spPr bwMode="auto">
          <a:xfrm>
            <a:off x="6884988" y="2217738"/>
            <a:ext cx="215900" cy="215900"/>
          </a:xfrm>
          <a:prstGeom prst="star5">
            <a:avLst/>
          </a:prstGeom>
          <a:solidFill>
            <a:srgbClr val="FF0000"/>
          </a:solidFill>
          <a:ln w="9525">
            <a:solidFill>
              <a:schemeClr val="tx1"/>
            </a:solidFill>
            <a:miter lim="800000"/>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s-CL" sz="2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55326" name="Text Box 44"/>
          <p:cNvSpPr txBox="1"/>
          <p:nvPr/>
        </p:nvSpPr>
        <p:spPr>
          <a:xfrm>
            <a:off x="6696075" y="2563813"/>
            <a:ext cx="2154238"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i="1"/>
              <a:t>Por endoso. Artículo 164 CCom</a:t>
            </a:r>
            <a:endParaRPr lang="es-ES_tradnl" altLang="es-CL" sz="1200" i="1"/>
          </a:p>
        </p:txBody>
      </p:sp>
      <p:sp>
        <p:nvSpPr>
          <p:cNvPr id="55327" name="Text Box 45"/>
          <p:cNvSpPr txBox="1"/>
          <p:nvPr/>
        </p:nvSpPr>
        <p:spPr>
          <a:xfrm>
            <a:off x="6745288" y="2936875"/>
            <a:ext cx="2098675" cy="2746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i="1"/>
              <a:t>Por mera tradición manual. Id.</a:t>
            </a:r>
            <a:endParaRPr lang="es-ES_tradnl" altLang="es-CL" sz="1200" i="1"/>
          </a:p>
        </p:txBody>
      </p:sp>
      <p:sp>
        <p:nvSpPr>
          <p:cNvPr id="55328" name="Rectangle 46"/>
          <p:cNvSpPr/>
          <p:nvPr/>
        </p:nvSpPr>
        <p:spPr>
          <a:xfrm>
            <a:off x="6689725" y="3748088"/>
            <a:ext cx="2330450" cy="933450"/>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100" b="1">
                <a:latin typeface="Arial" panose="020B0604020202020204" pitchFamily="34" charset="0"/>
              </a:rPr>
              <a:t>Artículo 1901</a:t>
            </a:r>
            <a:r>
              <a:rPr lang="es-ES_tradnl" altLang="es-CL" sz="1100"/>
              <a:t>. La cesión de un crédito personal, a cualquier título que se haga, no tendrá efecto entre el cedente y el cesionario sino en virtud de la entrega del título.</a:t>
            </a:r>
            <a:endParaRPr lang="es-ES_tradnl" altLang="es-CL" sz="1100"/>
          </a:p>
        </p:txBody>
      </p:sp>
      <p:sp>
        <p:nvSpPr>
          <p:cNvPr id="55329" name="Rectangle 47"/>
          <p:cNvSpPr/>
          <p:nvPr/>
        </p:nvSpPr>
        <p:spPr>
          <a:xfrm>
            <a:off x="6707188" y="5229225"/>
            <a:ext cx="2089150" cy="933450"/>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100" b="1">
                <a:latin typeface="Arial" panose="020B0604020202020204" pitchFamily="34" charset="0"/>
              </a:rPr>
              <a:t>Artículo 1902.</a:t>
            </a:r>
            <a:r>
              <a:rPr lang="es-ES_tradnl" altLang="es-CL" sz="1100"/>
              <a:t> La cesión no produce efecto contra el deudor ni contra terceros, mientras no ha sido notificada por el cesionario al deudor o aceptada por éste.</a:t>
            </a:r>
            <a:endParaRPr lang="es-ES_tradnl" altLang="es-CL" sz="11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6322" name="Rectangle 2"/>
          <p:cNvSpPr/>
          <p:nvPr/>
        </p:nvSpPr>
        <p:spPr>
          <a:xfrm>
            <a:off x="4572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 de</a:t>
            </a:r>
            <a:endParaRPr lang="es-ES_tradnl" altLang="es-CL" sz="5500"/>
          </a:p>
          <a:p>
            <a:pPr marL="0" lvl="0" indent="0" algn="ctr">
              <a:spcBef>
                <a:spcPct val="0"/>
              </a:spcBef>
              <a:buNone/>
            </a:pPr>
            <a:r>
              <a:rPr lang="es-ES_tradnl" altLang="es-CL" sz="5500"/>
              <a:t>arrendamiento</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7346" name="Text Box 2"/>
          <p:cNvSpPr txBox="1"/>
          <p:nvPr/>
        </p:nvSpPr>
        <p:spPr>
          <a:xfrm>
            <a:off x="1476375" y="3203575"/>
            <a:ext cx="1449388"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Arrendamiento</a:t>
            </a:r>
            <a:endParaRPr lang="es-ES_tradnl" altLang="es-CL" sz="1400">
              <a:latin typeface="Arial" panose="020B0604020202020204" pitchFamily="34" charset="0"/>
            </a:endParaRPr>
          </a:p>
        </p:txBody>
      </p:sp>
      <p:sp>
        <p:nvSpPr>
          <p:cNvPr id="57347" name="Text Box 3"/>
          <p:cNvSpPr txBox="1"/>
          <p:nvPr/>
        </p:nvSpPr>
        <p:spPr>
          <a:xfrm>
            <a:off x="3686175" y="1700213"/>
            <a:ext cx="890588"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1200" b="1">
              <a:latin typeface="Arial" panose="020B0604020202020204" pitchFamily="34" charset="0"/>
            </a:endParaRPr>
          </a:p>
        </p:txBody>
      </p:sp>
      <p:sp>
        <p:nvSpPr>
          <p:cNvPr id="57348" name="Text Box 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Arrendamiento</a:t>
            </a:r>
            <a:endParaRPr lang="es-ES_tradnl" altLang="es-CL" sz="2400" i="1"/>
          </a:p>
        </p:txBody>
      </p:sp>
      <p:sp>
        <p:nvSpPr>
          <p:cNvPr id="57349" name="Text Box 5"/>
          <p:cNvSpPr txBox="1"/>
          <p:nvPr/>
        </p:nvSpPr>
        <p:spPr>
          <a:xfrm>
            <a:off x="3690938" y="3132138"/>
            <a:ext cx="71913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Clases </a:t>
            </a:r>
            <a:endParaRPr lang="es-ES_tradnl" altLang="es-CL" sz="1200" b="1">
              <a:latin typeface="Arial" panose="020B0604020202020204" pitchFamily="34" charset="0"/>
            </a:endParaRPr>
          </a:p>
        </p:txBody>
      </p:sp>
      <p:cxnSp>
        <p:nvCxnSpPr>
          <p:cNvPr id="57350" name="AutoShape 6"/>
          <p:cNvCxnSpPr>
            <a:stCxn id="57346" idx="3"/>
            <a:endCxn id="57347" idx="1"/>
          </p:cNvCxnSpPr>
          <p:nvPr/>
        </p:nvCxnSpPr>
        <p:spPr>
          <a:xfrm flipV="1">
            <a:off x="2925763" y="1839913"/>
            <a:ext cx="760412" cy="1517650"/>
          </a:xfrm>
          <a:prstGeom prst="bentConnector3">
            <a:avLst>
              <a:gd name="adj1" fmla="val 49894"/>
            </a:avLst>
          </a:prstGeom>
          <a:ln w="9525" cap="flat" cmpd="sng">
            <a:solidFill>
              <a:schemeClr val="tx1"/>
            </a:solidFill>
            <a:prstDash val="solid"/>
            <a:miter/>
            <a:headEnd type="none" w="med" len="med"/>
            <a:tailEnd type="none" w="med" len="med"/>
          </a:ln>
        </p:spPr>
      </p:cxnSp>
      <p:sp>
        <p:nvSpPr>
          <p:cNvPr id="57351" name="Text Box 7"/>
          <p:cNvSpPr txBox="1"/>
          <p:nvPr/>
        </p:nvSpPr>
        <p:spPr>
          <a:xfrm>
            <a:off x="611188" y="4449763"/>
            <a:ext cx="2070100" cy="1754187"/>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spcAft>
                <a:spcPts val="600"/>
              </a:spcAft>
              <a:buNone/>
            </a:pPr>
            <a:r>
              <a:rPr lang="es-ES_tradnl" altLang="es-CL" sz="1200"/>
              <a:t>El arrendamiento es un contrato en que las dos partes se obligan recíprocamente, la una a conceder el goce de una cosa, o a ejecutar una obra o prestar un servicio, y la otra a pagar por este goce, obra o servicio un precio determinado.</a:t>
            </a:r>
            <a:endParaRPr lang="es-ES_tradnl" altLang="es-CL" sz="1200"/>
          </a:p>
        </p:txBody>
      </p:sp>
      <p:sp>
        <p:nvSpPr>
          <p:cNvPr id="57352" name="Text Box 8"/>
          <p:cNvSpPr txBox="1"/>
          <p:nvPr/>
        </p:nvSpPr>
        <p:spPr>
          <a:xfrm>
            <a:off x="611188" y="4076700"/>
            <a:ext cx="2070100" cy="2794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100" b="1">
                <a:latin typeface="Arial" panose="020B0604020202020204" pitchFamily="34" charset="0"/>
              </a:rPr>
              <a:t>Artículo 1915</a:t>
            </a:r>
            <a:endParaRPr lang="es-ES_tradnl" altLang="es-CL" sz="1100" b="1">
              <a:latin typeface="Arial" panose="020B0604020202020204" pitchFamily="34" charset="0"/>
            </a:endParaRPr>
          </a:p>
        </p:txBody>
      </p:sp>
      <p:sp>
        <p:nvSpPr>
          <p:cNvPr id="57353" name="Text Box 9"/>
          <p:cNvSpPr txBox="1"/>
          <p:nvPr/>
        </p:nvSpPr>
        <p:spPr>
          <a:xfrm>
            <a:off x="4932363" y="2636838"/>
            <a:ext cx="1439862"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Según el Código Civil</a:t>
            </a:r>
            <a:endParaRPr lang="es-ES_tradnl" altLang="es-CL" sz="1200">
              <a:solidFill>
                <a:srgbClr val="000000"/>
              </a:solidFill>
            </a:endParaRPr>
          </a:p>
        </p:txBody>
      </p:sp>
      <p:sp>
        <p:nvSpPr>
          <p:cNvPr id="57354" name="Text Box 10"/>
          <p:cNvSpPr txBox="1"/>
          <p:nvPr/>
        </p:nvSpPr>
        <p:spPr>
          <a:xfrm>
            <a:off x="4932363" y="3429000"/>
            <a:ext cx="1077912"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Según leyes especiales</a:t>
            </a:r>
            <a:endParaRPr lang="es-ES_tradnl" altLang="es-CL" sz="1200">
              <a:solidFill>
                <a:srgbClr val="000000"/>
              </a:solidFill>
            </a:endParaRPr>
          </a:p>
        </p:txBody>
      </p:sp>
      <p:cxnSp>
        <p:nvCxnSpPr>
          <p:cNvPr id="57355" name="AutoShape 11"/>
          <p:cNvCxnSpPr>
            <a:stCxn id="57349" idx="3"/>
            <a:endCxn id="57353" idx="1"/>
          </p:cNvCxnSpPr>
          <p:nvPr/>
        </p:nvCxnSpPr>
        <p:spPr>
          <a:xfrm flipV="1">
            <a:off x="4410075" y="2867025"/>
            <a:ext cx="522288" cy="404813"/>
          </a:xfrm>
          <a:prstGeom prst="bentConnector3">
            <a:avLst>
              <a:gd name="adj1" fmla="val 49847"/>
            </a:avLst>
          </a:prstGeom>
          <a:ln w="9525" cap="flat" cmpd="sng">
            <a:solidFill>
              <a:schemeClr val="tx1"/>
            </a:solidFill>
            <a:prstDash val="solid"/>
            <a:miter/>
            <a:headEnd type="none" w="med" len="med"/>
            <a:tailEnd type="none" w="med" len="med"/>
          </a:ln>
        </p:spPr>
      </p:cxnSp>
      <p:cxnSp>
        <p:nvCxnSpPr>
          <p:cNvPr id="57356" name="AutoShape 12"/>
          <p:cNvCxnSpPr>
            <a:stCxn id="57349" idx="3"/>
            <a:endCxn id="57354" idx="1"/>
          </p:cNvCxnSpPr>
          <p:nvPr/>
        </p:nvCxnSpPr>
        <p:spPr>
          <a:xfrm>
            <a:off x="4410075" y="3271838"/>
            <a:ext cx="522288" cy="387350"/>
          </a:xfrm>
          <a:prstGeom prst="bentConnector3">
            <a:avLst>
              <a:gd name="adj1" fmla="val 49847"/>
            </a:avLst>
          </a:prstGeom>
          <a:ln w="9525" cap="flat" cmpd="sng">
            <a:solidFill>
              <a:schemeClr val="tx1"/>
            </a:solidFill>
            <a:prstDash val="solid"/>
            <a:miter/>
            <a:headEnd type="none" w="med" len="med"/>
            <a:tailEnd type="none" w="med" len="med"/>
          </a:ln>
        </p:spPr>
      </p:cxnSp>
      <p:sp>
        <p:nvSpPr>
          <p:cNvPr id="57357" name="Text Box 13"/>
          <p:cNvSpPr txBox="1"/>
          <p:nvPr/>
        </p:nvSpPr>
        <p:spPr>
          <a:xfrm>
            <a:off x="3708400" y="4983163"/>
            <a:ext cx="1274763"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Características</a:t>
            </a:r>
            <a:endParaRPr lang="es-ES_tradnl" altLang="es-CL" sz="1200" b="1">
              <a:latin typeface="Arial" panose="020B0604020202020204" pitchFamily="34" charset="0"/>
            </a:endParaRPr>
          </a:p>
        </p:txBody>
      </p:sp>
      <p:cxnSp>
        <p:nvCxnSpPr>
          <p:cNvPr id="57358" name="AutoShape 14"/>
          <p:cNvCxnSpPr>
            <a:stCxn id="57346" idx="3"/>
            <a:endCxn id="57357" idx="1"/>
          </p:cNvCxnSpPr>
          <p:nvPr/>
        </p:nvCxnSpPr>
        <p:spPr>
          <a:xfrm>
            <a:off x="2925763" y="3357563"/>
            <a:ext cx="782637" cy="1765300"/>
          </a:xfrm>
          <a:prstGeom prst="bentConnector3">
            <a:avLst>
              <a:gd name="adj1" fmla="val 49898"/>
            </a:avLst>
          </a:prstGeom>
          <a:ln w="9525" cap="flat" cmpd="sng">
            <a:solidFill>
              <a:schemeClr val="tx1"/>
            </a:solidFill>
            <a:prstDash val="solid"/>
            <a:miter/>
            <a:headEnd type="none" w="med" len="med"/>
            <a:tailEnd type="none" w="med" len="med"/>
          </a:ln>
        </p:spPr>
      </p:cxnSp>
      <p:cxnSp>
        <p:nvCxnSpPr>
          <p:cNvPr id="57359" name="AutoShape 15"/>
          <p:cNvCxnSpPr>
            <a:stCxn id="57346" idx="3"/>
            <a:endCxn id="57349" idx="1"/>
          </p:cNvCxnSpPr>
          <p:nvPr/>
        </p:nvCxnSpPr>
        <p:spPr>
          <a:xfrm flipV="1">
            <a:off x="2925763" y="3271838"/>
            <a:ext cx="765175" cy="85725"/>
          </a:xfrm>
          <a:prstGeom prst="bentConnector3">
            <a:avLst>
              <a:gd name="adj1" fmla="val 49792"/>
            </a:avLst>
          </a:prstGeom>
          <a:ln w="9525" cap="flat" cmpd="sng">
            <a:solidFill>
              <a:schemeClr val="tx1"/>
            </a:solidFill>
            <a:prstDash val="solid"/>
            <a:miter/>
            <a:headEnd type="none" w="med" len="med"/>
            <a:tailEnd type="none" w="med" len="med"/>
          </a:ln>
        </p:spPr>
      </p:cxnSp>
      <p:sp>
        <p:nvSpPr>
          <p:cNvPr id="57360" name="Text Box 16"/>
          <p:cNvSpPr txBox="1"/>
          <p:nvPr/>
        </p:nvSpPr>
        <p:spPr>
          <a:xfrm>
            <a:off x="6083300" y="3462338"/>
            <a:ext cx="2447925"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pPr>
            <a:r>
              <a:rPr lang="es-ES_tradnl" altLang="es-CL" sz="1200"/>
              <a:t> Arrendamiento de predios rústicos</a:t>
            </a:r>
            <a:endParaRPr lang="es-ES_tradnl" altLang="es-CL" sz="1200"/>
          </a:p>
          <a:p>
            <a:pPr marL="0" lvl="0" indent="0" algn="ctr">
              <a:spcBef>
                <a:spcPct val="0"/>
              </a:spcBef>
            </a:pPr>
            <a:r>
              <a:rPr lang="es-ES_tradnl" altLang="es-CL" sz="1200"/>
              <a:t> Arrendamiento de predios urbanos</a:t>
            </a:r>
            <a:endParaRPr lang="es-ES_tradnl" altLang="es-CL" sz="1200" b="1" i="1"/>
          </a:p>
        </p:txBody>
      </p:sp>
      <p:sp>
        <p:nvSpPr>
          <p:cNvPr id="57361" name="Text Box 17"/>
          <p:cNvSpPr txBox="1"/>
          <p:nvPr/>
        </p:nvSpPr>
        <p:spPr>
          <a:xfrm>
            <a:off x="5351463" y="5743575"/>
            <a:ext cx="10795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Consensual</a:t>
            </a:r>
            <a:endParaRPr lang="es-ES_tradnl" altLang="es-CL" sz="1200">
              <a:solidFill>
                <a:srgbClr val="000000"/>
              </a:solidFill>
            </a:endParaRPr>
          </a:p>
        </p:txBody>
      </p:sp>
      <p:sp>
        <p:nvSpPr>
          <p:cNvPr id="57362" name="Text Box 18"/>
          <p:cNvSpPr txBox="1"/>
          <p:nvPr/>
        </p:nvSpPr>
        <p:spPr>
          <a:xfrm>
            <a:off x="5353050" y="4365625"/>
            <a:ext cx="10795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Bilateral</a:t>
            </a:r>
            <a:endParaRPr lang="es-ES_tradnl" altLang="es-CL" sz="1200">
              <a:solidFill>
                <a:srgbClr val="000000"/>
              </a:solidFill>
            </a:endParaRPr>
          </a:p>
        </p:txBody>
      </p:sp>
      <p:sp>
        <p:nvSpPr>
          <p:cNvPr id="57363" name="Text Box 19"/>
          <p:cNvSpPr txBox="1"/>
          <p:nvPr/>
        </p:nvSpPr>
        <p:spPr>
          <a:xfrm>
            <a:off x="5353050" y="4852988"/>
            <a:ext cx="181133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Oneroso conmutativo</a:t>
            </a:r>
            <a:endParaRPr lang="es-ES_tradnl" altLang="es-CL" sz="1200">
              <a:solidFill>
                <a:srgbClr val="000000"/>
              </a:solidFill>
            </a:endParaRPr>
          </a:p>
        </p:txBody>
      </p:sp>
      <p:cxnSp>
        <p:nvCxnSpPr>
          <p:cNvPr id="57364" name="AutoShape 20"/>
          <p:cNvCxnSpPr>
            <a:stCxn id="57357" idx="3"/>
            <a:endCxn id="57362" idx="1"/>
          </p:cNvCxnSpPr>
          <p:nvPr/>
        </p:nvCxnSpPr>
        <p:spPr>
          <a:xfrm flipV="1">
            <a:off x="4983163" y="4505325"/>
            <a:ext cx="369887" cy="617538"/>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57365" name="AutoShape 21"/>
          <p:cNvCxnSpPr>
            <a:stCxn id="57357" idx="3"/>
            <a:endCxn id="57361" idx="1"/>
          </p:cNvCxnSpPr>
          <p:nvPr/>
        </p:nvCxnSpPr>
        <p:spPr>
          <a:xfrm>
            <a:off x="4983163" y="5122863"/>
            <a:ext cx="368300" cy="760412"/>
          </a:xfrm>
          <a:prstGeom prst="bentConnector3">
            <a:avLst>
              <a:gd name="adj1" fmla="val 49569"/>
            </a:avLst>
          </a:prstGeom>
          <a:ln w="9525" cap="flat" cmpd="sng">
            <a:solidFill>
              <a:schemeClr val="tx1"/>
            </a:solidFill>
            <a:prstDash val="solid"/>
            <a:miter/>
            <a:headEnd type="none" w="med" len="med"/>
            <a:tailEnd type="none" w="med" len="med"/>
          </a:ln>
        </p:spPr>
      </p:cxnSp>
      <p:cxnSp>
        <p:nvCxnSpPr>
          <p:cNvPr id="57366" name="AutoShape 22"/>
          <p:cNvCxnSpPr>
            <a:stCxn id="57357" idx="3"/>
            <a:endCxn id="57363" idx="1"/>
          </p:cNvCxnSpPr>
          <p:nvPr/>
        </p:nvCxnSpPr>
        <p:spPr>
          <a:xfrm flipV="1">
            <a:off x="4983163" y="4992688"/>
            <a:ext cx="369887" cy="130175"/>
          </a:xfrm>
          <a:prstGeom prst="bentConnector3">
            <a:avLst>
              <a:gd name="adj1" fmla="val 49787"/>
            </a:avLst>
          </a:prstGeom>
          <a:ln w="9525" cap="flat" cmpd="sng">
            <a:solidFill>
              <a:schemeClr val="tx1"/>
            </a:solidFill>
            <a:prstDash val="solid"/>
            <a:miter/>
            <a:headEnd type="none" w="med" len="med"/>
            <a:tailEnd type="none" w="med" len="med"/>
          </a:ln>
        </p:spPr>
      </p:cxnSp>
      <p:sp>
        <p:nvSpPr>
          <p:cNvPr id="57367" name="Text Box 23"/>
          <p:cNvSpPr txBox="1"/>
          <p:nvPr/>
        </p:nvSpPr>
        <p:spPr>
          <a:xfrm>
            <a:off x="6499225" y="2568575"/>
            <a:ext cx="2343150" cy="6397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Concesión del goce de una cosa</a:t>
            </a:r>
            <a:endParaRPr lang="es-ES_tradnl" altLang="es-CL" sz="1200"/>
          </a:p>
          <a:p>
            <a:pPr marL="0" lvl="0" indent="0">
              <a:spcBef>
                <a:spcPct val="0"/>
              </a:spcBef>
            </a:pPr>
            <a:r>
              <a:rPr lang="es-ES_tradnl" altLang="es-CL" sz="1200"/>
              <a:t> Ejecución de una obra</a:t>
            </a:r>
            <a:endParaRPr lang="es-ES_tradnl" altLang="es-CL" sz="1200"/>
          </a:p>
          <a:p>
            <a:pPr marL="0" lvl="0" indent="0">
              <a:spcBef>
                <a:spcPct val="0"/>
              </a:spcBef>
            </a:pPr>
            <a:r>
              <a:rPr lang="es-ES_tradnl" altLang="es-CL" sz="1200"/>
              <a:t> Prestación de un servicio</a:t>
            </a:r>
            <a:endParaRPr lang="es-ES_tradnl" altLang="es-CL" sz="1200" b="1" i="1"/>
          </a:p>
        </p:txBody>
      </p:sp>
      <p:sp>
        <p:nvSpPr>
          <p:cNvPr id="57368" name="Text Box 24"/>
          <p:cNvSpPr txBox="1"/>
          <p:nvPr/>
        </p:nvSpPr>
        <p:spPr>
          <a:xfrm>
            <a:off x="5351463" y="5302250"/>
            <a:ext cx="10795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Principal</a:t>
            </a:r>
            <a:endParaRPr lang="es-ES_tradnl" altLang="es-CL" sz="1200">
              <a:solidFill>
                <a:srgbClr val="000000"/>
              </a:solidFill>
            </a:endParaRPr>
          </a:p>
        </p:txBody>
      </p:sp>
      <p:cxnSp>
        <p:nvCxnSpPr>
          <p:cNvPr id="57369" name="AutoShape 25"/>
          <p:cNvCxnSpPr>
            <a:stCxn id="57357" idx="3"/>
            <a:endCxn id="57368" idx="1"/>
          </p:cNvCxnSpPr>
          <p:nvPr/>
        </p:nvCxnSpPr>
        <p:spPr>
          <a:xfrm>
            <a:off x="4983163" y="5122863"/>
            <a:ext cx="368300" cy="319087"/>
          </a:xfrm>
          <a:prstGeom prst="bentConnector3">
            <a:avLst>
              <a:gd name="adj1" fmla="val 49569"/>
            </a:avLst>
          </a:prstGeom>
          <a:ln w="9525" cap="flat" cmpd="sng">
            <a:solidFill>
              <a:schemeClr val="tx1"/>
            </a:solidFill>
            <a:prstDash val="solid"/>
            <a:miter/>
            <a:headEnd type="none" w="med" len="med"/>
            <a:tailEnd type="none" w="med" len="med"/>
          </a:ln>
        </p:spPr>
      </p:cxn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6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8370" name="Text Box 2"/>
          <p:cNvSpPr txBox="1"/>
          <p:nvPr/>
        </p:nvSpPr>
        <p:spPr>
          <a:xfrm>
            <a:off x="1390650" y="3529013"/>
            <a:ext cx="1752600" cy="47625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Arrendamiento</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de cosas</a:t>
            </a:r>
            <a:endParaRPr lang="es-ES_tradnl" altLang="es-CL" sz="1200" i="1"/>
          </a:p>
        </p:txBody>
      </p:sp>
      <p:sp>
        <p:nvSpPr>
          <p:cNvPr id="58371" name="Text Box 3"/>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Arrendamiento de cosas</a:t>
            </a:r>
            <a:endParaRPr lang="es-ES_tradnl" altLang="es-CL" sz="2800" i="1"/>
          </a:p>
        </p:txBody>
      </p:sp>
      <p:sp>
        <p:nvSpPr>
          <p:cNvPr id="58372" name="Text Box 4"/>
          <p:cNvSpPr txBox="1"/>
          <p:nvPr/>
        </p:nvSpPr>
        <p:spPr>
          <a:xfrm>
            <a:off x="3767138" y="1628775"/>
            <a:ext cx="78263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Concepto</a:t>
            </a:r>
            <a:endParaRPr lang="es-ES_tradnl" altLang="es-CL" sz="1200"/>
          </a:p>
        </p:txBody>
      </p:sp>
      <p:sp>
        <p:nvSpPr>
          <p:cNvPr id="58373" name="Text Box 5"/>
          <p:cNvSpPr txBox="1"/>
          <p:nvPr/>
        </p:nvSpPr>
        <p:spPr>
          <a:xfrm>
            <a:off x="3767138" y="2563813"/>
            <a:ext cx="1428750"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Arrendamiento y otras figuras</a:t>
            </a:r>
            <a:endParaRPr lang="es-ES_tradnl" altLang="es-CL" sz="1200"/>
          </a:p>
        </p:txBody>
      </p:sp>
      <p:sp>
        <p:nvSpPr>
          <p:cNvPr id="58374" name="Text Box 6"/>
          <p:cNvSpPr txBox="1"/>
          <p:nvPr/>
        </p:nvSpPr>
        <p:spPr>
          <a:xfrm>
            <a:off x="3767138" y="3810000"/>
            <a:ext cx="842962"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Elementos</a:t>
            </a:r>
            <a:endParaRPr lang="es-ES_tradnl" altLang="es-CL" sz="1200"/>
          </a:p>
        </p:txBody>
      </p:sp>
      <p:cxnSp>
        <p:nvCxnSpPr>
          <p:cNvPr id="58375" name="AutoShape 7"/>
          <p:cNvCxnSpPr>
            <a:stCxn id="58370" idx="3"/>
            <a:endCxn id="58372" idx="1"/>
          </p:cNvCxnSpPr>
          <p:nvPr/>
        </p:nvCxnSpPr>
        <p:spPr>
          <a:xfrm flipV="1">
            <a:off x="3152775" y="1773238"/>
            <a:ext cx="614363" cy="1993900"/>
          </a:xfrm>
          <a:prstGeom prst="bentConnector3">
            <a:avLst>
              <a:gd name="adj1" fmla="val 49097"/>
            </a:avLst>
          </a:prstGeom>
          <a:ln w="9525" cap="flat" cmpd="sng">
            <a:solidFill>
              <a:schemeClr val="tx1"/>
            </a:solidFill>
            <a:prstDash val="solid"/>
            <a:miter/>
            <a:headEnd type="none" w="med" len="med"/>
            <a:tailEnd type="none" w="med" len="med"/>
          </a:ln>
        </p:spPr>
      </p:cxnSp>
      <p:cxnSp>
        <p:nvCxnSpPr>
          <p:cNvPr id="58376" name="AutoShape 8"/>
          <p:cNvCxnSpPr>
            <a:stCxn id="58370" idx="3"/>
            <a:endCxn id="58373" idx="1"/>
          </p:cNvCxnSpPr>
          <p:nvPr/>
        </p:nvCxnSpPr>
        <p:spPr>
          <a:xfrm flipV="1">
            <a:off x="3152775" y="2798763"/>
            <a:ext cx="614363" cy="968375"/>
          </a:xfrm>
          <a:prstGeom prst="bentConnector3">
            <a:avLst>
              <a:gd name="adj1" fmla="val 49097"/>
            </a:avLst>
          </a:prstGeom>
          <a:ln w="9525" cap="flat" cmpd="sng">
            <a:solidFill>
              <a:schemeClr val="tx1"/>
            </a:solidFill>
            <a:prstDash val="solid"/>
            <a:miter/>
            <a:headEnd type="none" w="med" len="med"/>
            <a:tailEnd type="none" w="med" len="med"/>
          </a:ln>
        </p:spPr>
      </p:cxnSp>
      <p:cxnSp>
        <p:nvCxnSpPr>
          <p:cNvPr id="58377" name="AutoShape 9"/>
          <p:cNvCxnSpPr>
            <a:stCxn id="58370" idx="3"/>
            <a:endCxn id="58374" idx="1"/>
          </p:cNvCxnSpPr>
          <p:nvPr/>
        </p:nvCxnSpPr>
        <p:spPr>
          <a:xfrm>
            <a:off x="3152775" y="3767138"/>
            <a:ext cx="614363" cy="187325"/>
          </a:xfrm>
          <a:prstGeom prst="bentConnector3">
            <a:avLst>
              <a:gd name="adj1" fmla="val 49097"/>
            </a:avLst>
          </a:prstGeom>
          <a:ln w="9525" cap="flat" cmpd="sng">
            <a:solidFill>
              <a:schemeClr val="tx1"/>
            </a:solidFill>
            <a:prstDash val="solid"/>
            <a:miter/>
            <a:headEnd type="none" w="med" len="med"/>
            <a:tailEnd type="none" w="med" len="med"/>
          </a:ln>
        </p:spPr>
      </p:cxnSp>
      <p:sp>
        <p:nvSpPr>
          <p:cNvPr id="58378" name="Text Box 10"/>
          <p:cNvSpPr txBox="1"/>
          <p:nvPr/>
        </p:nvSpPr>
        <p:spPr>
          <a:xfrm>
            <a:off x="5119688" y="3429000"/>
            <a:ext cx="116522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Consentimiento</a:t>
            </a:r>
            <a:endParaRPr lang="es-ES_tradnl" altLang="es-CL" sz="1200"/>
          </a:p>
        </p:txBody>
      </p:sp>
      <p:sp>
        <p:nvSpPr>
          <p:cNvPr id="58379" name="Text Box 11"/>
          <p:cNvSpPr txBox="1"/>
          <p:nvPr/>
        </p:nvSpPr>
        <p:spPr>
          <a:xfrm>
            <a:off x="5127625" y="3789363"/>
            <a:ext cx="50165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Cosa</a:t>
            </a:r>
            <a:endParaRPr lang="es-ES_tradnl" altLang="es-CL" sz="1200"/>
          </a:p>
        </p:txBody>
      </p:sp>
      <p:sp>
        <p:nvSpPr>
          <p:cNvPr id="58380" name="Text Box 12"/>
          <p:cNvSpPr txBox="1"/>
          <p:nvPr/>
        </p:nvSpPr>
        <p:spPr>
          <a:xfrm>
            <a:off x="5132388" y="4164013"/>
            <a:ext cx="587375"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Precio</a:t>
            </a:r>
            <a:endParaRPr lang="es-ES_tradnl" altLang="es-CL" sz="1200"/>
          </a:p>
        </p:txBody>
      </p:sp>
      <p:cxnSp>
        <p:nvCxnSpPr>
          <p:cNvPr id="58381" name="AutoShape 13"/>
          <p:cNvCxnSpPr>
            <a:stCxn id="58374" idx="3"/>
            <a:endCxn id="58378" idx="1"/>
          </p:cNvCxnSpPr>
          <p:nvPr/>
        </p:nvCxnSpPr>
        <p:spPr>
          <a:xfrm flipV="1">
            <a:off x="4610100" y="3573463"/>
            <a:ext cx="509588" cy="381000"/>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58382" name="AutoShape 14"/>
          <p:cNvCxnSpPr>
            <a:stCxn id="58374" idx="3"/>
            <a:endCxn id="58379" idx="1"/>
          </p:cNvCxnSpPr>
          <p:nvPr/>
        </p:nvCxnSpPr>
        <p:spPr>
          <a:xfrm flipV="1">
            <a:off x="4610100" y="3933825"/>
            <a:ext cx="517525" cy="20638"/>
          </a:xfrm>
          <a:prstGeom prst="bentConnector3">
            <a:avLst>
              <a:gd name="adj1" fmla="val 49694"/>
            </a:avLst>
          </a:prstGeom>
          <a:ln w="9525" cap="flat" cmpd="sng">
            <a:solidFill>
              <a:schemeClr val="tx1"/>
            </a:solidFill>
            <a:prstDash val="solid"/>
            <a:miter/>
            <a:headEnd type="none" w="med" len="med"/>
            <a:tailEnd type="none" w="med" len="med"/>
          </a:ln>
        </p:spPr>
      </p:cxnSp>
      <p:cxnSp>
        <p:nvCxnSpPr>
          <p:cNvPr id="58383" name="AutoShape 15"/>
          <p:cNvCxnSpPr>
            <a:stCxn id="58374" idx="3"/>
            <a:endCxn id="58380" idx="1"/>
          </p:cNvCxnSpPr>
          <p:nvPr/>
        </p:nvCxnSpPr>
        <p:spPr>
          <a:xfrm>
            <a:off x="4610100" y="3954463"/>
            <a:ext cx="522288" cy="354012"/>
          </a:xfrm>
          <a:prstGeom prst="bentConnector3">
            <a:avLst>
              <a:gd name="adj1" fmla="val 49847"/>
            </a:avLst>
          </a:prstGeom>
          <a:ln w="9525" cap="flat" cmpd="sng">
            <a:solidFill>
              <a:schemeClr val="tx1"/>
            </a:solidFill>
            <a:prstDash val="solid"/>
            <a:miter/>
            <a:headEnd type="none" w="med" len="med"/>
            <a:tailEnd type="none" w="med" len="med"/>
          </a:ln>
        </p:spPr>
      </p:cxnSp>
      <p:sp>
        <p:nvSpPr>
          <p:cNvPr id="58384" name="Text Box 16"/>
          <p:cNvSpPr txBox="1"/>
          <p:nvPr/>
        </p:nvSpPr>
        <p:spPr>
          <a:xfrm>
            <a:off x="5495925" y="2349500"/>
            <a:ext cx="1020763"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Compraventa</a:t>
            </a:r>
            <a:endParaRPr lang="es-ES_tradnl" altLang="es-CL" sz="1200"/>
          </a:p>
        </p:txBody>
      </p:sp>
      <p:sp>
        <p:nvSpPr>
          <p:cNvPr id="58385" name="Text Box 17"/>
          <p:cNvSpPr txBox="1"/>
          <p:nvPr/>
        </p:nvSpPr>
        <p:spPr>
          <a:xfrm>
            <a:off x="5495925" y="2924175"/>
            <a:ext cx="80645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Usufructo</a:t>
            </a:r>
            <a:endParaRPr lang="es-ES_tradnl" altLang="es-CL" sz="1200"/>
          </a:p>
        </p:txBody>
      </p:sp>
      <p:cxnSp>
        <p:nvCxnSpPr>
          <p:cNvPr id="58386" name="AutoShape 18"/>
          <p:cNvCxnSpPr>
            <a:stCxn id="58373" idx="3"/>
            <a:endCxn id="58384" idx="1"/>
          </p:cNvCxnSpPr>
          <p:nvPr/>
        </p:nvCxnSpPr>
        <p:spPr>
          <a:xfrm flipV="1">
            <a:off x="5195888" y="2493963"/>
            <a:ext cx="300037" cy="304800"/>
          </a:xfrm>
          <a:prstGeom prst="bentConnector3">
            <a:avLst>
              <a:gd name="adj1" fmla="val 49736"/>
            </a:avLst>
          </a:prstGeom>
          <a:ln w="9525" cap="flat" cmpd="sng">
            <a:solidFill>
              <a:schemeClr val="tx1"/>
            </a:solidFill>
            <a:prstDash val="solid"/>
            <a:miter/>
            <a:headEnd type="none" w="med" len="med"/>
            <a:tailEnd type="none" w="med" len="med"/>
          </a:ln>
        </p:spPr>
      </p:cxnSp>
      <p:cxnSp>
        <p:nvCxnSpPr>
          <p:cNvPr id="58387" name="AutoShape 19"/>
          <p:cNvCxnSpPr>
            <a:stCxn id="58373" idx="3"/>
            <a:endCxn id="58385" idx="1"/>
          </p:cNvCxnSpPr>
          <p:nvPr/>
        </p:nvCxnSpPr>
        <p:spPr>
          <a:xfrm>
            <a:off x="5195888" y="2798763"/>
            <a:ext cx="300037" cy="269875"/>
          </a:xfrm>
          <a:prstGeom prst="bentConnector3">
            <a:avLst>
              <a:gd name="adj1" fmla="val 49736"/>
            </a:avLst>
          </a:prstGeom>
          <a:ln w="9525" cap="flat" cmpd="sng">
            <a:solidFill>
              <a:schemeClr val="tx1"/>
            </a:solidFill>
            <a:prstDash val="solid"/>
            <a:miter/>
            <a:headEnd type="none" w="med" len="med"/>
            <a:tailEnd type="none" w="med" len="med"/>
          </a:ln>
        </p:spPr>
      </p:cxnSp>
      <p:sp>
        <p:nvSpPr>
          <p:cNvPr id="58388" name="Text Box 28"/>
          <p:cNvSpPr txBox="1"/>
          <p:nvPr/>
        </p:nvSpPr>
        <p:spPr>
          <a:xfrm>
            <a:off x="3762375" y="4724400"/>
            <a:ext cx="1928813"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Obligaciones del arrendador</a:t>
            </a:r>
            <a:endParaRPr lang="es-ES_tradnl" altLang="es-CL" sz="1200"/>
          </a:p>
        </p:txBody>
      </p:sp>
      <p:sp>
        <p:nvSpPr>
          <p:cNvPr id="58389" name="Text Box 29"/>
          <p:cNvSpPr txBox="1"/>
          <p:nvPr/>
        </p:nvSpPr>
        <p:spPr>
          <a:xfrm>
            <a:off x="3767138" y="5229225"/>
            <a:ext cx="200660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Obligaciones del arrendatario</a:t>
            </a:r>
            <a:endParaRPr lang="es-ES_tradnl" altLang="es-CL" sz="1200"/>
          </a:p>
        </p:txBody>
      </p:sp>
      <p:sp>
        <p:nvSpPr>
          <p:cNvPr id="58390" name="Text Box 30"/>
          <p:cNvSpPr txBox="1"/>
          <p:nvPr/>
        </p:nvSpPr>
        <p:spPr>
          <a:xfrm>
            <a:off x="3767138" y="5732463"/>
            <a:ext cx="868362"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Expiración</a:t>
            </a:r>
            <a:endParaRPr lang="es-ES_tradnl" altLang="es-CL" sz="1200"/>
          </a:p>
        </p:txBody>
      </p:sp>
      <p:cxnSp>
        <p:nvCxnSpPr>
          <p:cNvPr id="58391" name="AutoShape 31"/>
          <p:cNvCxnSpPr>
            <a:stCxn id="58370" idx="3"/>
            <a:endCxn id="58388" idx="1"/>
          </p:cNvCxnSpPr>
          <p:nvPr/>
        </p:nvCxnSpPr>
        <p:spPr>
          <a:xfrm>
            <a:off x="3152775" y="3767138"/>
            <a:ext cx="609600" cy="1101725"/>
          </a:xfrm>
          <a:prstGeom prst="bentConnector3">
            <a:avLst>
              <a:gd name="adj1" fmla="val 49218"/>
            </a:avLst>
          </a:prstGeom>
          <a:ln w="9525" cap="flat" cmpd="sng">
            <a:solidFill>
              <a:schemeClr val="tx1"/>
            </a:solidFill>
            <a:prstDash val="solid"/>
            <a:miter/>
            <a:headEnd type="none" w="med" len="med"/>
            <a:tailEnd type="none" w="med" len="med"/>
          </a:ln>
        </p:spPr>
      </p:cxnSp>
      <p:cxnSp>
        <p:nvCxnSpPr>
          <p:cNvPr id="58392" name="AutoShape 32"/>
          <p:cNvCxnSpPr>
            <a:stCxn id="58370" idx="3"/>
            <a:endCxn id="58389" idx="1"/>
          </p:cNvCxnSpPr>
          <p:nvPr/>
        </p:nvCxnSpPr>
        <p:spPr>
          <a:xfrm>
            <a:off x="3152775" y="3767138"/>
            <a:ext cx="614363" cy="1606550"/>
          </a:xfrm>
          <a:prstGeom prst="bentConnector3">
            <a:avLst>
              <a:gd name="adj1" fmla="val 49097"/>
            </a:avLst>
          </a:prstGeom>
          <a:ln w="9525" cap="flat" cmpd="sng">
            <a:solidFill>
              <a:schemeClr val="tx1"/>
            </a:solidFill>
            <a:prstDash val="solid"/>
            <a:miter/>
            <a:headEnd type="none" w="med" len="med"/>
            <a:tailEnd type="none" w="med" len="med"/>
          </a:ln>
        </p:spPr>
      </p:cxnSp>
      <p:cxnSp>
        <p:nvCxnSpPr>
          <p:cNvPr id="58393" name="AutoShape 33"/>
          <p:cNvCxnSpPr>
            <a:stCxn id="58370" idx="3"/>
            <a:endCxn id="58390" idx="1"/>
          </p:cNvCxnSpPr>
          <p:nvPr/>
        </p:nvCxnSpPr>
        <p:spPr>
          <a:xfrm>
            <a:off x="3152775" y="3767138"/>
            <a:ext cx="614363" cy="2109787"/>
          </a:xfrm>
          <a:prstGeom prst="bentConnector3">
            <a:avLst>
              <a:gd name="adj1" fmla="val 49097"/>
            </a:avLst>
          </a:prstGeom>
          <a:ln w="9525" cap="flat" cmpd="sng">
            <a:solidFill>
              <a:schemeClr val="tx1"/>
            </a:solidFill>
            <a:prstDash val="solid"/>
            <a:miter/>
            <a:headEnd type="none" w="med" len="med"/>
            <a:tailEnd type="non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7410" name="Text Box 2"/>
          <p:cNvSpPr txBox="1"/>
          <p:nvPr/>
        </p:nvSpPr>
        <p:spPr>
          <a:xfrm>
            <a:off x="450850" y="3870325"/>
            <a:ext cx="1600200" cy="7334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CONTRATOS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UNILATERALES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Y BILATERALES</a:t>
            </a:r>
            <a:endParaRPr lang="es-ES_tradnl" altLang="es-CL" sz="1400">
              <a:latin typeface="Arial" panose="020B0604020202020204" pitchFamily="34" charset="0"/>
            </a:endParaRPr>
          </a:p>
        </p:txBody>
      </p:sp>
      <p:sp>
        <p:nvSpPr>
          <p:cNvPr id="17411" name="Text Box 3"/>
          <p:cNvSpPr txBox="1"/>
          <p:nvPr/>
        </p:nvSpPr>
        <p:spPr>
          <a:xfrm>
            <a:off x="2486025" y="2143125"/>
            <a:ext cx="2879725" cy="13716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Artículo 1439. </a:t>
            </a:r>
            <a:r>
              <a:rPr lang="es-CL" altLang="es-CL" sz="1400"/>
              <a:t>El contrato es </a:t>
            </a:r>
            <a:r>
              <a:rPr lang="es-CL" altLang="es-CL" sz="1400" i="1"/>
              <a:t>unilateral</a:t>
            </a:r>
            <a:r>
              <a:rPr lang="es-CL" altLang="es-CL" sz="1400"/>
              <a:t> cuando una de las partes se obliga para con otra que no contrae obligación alguna; y </a:t>
            </a:r>
            <a:r>
              <a:rPr lang="es-CL" altLang="es-CL" sz="1400" i="1"/>
              <a:t>bilateral</a:t>
            </a:r>
            <a:r>
              <a:rPr lang="es-CL" altLang="es-CL" sz="1400"/>
              <a:t>, cuando las partes contratantes se obligan recíprocamente </a:t>
            </a:r>
            <a:r>
              <a:rPr lang="es-ES_tradnl" altLang="es-CL" sz="1400">
                <a:latin typeface="Arial" panose="020B0604020202020204" pitchFamily="34" charset="0"/>
              </a:rPr>
              <a:t> </a:t>
            </a:r>
            <a:endParaRPr lang="es-ES_tradnl" altLang="es-CL" sz="1400">
              <a:latin typeface="Arial" panose="020B0604020202020204" pitchFamily="34" charset="0"/>
            </a:endParaRPr>
          </a:p>
        </p:txBody>
      </p:sp>
      <p:sp>
        <p:nvSpPr>
          <p:cNvPr id="17412" name="Text Box 4"/>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Clasificación de los contratos</a:t>
            </a:r>
            <a:endParaRPr lang="es-ES_tradnl" altLang="es-CL" sz="2400" i="1"/>
          </a:p>
        </p:txBody>
      </p:sp>
      <p:sp>
        <p:nvSpPr>
          <p:cNvPr id="17413" name="Text Box 5"/>
          <p:cNvSpPr txBox="1"/>
          <p:nvPr/>
        </p:nvSpPr>
        <p:spPr>
          <a:xfrm>
            <a:off x="2484438" y="4168775"/>
            <a:ext cx="12620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IMPORTANCIA</a:t>
            </a:r>
            <a:endParaRPr lang="es-ES_tradnl" altLang="es-CL" sz="1200" b="1">
              <a:latin typeface="Arial" panose="020B0604020202020204" pitchFamily="34" charset="0"/>
            </a:endParaRPr>
          </a:p>
        </p:txBody>
      </p:sp>
      <p:cxnSp>
        <p:nvCxnSpPr>
          <p:cNvPr id="17414" name="AutoShape 6"/>
          <p:cNvCxnSpPr>
            <a:stCxn id="17410" idx="3"/>
            <a:endCxn id="17411" idx="1"/>
          </p:cNvCxnSpPr>
          <p:nvPr/>
        </p:nvCxnSpPr>
        <p:spPr>
          <a:xfrm flipV="1">
            <a:off x="2051050" y="2828925"/>
            <a:ext cx="434975" cy="140811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7415" name="AutoShape 7"/>
          <p:cNvCxnSpPr>
            <a:stCxn id="17410" idx="3"/>
            <a:endCxn id="17413" idx="1"/>
          </p:cNvCxnSpPr>
          <p:nvPr/>
        </p:nvCxnSpPr>
        <p:spPr>
          <a:xfrm>
            <a:off x="2051050" y="4237038"/>
            <a:ext cx="433388" cy="71437"/>
          </a:xfrm>
          <a:prstGeom prst="bentConnector3">
            <a:avLst>
              <a:gd name="adj1" fmla="val 49815"/>
            </a:avLst>
          </a:prstGeom>
          <a:ln w="9525" cap="flat" cmpd="sng">
            <a:solidFill>
              <a:schemeClr val="tx1"/>
            </a:solidFill>
            <a:prstDash val="solid"/>
            <a:miter/>
            <a:headEnd type="none" w="med" len="med"/>
            <a:tailEnd type="none" w="med" len="med"/>
          </a:ln>
        </p:spPr>
      </p:cxnSp>
      <p:sp>
        <p:nvSpPr>
          <p:cNvPr id="17416" name="Text Box 8"/>
          <p:cNvSpPr txBox="1"/>
          <p:nvPr/>
        </p:nvSpPr>
        <p:spPr>
          <a:xfrm>
            <a:off x="6064250" y="2160588"/>
            <a:ext cx="2540000" cy="12065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i="1"/>
              <a:t>Contratos bilaterales:</a:t>
            </a:r>
            <a:endParaRPr lang="es-ES" altLang="es-CL" sz="1200" b="1" i="1"/>
          </a:p>
          <a:p>
            <a:pPr marL="0" lvl="0" indent="0">
              <a:spcBef>
                <a:spcPct val="0"/>
              </a:spcBef>
            </a:pPr>
            <a:r>
              <a:rPr lang="es-ES" altLang="es-CL" sz="1200"/>
              <a:t> Compraventa, permuta, arrendamiento, sociedad, etc.</a:t>
            </a:r>
            <a:endParaRPr lang="es-ES" altLang="es-CL" sz="1200"/>
          </a:p>
          <a:p>
            <a:pPr marL="0" lvl="0" indent="0">
              <a:spcBef>
                <a:spcPct val="0"/>
              </a:spcBef>
              <a:buNone/>
            </a:pPr>
            <a:r>
              <a:rPr lang="es-ES" altLang="es-CL" sz="1200" b="1" i="1"/>
              <a:t>Contratos unilaterales</a:t>
            </a:r>
            <a:endParaRPr lang="es-ES" altLang="es-CL" sz="1200" b="1" i="1"/>
          </a:p>
          <a:p>
            <a:pPr marL="0" lvl="0" indent="0">
              <a:spcBef>
                <a:spcPct val="0"/>
              </a:spcBef>
            </a:pPr>
            <a:r>
              <a:rPr lang="es-ES" altLang="es-CL" sz="1200"/>
              <a:t> mutuo, comodato, depósito, prenda, etc.</a:t>
            </a:r>
            <a:endParaRPr lang="es-ES" altLang="es-CL" sz="1200"/>
          </a:p>
        </p:txBody>
      </p:sp>
      <p:sp>
        <p:nvSpPr>
          <p:cNvPr id="17417" name="Text Box 9"/>
          <p:cNvSpPr txBox="1"/>
          <p:nvPr/>
        </p:nvSpPr>
        <p:spPr>
          <a:xfrm>
            <a:off x="3987800" y="3956050"/>
            <a:ext cx="4679950" cy="7334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400"/>
              <a:t> Condición resolutoria tácita</a:t>
            </a:r>
            <a:endParaRPr lang="es-ES" altLang="es-CL" sz="1400"/>
          </a:p>
          <a:p>
            <a:pPr marL="0" lvl="0" indent="0">
              <a:spcBef>
                <a:spcPct val="0"/>
              </a:spcBef>
            </a:pPr>
            <a:r>
              <a:rPr lang="es-ES" altLang="es-CL" sz="1400"/>
              <a:t> Teoría de los riesgos</a:t>
            </a:r>
            <a:endParaRPr lang="es-ES" altLang="es-CL" sz="1400"/>
          </a:p>
          <a:p>
            <a:pPr marL="0" lvl="0" indent="0">
              <a:spcBef>
                <a:spcPct val="0"/>
              </a:spcBef>
            </a:pPr>
            <a:r>
              <a:rPr lang="es-ES" altLang="es-CL" sz="1400"/>
              <a:t> Excepción de contrato no cumplido (purga de la mora)</a:t>
            </a:r>
            <a:endParaRPr lang="es-ES" altLang="es-CL" sz="1400"/>
          </a:p>
        </p:txBody>
      </p:sp>
      <p:sp>
        <p:nvSpPr>
          <p:cNvPr id="17418" name="Text Box 10"/>
          <p:cNvSpPr txBox="1"/>
          <p:nvPr/>
        </p:nvSpPr>
        <p:spPr>
          <a:xfrm>
            <a:off x="2484438" y="5167313"/>
            <a:ext cx="342423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CONTRATO SINALAGMATICO IMPERFECTO</a:t>
            </a:r>
            <a:endParaRPr lang="es-ES_tradnl" altLang="es-CL" sz="1200" b="1">
              <a:latin typeface="Arial" panose="020B0604020202020204" pitchFamily="34" charset="0"/>
            </a:endParaRPr>
          </a:p>
        </p:txBody>
      </p:sp>
      <p:cxnSp>
        <p:nvCxnSpPr>
          <p:cNvPr id="17419" name="AutoShape 11"/>
          <p:cNvCxnSpPr>
            <a:stCxn id="17410" idx="3"/>
            <a:endCxn id="17418" idx="1"/>
          </p:cNvCxnSpPr>
          <p:nvPr/>
        </p:nvCxnSpPr>
        <p:spPr>
          <a:xfrm>
            <a:off x="2051050" y="4237038"/>
            <a:ext cx="433388" cy="1069975"/>
          </a:xfrm>
          <a:prstGeom prst="bentConnector3">
            <a:avLst>
              <a:gd name="adj1" fmla="val 49815"/>
            </a:avLst>
          </a:prstGeom>
          <a:ln w="9525" cap="flat" cmpd="sng">
            <a:solidFill>
              <a:schemeClr val="tx1"/>
            </a:solidFill>
            <a:prstDash val="solid"/>
            <a:miter/>
            <a:headEnd type="none" w="med" len="med"/>
            <a:tailEnd type="none" w="med" len="med"/>
          </a:ln>
        </p:spPr>
      </p:cxn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59394" name="Text Box 2"/>
          <p:cNvSpPr txBox="1"/>
          <p:nvPr/>
        </p:nvSpPr>
        <p:spPr>
          <a:xfrm>
            <a:off x="611188" y="3167063"/>
            <a:ext cx="1752600" cy="47625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Elementos del arrendamiento</a:t>
            </a:r>
            <a:endParaRPr lang="es-ES_tradnl" altLang="es-CL" sz="1200" i="1"/>
          </a:p>
        </p:txBody>
      </p:sp>
      <p:sp>
        <p:nvSpPr>
          <p:cNvPr id="59395" name="Text Box 3"/>
          <p:cNvSpPr txBox="1"/>
          <p:nvPr/>
        </p:nvSpPr>
        <p:spPr>
          <a:xfrm>
            <a:off x="900113"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Arrendamiento de cosas</a:t>
            </a:r>
            <a:endParaRPr lang="es-ES_tradnl" altLang="es-CL" sz="2800" i="1"/>
          </a:p>
        </p:txBody>
      </p:sp>
      <p:sp>
        <p:nvSpPr>
          <p:cNvPr id="59396" name="Text Box 5"/>
          <p:cNvSpPr txBox="1"/>
          <p:nvPr/>
        </p:nvSpPr>
        <p:spPr>
          <a:xfrm>
            <a:off x="2987675" y="2201863"/>
            <a:ext cx="1428750" cy="287337"/>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Consentimiento</a:t>
            </a:r>
            <a:endParaRPr lang="es-ES_tradnl" altLang="es-CL" sz="1200"/>
          </a:p>
        </p:txBody>
      </p:sp>
      <p:sp>
        <p:nvSpPr>
          <p:cNvPr id="59397" name="Text Box 6"/>
          <p:cNvSpPr txBox="1"/>
          <p:nvPr/>
        </p:nvSpPr>
        <p:spPr>
          <a:xfrm>
            <a:off x="2987675" y="3749675"/>
            <a:ext cx="800100" cy="469900"/>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Cosa</a:t>
            </a:r>
            <a:endParaRPr lang="es-ES" altLang="es-CL" sz="1200"/>
          </a:p>
          <a:p>
            <a:pPr marL="0" lvl="0" indent="0" algn="ctr">
              <a:spcBef>
                <a:spcPct val="0"/>
              </a:spcBef>
              <a:buNone/>
            </a:pPr>
            <a:r>
              <a:rPr lang="es-ES" altLang="es-CL" sz="1200"/>
              <a:t>arrendada</a:t>
            </a:r>
            <a:endParaRPr lang="es-ES_tradnl" altLang="es-CL" sz="1200"/>
          </a:p>
        </p:txBody>
      </p:sp>
      <p:cxnSp>
        <p:nvCxnSpPr>
          <p:cNvPr id="59398" name="AutoShape 8"/>
          <p:cNvCxnSpPr>
            <a:stCxn id="59394" idx="3"/>
            <a:endCxn id="59396" idx="1"/>
          </p:cNvCxnSpPr>
          <p:nvPr/>
        </p:nvCxnSpPr>
        <p:spPr>
          <a:xfrm flipV="1">
            <a:off x="2373313" y="2346325"/>
            <a:ext cx="614362" cy="1058863"/>
          </a:xfrm>
          <a:prstGeom prst="bentConnector3">
            <a:avLst>
              <a:gd name="adj1" fmla="val 49097"/>
            </a:avLst>
          </a:prstGeom>
          <a:ln w="9525" cap="flat" cmpd="sng">
            <a:solidFill>
              <a:schemeClr val="tx1"/>
            </a:solidFill>
            <a:prstDash val="solid"/>
            <a:miter/>
            <a:headEnd type="none" w="med" len="med"/>
            <a:tailEnd type="none" w="med" len="med"/>
          </a:ln>
        </p:spPr>
      </p:cxnSp>
      <p:cxnSp>
        <p:nvCxnSpPr>
          <p:cNvPr id="59399" name="AutoShape 9"/>
          <p:cNvCxnSpPr>
            <a:stCxn id="59394" idx="3"/>
            <a:endCxn id="59397" idx="1"/>
          </p:cNvCxnSpPr>
          <p:nvPr/>
        </p:nvCxnSpPr>
        <p:spPr>
          <a:xfrm>
            <a:off x="2373313" y="3405188"/>
            <a:ext cx="614362" cy="579437"/>
          </a:xfrm>
          <a:prstGeom prst="bentConnector3">
            <a:avLst>
              <a:gd name="adj1" fmla="val 49097"/>
            </a:avLst>
          </a:prstGeom>
          <a:ln w="9525" cap="flat" cmpd="sng">
            <a:solidFill>
              <a:schemeClr val="tx1"/>
            </a:solidFill>
            <a:prstDash val="solid"/>
            <a:miter/>
            <a:headEnd type="none" w="med" len="med"/>
            <a:tailEnd type="none" w="med" len="med"/>
          </a:ln>
        </p:spPr>
      </p:cxnSp>
      <p:sp>
        <p:nvSpPr>
          <p:cNvPr id="59400" name="Text Box 10"/>
          <p:cNvSpPr txBox="1"/>
          <p:nvPr/>
        </p:nvSpPr>
        <p:spPr>
          <a:xfrm>
            <a:off x="4187825" y="3429000"/>
            <a:ext cx="145732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Requisitos generales</a:t>
            </a:r>
            <a:endParaRPr lang="es-ES_tradnl" altLang="es-CL" sz="1200"/>
          </a:p>
        </p:txBody>
      </p:sp>
      <p:sp>
        <p:nvSpPr>
          <p:cNvPr id="59401" name="Text Box 11"/>
          <p:cNvSpPr txBox="1"/>
          <p:nvPr/>
        </p:nvSpPr>
        <p:spPr>
          <a:xfrm>
            <a:off x="4195763" y="3860800"/>
            <a:ext cx="150018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Requisitos especiales</a:t>
            </a:r>
            <a:endParaRPr lang="es-ES_tradnl" altLang="es-CL" sz="1200"/>
          </a:p>
        </p:txBody>
      </p:sp>
      <p:sp>
        <p:nvSpPr>
          <p:cNvPr id="59402" name="Text Box 12"/>
          <p:cNvSpPr txBox="1"/>
          <p:nvPr/>
        </p:nvSpPr>
        <p:spPr>
          <a:xfrm>
            <a:off x="4186238" y="4292600"/>
            <a:ext cx="1566862"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Qué se puede arrendar</a:t>
            </a:r>
            <a:endParaRPr lang="es-ES_tradnl" altLang="es-CL" sz="1200"/>
          </a:p>
        </p:txBody>
      </p:sp>
      <p:cxnSp>
        <p:nvCxnSpPr>
          <p:cNvPr id="59403" name="AutoShape 13"/>
          <p:cNvCxnSpPr>
            <a:stCxn id="59397" idx="3"/>
            <a:endCxn id="59400" idx="1"/>
          </p:cNvCxnSpPr>
          <p:nvPr/>
        </p:nvCxnSpPr>
        <p:spPr>
          <a:xfrm flipV="1">
            <a:off x="3787775" y="3573463"/>
            <a:ext cx="400050" cy="41116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59404" name="AutoShape 14"/>
          <p:cNvCxnSpPr>
            <a:stCxn id="59397" idx="3"/>
            <a:endCxn id="59401" idx="1"/>
          </p:cNvCxnSpPr>
          <p:nvPr/>
        </p:nvCxnSpPr>
        <p:spPr>
          <a:xfrm>
            <a:off x="3787775" y="3984625"/>
            <a:ext cx="407988" cy="20638"/>
          </a:xfrm>
          <a:prstGeom prst="bentConnector3">
            <a:avLst>
              <a:gd name="adj1" fmla="val 49806"/>
            </a:avLst>
          </a:prstGeom>
          <a:ln w="9525" cap="flat" cmpd="sng">
            <a:solidFill>
              <a:schemeClr val="tx1"/>
            </a:solidFill>
            <a:prstDash val="solid"/>
            <a:miter/>
            <a:headEnd type="none" w="med" len="med"/>
            <a:tailEnd type="none" w="med" len="med"/>
          </a:ln>
        </p:spPr>
      </p:cxnSp>
      <p:cxnSp>
        <p:nvCxnSpPr>
          <p:cNvPr id="59405" name="AutoShape 15"/>
          <p:cNvCxnSpPr>
            <a:stCxn id="59397" idx="3"/>
            <a:endCxn id="59402" idx="1"/>
          </p:cNvCxnSpPr>
          <p:nvPr/>
        </p:nvCxnSpPr>
        <p:spPr>
          <a:xfrm>
            <a:off x="3787775" y="3984625"/>
            <a:ext cx="398463" cy="452438"/>
          </a:xfrm>
          <a:prstGeom prst="bentConnector3">
            <a:avLst>
              <a:gd name="adj1" fmla="val 49801"/>
            </a:avLst>
          </a:prstGeom>
          <a:ln w="9525" cap="flat" cmpd="sng">
            <a:solidFill>
              <a:schemeClr val="tx1"/>
            </a:solidFill>
            <a:prstDash val="solid"/>
            <a:miter/>
            <a:headEnd type="none" w="med" len="med"/>
            <a:tailEnd type="none" w="med" len="med"/>
          </a:ln>
        </p:spPr>
      </p:cxnSp>
      <p:sp>
        <p:nvSpPr>
          <p:cNvPr id="59406" name="Text Box 16"/>
          <p:cNvSpPr txBox="1"/>
          <p:nvPr/>
        </p:nvSpPr>
        <p:spPr>
          <a:xfrm>
            <a:off x="4849813" y="1916113"/>
            <a:ext cx="1336675"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Regla: </a:t>
            </a:r>
            <a:r>
              <a:rPr lang="es-ES" altLang="es-CL" sz="1200" b="1" i="1"/>
              <a:t>consensual</a:t>
            </a:r>
            <a:endParaRPr lang="es-ES_tradnl" altLang="es-CL" sz="1200" b="1" i="1"/>
          </a:p>
        </p:txBody>
      </p:sp>
      <p:sp>
        <p:nvSpPr>
          <p:cNvPr id="59407" name="Text Box 17"/>
          <p:cNvSpPr txBox="1"/>
          <p:nvPr/>
        </p:nvSpPr>
        <p:spPr>
          <a:xfrm>
            <a:off x="4867275" y="2562225"/>
            <a:ext cx="144145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Excepción: </a:t>
            </a:r>
            <a:r>
              <a:rPr lang="es-ES" altLang="es-CL" sz="1200" b="1" i="1"/>
              <a:t>solemne</a:t>
            </a:r>
            <a:endParaRPr lang="es-ES_tradnl" altLang="es-CL" sz="1200" b="1" i="1"/>
          </a:p>
        </p:txBody>
      </p:sp>
      <p:cxnSp>
        <p:nvCxnSpPr>
          <p:cNvPr id="59408" name="AutoShape 18"/>
          <p:cNvCxnSpPr>
            <a:stCxn id="59396" idx="3"/>
            <a:endCxn id="59406" idx="1"/>
          </p:cNvCxnSpPr>
          <p:nvPr/>
        </p:nvCxnSpPr>
        <p:spPr>
          <a:xfrm flipV="1">
            <a:off x="4416425" y="2060575"/>
            <a:ext cx="433388" cy="285750"/>
          </a:xfrm>
          <a:prstGeom prst="bentConnector3">
            <a:avLst>
              <a:gd name="adj1" fmla="val 49815"/>
            </a:avLst>
          </a:prstGeom>
          <a:ln w="9525" cap="flat" cmpd="sng">
            <a:solidFill>
              <a:schemeClr val="tx1"/>
            </a:solidFill>
            <a:prstDash val="solid"/>
            <a:miter/>
            <a:headEnd type="none" w="med" len="med"/>
            <a:tailEnd type="none" w="med" len="med"/>
          </a:ln>
        </p:spPr>
      </p:cxnSp>
      <p:cxnSp>
        <p:nvCxnSpPr>
          <p:cNvPr id="59409" name="AutoShape 19"/>
          <p:cNvCxnSpPr>
            <a:stCxn id="59396" idx="3"/>
            <a:endCxn id="59407" idx="1"/>
          </p:cNvCxnSpPr>
          <p:nvPr/>
        </p:nvCxnSpPr>
        <p:spPr>
          <a:xfrm>
            <a:off x="4416425" y="2346325"/>
            <a:ext cx="450850" cy="360363"/>
          </a:xfrm>
          <a:prstGeom prst="bentConnector3">
            <a:avLst>
              <a:gd name="adj1" fmla="val 50000"/>
            </a:avLst>
          </a:prstGeom>
          <a:ln w="9525" cap="flat" cmpd="sng">
            <a:solidFill>
              <a:schemeClr val="tx1"/>
            </a:solidFill>
            <a:prstDash val="solid"/>
            <a:miter/>
            <a:headEnd type="none" w="med" len="med"/>
            <a:tailEnd type="none" w="med" len="med"/>
          </a:ln>
        </p:spPr>
      </p:cxnSp>
      <p:sp>
        <p:nvSpPr>
          <p:cNvPr id="59410" name="Text Box 20"/>
          <p:cNvSpPr txBox="1"/>
          <p:nvPr/>
        </p:nvSpPr>
        <p:spPr>
          <a:xfrm>
            <a:off x="2990850" y="5372100"/>
            <a:ext cx="58737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Precio</a:t>
            </a:r>
            <a:endParaRPr lang="es-ES_tradnl" altLang="es-CL" sz="1200"/>
          </a:p>
        </p:txBody>
      </p:sp>
      <p:cxnSp>
        <p:nvCxnSpPr>
          <p:cNvPr id="59411" name="AutoShape 23"/>
          <p:cNvCxnSpPr>
            <a:stCxn id="59394" idx="3"/>
            <a:endCxn id="59410" idx="1"/>
          </p:cNvCxnSpPr>
          <p:nvPr/>
        </p:nvCxnSpPr>
        <p:spPr>
          <a:xfrm>
            <a:off x="2373313" y="3405188"/>
            <a:ext cx="617537" cy="2111375"/>
          </a:xfrm>
          <a:prstGeom prst="bentConnector3">
            <a:avLst>
              <a:gd name="adj1" fmla="val 49102"/>
            </a:avLst>
          </a:prstGeom>
          <a:ln w="9525" cap="flat" cmpd="sng">
            <a:solidFill>
              <a:schemeClr val="tx1"/>
            </a:solidFill>
            <a:prstDash val="solid"/>
            <a:miter/>
            <a:headEnd type="none" w="med" len="med"/>
            <a:tailEnd type="none" w="med" len="med"/>
          </a:ln>
        </p:spPr>
      </p:cxnSp>
      <p:sp>
        <p:nvSpPr>
          <p:cNvPr id="59412" name="Text Box 26"/>
          <p:cNvSpPr txBox="1"/>
          <p:nvPr/>
        </p:nvSpPr>
        <p:spPr>
          <a:xfrm>
            <a:off x="6692900" y="2274888"/>
            <a:ext cx="936625"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Importancia</a:t>
            </a:r>
            <a:endParaRPr lang="es-ES_tradnl" altLang="es-CL" sz="1200"/>
          </a:p>
        </p:txBody>
      </p:sp>
      <p:sp>
        <p:nvSpPr>
          <p:cNvPr id="59413" name="Text Box 27"/>
          <p:cNvSpPr txBox="1"/>
          <p:nvPr/>
        </p:nvSpPr>
        <p:spPr>
          <a:xfrm>
            <a:off x="6684963" y="2706688"/>
            <a:ext cx="1712912"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Solemnidades especiales</a:t>
            </a:r>
            <a:endParaRPr lang="es-ES_tradnl" altLang="es-CL" sz="1200"/>
          </a:p>
        </p:txBody>
      </p:sp>
      <p:sp>
        <p:nvSpPr>
          <p:cNvPr id="59414" name="Text Box 28"/>
          <p:cNvSpPr txBox="1"/>
          <p:nvPr/>
        </p:nvSpPr>
        <p:spPr>
          <a:xfrm>
            <a:off x="6684963" y="3113088"/>
            <a:ext cx="177165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Solemnidades voluntarias</a:t>
            </a:r>
            <a:endParaRPr lang="es-ES_tradnl" altLang="es-CL" sz="1200"/>
          </a:p>
        </p:txBody>
      </p:sp>
      <p:cxnSp>
        <p:nvCxnSpPr>
          <p:cNvPr id="59415" name="AutoShape 29"/>
          <p:cNvCxnSpPr>
            <a:stCxn id="59407" idx="3"/>
            <a:endCxn id="59412" idx="1"/>
          </p:cNvCxnSpPr>
          <p:nvPr/>
        </p:nvCxnSpPr>
        <p:spPr>
          <a:xfrm flipV="1">
            <a:off x="6308725" y="2419350"/>
            <a:ext cx="384175" cy="28733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59416" name="AutoShape 30"/>
          <p:cNvCxnSpPr>
            <a:stCxn id="59407" idx="3"/>
            <a:endCxn id="59413" idx="1"/>
          </p:cNvCxnSpPr>
          <p:nvPr/>
        </p:nvCxnSpPr>
        <p:spPr>
          <a:xfrm>
            <a:off x="6308725" y="2706688"/>
            <a:ext cx="376238" cy="144462"/>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59417" name="AutoShape 31"/>
          <p:cNvCxnSpPr>
            <a:stCxn id="59407" idx="3"/>
            <a:endCxn id="59414" idx="1"/>
          </p:cNvCxnSpPr>
          <p:nvPr/>
        </p:nvCxnSpPr>
        <p:spPr>
          <a:xfrm>
            <a:off x="6308725" y="2706688"/>
            <a:ext cx="376238" cy="550862"/>
          </a:xfrm>
          <a:prstGeom prst="bentConnector3">
            <a:avLst>
              <a:gd name="adj1" fmla="val 49787"/>
            </a:avLst>
          </a:prstGeom>
          <a:ln w="9525" cap="flat" cmpd="sng">
            <a:solidFill>
              <a:schemeClr val="tx1"/>
            </a:solidFill>
            <a:prstDash val="solid"/>
            <a:miter/>
            <a:headEnd type="none" w="med" len="med"/>
            <a:tailEnd type="none" w="med" len="med"/>
          </a:ln>
        </p:spPr>
      </p:cxnSp>
      <p:sp>
        <p:nvSpPr>
          <p:cNvPr id="59418" name="Text Box 32"/>
          <p:cNvSpPr txBox="1"/>
          <p:nvPr/>
        </p:nvSpPr>
        <p:spPr>
          <a:xfrm>
            <a:off x="4064000" y="4940300"/>
            <a:ext cx="145732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Requisitos generales</a:t>
            </a:r>
            <a:endParaRPr lang="es-ES_tradnl" altLang="es-CL" sz="1200"/>
          </a:p>
        </p:txBody>
      </p:sp>
      <p:sp>
        <p:nvSpPr>
          <p:cNvPr id="59419" name="Text Box 33"/>
          <p:cNvSpPr txBox="1"/>
          <p:nvPr/>
        </p:nvSpPr>
        <p:spPr>
          <a:xfrm>
            <a:off x="4065588" y="5435600"/>
            <a:ext cx="160655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Caso de arrendamiento</a:t>
            </a:r>
            <a:endParaRPr lang="es-ES_tradnl" altLang="es-CL" sz="1200"/>
          </a:p>
        </p:txBody>
      </p:sp>
      <p:sp>
        <p:nvSpPr>
          <p:cNvPr id="59420" name="Text Box 34"/>
          <p:cNvSpPr txBox="1"/>
          <p:nvPr/>
        </p:nvSpPr>
        <p:spPr>
          <a:xfrm>
            <a:off x="4054475" y="5943600"/>
            <a:ext cx="1598613"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Forma de determinarlo</a:t>
            </a:r>
            <a:endParaRPr lang="es-ES_tradnl" altLang="es-CL" sz="1200"/>
          </a:p>
        </p:txBody>
      </p:sp>
      <p:cxnSp>
        <p:nvCxnSpPr>
          <p:cNvPr id="59421" name="AutoShape 35"/>
          <p:cNvCxnSpPr>
            <a:stCxn id="59410" idx="3"/>
            <a:endCxn id="59418" idx="1"/>
          </p:cNvCxnSpPr>
          <p:nvPr/>
        </p:nvCxnSpPr>
        <p:spPr>
          <a:xfrm flipV="1">
            <a:off x="3578225" y="5084763"/>
            <a:ext cx="485775" cy="4318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59422" name="AutoShape 36"/>
          <p:cNvCxnSpPr>
            <a:stCxn id="59410" idx="3"/>
            <a:endCxn id="59419" idx="1"/>
          </p:cNvCxnSpPr>
          <p:nvPr/>
        </p:nvCxnSpPr>
        <p:spPr>
          <a:xfrm>
            <a:off x="3578225" y="5516563"/>
            <a:ext cx="487363" cy="63500"/>
          </a:xfrm>
          <a:prstGeom prst="bentConnector3">
            <a:avLst>
              <a:gd name="adj1" fmla="val 49838"/>
            </a:avLst>
          </a:prstGeom>
          <a:ln w="9525" cap="flat" cmpd="sng">
            <a:solidFill>
              <a:schemeClr val="tx1"/>
            </a:solidFill>
            <a:prstDash val="solid"/>
            <a:miter/>
            <a:headEnd type="none" w="med" len="med"/>
            <a:tailEnd type="none" w="med" len="med"/>
          </a:ln>
        </p:spPr>
      </p:cxnSp>
      <p:cxnSp>
        <p:nvCxnSpPr>
          <p:cNvPr id="59423" name="AutoShape 37"/>
          <p:cNvCxnSpPr>
            <a:stCxn id="59410" idx="3"/>
            <a:endCxn id="59420" idx="1"/>
          </p:cNvCxnSpPr>
          <p:nvPr/>
        </p:nvCxnSpPr>
        <p:spPr>
          <a:xfrm>
            <a:off x="3578225" y="5516563"/>
            <a:ext cx="476250" cy="571500"/>
          </a:xfrm>
          <a:prstGeom prst="bentConnector3">
            <a:avLst>
              <a:gd name="adj1" fmla="val 50000"/>
            </a:avLst>
          </a:prstGeom>
          <a:ln w="9525" cap="flat" cmpd="sng">
            <a:solidFill>
              <a:schemeClr val="tx1"/>
            </a:solidFill>
            <a:prstDash val="solid"/>
            <a:miter/>
            <a:headEnd type="none" w="med" len="med"/>
            <a:tailEnd type="none" w="med" len="med"/>
          </a:ln>
        </p:spPr>
      </p:cxnSp>
      <p:sp>
        <p:nvSpPr>
          <p:cNvPr id="59424" name="Text Box 38"/>
          <p:cNvSpPr txBox="1"/>
          <p:nvPr/>
        </p:nvSpPr>
        <p:spPr>
          <a:xfrm>
            <a:off x="5699125" y="3459163"/>
            <a:ext cx="2716213"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Lícito, determinado, existir o esperarse que exista</a:t>
            </a:r>
            <a:endParaRPr lang="es-ES_tradnl" altLang="es-CL" sz="1000"/>
          </a:p>
        </p:txBody>
      </p:sp>
      <p:sp>
        <p:nvSpPr>
          <p:cNvPr id="59425" name="Text Box 39"/>
          <p:cNvSpPr txBox="1"/>
          <p:nvPr/>
        </p:nvSpPr>
        <p:spPr>
          <a:xfrm>
            <a:off x="5737225" y="3905250"/>
            <a:ext cx="1138238"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No ser consumible</a:t>
            </a:r>
            <a:endParaRPr lang="es-ES_tradnl" altLang="es-CL" sz="1000"/>
          </a:p>
        </p:txBody>
      </p:sp>
      <p:sp>
        <p:nvSpPr>
          <p:cNvPr id="59426" name="Text Box 40"/>
          <p:cNvSpPr txBox="1"/>
          <p:nvPr/>
        </p:nvSpPr>
        <p:spPr>
          <a:xfrm>
            <a:off x="5783263" y="4318000"/>
            <a:ext cx="2757487"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Bienes raíces y muebles, corporales e incorporales</a:t>
            </a:r>
            <a:endParaRPr lang="es-ES_tradnl" altLang="es-CL" sz="1000"/>
          </a:p>
        </p:txBody>
      </p:sp>
      <p:sp>
        <p:nvSpPr>
          <p:cNvPr id="59427" name="Text Box 41"/>
          <p:cNvSpPr txBox="1"/>
          <p:nvPr/>
        </p:nvSpPr>
        <p:spPr>
          <a:xfrm>
            <a:off x="5580063" y="4967288"/>
            <a:ext cx="1555750"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Real o serio y determinado</a:t>
            </a:r>
            <a:endParaRPr lang="es-ES_tradnl" altLang="es-CL" sz="1000"/>
          </a:p>
        </p:txBody>
      </p:sp>
      <p:sp>
        <p:nvSpPr>
          <p:cNvPr id="59428" name="Text Box 42"/>
          <p:cNvSpPr txBox="1"/>
          <p:nvPr/>
        </p:nvSpPr>
        <p:spPr>
          <a:xfrm>
            <a:off x="5795963" y="5349875"/>
            <a:ext cx="1255712"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Dinero</a:t>
            </a:r>
            <a:endParaRPr lang="es-ES_tradnl" altLang="es-CL" sz="1200"/>
          </a:p>
          <a:p>
            <a:pPr marL="0" lvl="0" indent="0">
              <a:spcBef>
                <a:spcPct val="0"/>
              </a:spcBef>
            </a:pPr>
            <a:r>
              <a:rPr lang="es-ES_tradnl" altLang="es-CL" sz="1200"/>
              <a:t> Frutos naturales</a:t>
            </a:r>
            <a:endParaRPr lang="es-ES_tradnl" altLang="es-CL" sz="1200"/>
          </a:p>
        </p:txBody>
      </p:sp>
      <p:sp>
        <p:nvSpPr>
          <p:cNvPr id="59429" name="AutoShape 43"/>
          <p:cNvSpPr/>
          <p:nvPr/>
        </p:nvSpPr>
        <p:spPr>
          <a:xfrm>
            <a:off x="5737225" y="5394325"/>
            <a:ext cx="71438" cy="360363"/>
          </a:xfrm>
          <a:prstGeom prst="leftBrace">
            <a:avLst>
              <a:gd name="adj1" fmla="val 42036"/>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0418" name="Text Box 2"/>
          <p:cNvSpPr txBox="1"/>
          <p:nvPr/>
        </p:nvSpPr>
        <p:spPr>
          <a:xfrm>
            <a:off x="287338" y="3240088"/>
            <a:ext cx="1392237" cy="47625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 </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del arrendador</a:t>
            </a:r>
            <a:endParaRPr lang="es-ES_tradnl" altLang="es-CL" sz="1200" i="1"/>
          </a:p>
        </p:txBody>
      </p:sp>
      <p:sp>
        <p:nvSpPr>
          <p:cNvPr id="60419" name="Text Box 3"/>
          <p:cNvSpPr txBox="1"/>
          <p:nvPr/>
        </p:nvSpPr>
        <p:spPr>
          <a:xfrm>
            <a:off x="900113" y="611188"/>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Arrendamiento de cosas</a:t>
            </a:r>
            <a:endParaRPr lang="es-ES_tradnl" altLang="es-CL" sz="2800" i="1"/>
          </a:p>
        </p:txBody>
      </p:sp>
      <p:sp>
        <p:nvSpPr>
          <p:cNvPr id="60420" name="Text Box 4"/>
          <p:cNvSpPr txBox="1"/>
          <p:nvPr/>
        </p:nvSpPr>
        <p:spPr>
          <a:xfrm>
            <a:off x="2519363" y="1881188"/>
            <a:ext cx="1428750"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Obligación de entregar la cosa</a:t>
            </a:r>
            <a:endParaRPr lang="es-ES_tradnl" altLang="es-CL" sz="1200" b="1">
              <a:latin typeface="Arial" panose="020B0604020202020204" pitchFamily="34" charset="0"/>
            </a:endParaRPr>
          </a:p>
        </p:txBody>
      </p:sp>
      <p:sp>
        <p:nvSpPr>
          <p:cNvPr id="60421" name="Text Box 5"/>
          <p:cNvSpPr txBox="1"/>
          <p:nvPr/>
        </p:nvSpPr>
        <p:spPr>
          <a:xfrm>
            <a:off x="2527300" y="2997200"/>
            <a:ext cx="2081213" cy="835025"/>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Obligación de mantener la cosa en estado de servir para el fin del arriendo</a:t>
            </a:r>
            <a:endParaRPr lang="es-ES_tradnl" altLang="es-CL" sz="1200" b="1">
              <a:latin typeface="Arial" panose="020B0604020202020204" pitchFamily="34" charset="0"/>
            </a:endParaRPr>
          </a:p>
        </p:txBody>
      </p:sp>
      <p:cxnSp>
        <p:nvCxnSpPr>
          <p:cNvPr id="60422" name="AutoShape 6"/>
          <p:cNvCxnSpPr>
            <a:stCxn id="60418" idx="3"/>
            <a:endCxn id="60420" idx="1"/>
          </p:cNvCxnSpPr>
          <p:nvPr/>
        </p:nvCxnSpPr>
        <p:spPr>
          <a:xfrm flipV="1">
            <a:off x="1689100" y="2116138"/>
            <a:ext cx="830263" cy="1362075"/>
          </a:xfrm>
          <a:prstGeom prst="bentConnector3">
            <a:avLst>
              <a:gd name="adj1" fmla="val 49329"/>
            </a:avLst>
          </a:prstGeom>
          <a:ln w="9525" cap="flat" cmpd="sng">
            <a:solidFill>
              <a:schemeClr val="tx1"/>
            </a:solidFill>
            <a:prstDash val="solid"/>
            <a:miter/>
            <a:headEnd type="none" w="med" len="med"/>
            <a:tailEnd type="none" w="med" len="med"/>
          </a:ln>
        </p:spPr>
      </p:cxnSp>
      <p:cxnSp>
        <p:nvCxnSpPr>
          <p:cNvPr id="60423" name="AutoShape 7"/>
          <p:cNvCxnSpPr>
            <a:stCxn id="60418" idx="3"/>
            <a:endCxn id="60421" idx="1"/>
          </p:cNvCxnSpPr>
          <p:nvPr/>
        </p:nvCxnSpPr>
        <p:spPr>
          <a:xfrm flipV="1">
            <a:off x="1689100" y="3414713"/>
            <a:ext cx="838200" cy="63500"/>
          </a:xfrm>
          <a:prstGeom prst="bentConnector3">
            <a:avLst>
              <a:gd name="adj1" fmla="val 49241"/>
            </a:avLst>
          </a:prstGeom>
          <a:ln w="9525" cap="flat" cmpd="sng">
            <a:solidFill>
              <a:schemeClr val="tx1"/>
            </a:solidFill>
            <a:prstDash val="solid"/>
            <a:miter/>
            <a:headEnd type="none" w="med" len="med"/>
            <a:tailEnd type="none" w="med" len="med"/>
          </a:ln>
        </p:spPr>
      </p:cxnSp>
      <p:sp>
        <p:nvSpPr>
          <p:cNvPr id="60424" name="Text Box 8"/>
          <p:cNvSpPr txBox="1"/>
          <p:nvPr/>
        </p:nvSpPr>
        <p:spPr>
          <a:xfrm>
            <a:off x="5073650" y="2925763"/>
            <a:ext cx="69850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Alcance</a:t>
            </a:r>
            <a:endParaRPr lang="es-ES_tradnl" altLang="es-CL" sz="1200"/>
          </a:p>
        </p:txBody>
      </p:sp>
      <p:sp>
        <p:nvSpPr>
          <p:cNvPr id="60425" name="Text Box 9"/>
          <p:cNvSpPr txBox="1"/>
          <p:nvPr/>
        </p:nvSpPr>
        <p:spPr>
          <a:xfrm>
            <a:off x="5070475" y="3748088"/>
            <a:ext cx="595313"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Clases</a:t>
            </a:r>
            <a:endParaRPr lang="es-ES_tradnl" altLang="es-CL" sz="1200"/>
          </a:p>
        </p:txBody>
      </p:sp>
      <p:cxnSp>
        <p:nvCxnSpPr>
          <p:cNvPr id="60426" name="AutoShape 11"/>
          <p:cNvCxnSpPr>
            <a:stCxn id="60421" idx="3"/>
            <a:endCxn id="60424" idx="1"/>
          </p:cNvCxnSpPr>
          <p:nvPr/>
        </p:nvCxnSpPr>
        <p:spPr>
          <a:xfrm flipV="1">
            <a:off x="4608513" y="3070225"/>
            <a:ext cx="465137" cy="344488"/>
          </a:xfrm>
          <a:prstGeom prst="bentConnector3">
            <a:avLst>
              <a:gd name="adj1" fmla="val 49829"/>
            </a:avLst>
          </a:prstGeom>
          <a:ln w="9525" cap="flat" cmpd="sng">
            <a:solidFill>
              <a:schemeClr val="tx1"/>
            </a:solidFill>
            <a:prstDash val="solid"/>
            <a:miter/>
            <a:headEnd type="none" w="med" len="med"/>
            <a:tailEnd type="none" w="med" len="med"/>
          </a:ln>
        </p:spPr>
      </p:cxnSp>
      <p:cxnSp>
        <p:nvCxnSpPr>
          <p:cNvPr id="60427" name="AutoShape 12"/>
          <p:cNvCxnSpPr>
            <a:stCxn id="60421" idx="3"/>
            <a:endCxn id="60425" idx="1"/>
          </p:cNvCxnSpPr>
          <p:nvPr/>
        </p:nvCxnSpPr>
        <p:spPr>
          <a:xfrm>
            <a:off x="4608513" y="3414713"/>
            <a:ext cx="461962" cy="477837"/>
          </a:xfrm>
          <a:prstGeom prst="bentConnector3">
            <a:avLst>
              <a:gd name="adj1" fmla="val 49829"/>
            </a:avLst>
          </a:prstGeom>
          <a:ln w="9525" cap="flat" cmpd="sng">
            <a:solidFill>
              <a:schemeClr val="tx1"/>
            </a:solidFill>
            <a:prstDash val="solid"/>
            <a:miter/>
            <a:headEnd type="none" w="med" len="med"/>
            <a:tailEnd type="none" w="med" len="med"/>
          </a:ln>
        </p:spPr>
      </p:cxnSp>
      <p:sp>
        <p:nvSpPr>
          <p:cNvPr id="60428" name="Text Box 14"/>
          <p:cNvSpPr txBox="1"/>
          <p:nvPr/>
        </p:nvSpPr>
        <p:spPr>
          <a:xfrm>
            <a:off x="5746750" y="1414463"/>
            <a:ext cx="1963738"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Forma</a:t>
            </a:r>
            <a:r>
              <a:rPr lang="es-ES_tradnl" altLang="es-CL" sz="1200" b="1" i="1"/>
              <a:t>: </a:t>
            </a:r>
            <a:r>
              <a:rPr lang="es-ES_tradnl" altLang="es-CL" sz="1200"/>
              <a:t>reglas de la tradición</a:t>
            </a:r>
            <a:endParaRPr lang="es-ES_tradnl" altLang="es-CL" sz="1200"/>
          </a:p>
        </p:txBody>
      </p:sp>
      <p:sp>
        <p:nvSpPr>
          <p:cNvPr id="60429" name="Text Box 15"/>
          <p:cNvSpPr txBox="1"/>
          <p:nvPr/>
        </p:nvSpPr>
        <p:spPr>
          <a:xfrm>
            <a:off x="5734050" y="1846263"/>
            <a:ext cx="1139825"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Tiempo y lugar</a:t>
            </a:r>
            <a:endParaRPr lang="es-ES_tradnl" altLang="es-CL" sz="1200" b="1" i="1"/>
          </a:p>
        </p:txBody>
      </p:sp>
      <p:sp>
        <p:nvSpPr>
          <p:cNvPr id="60430" name="Text Box 18"/>
          <p:cNvSpPr txBox="1"/>
          <p:nvPr/>
        </p:nvSpPr>
        <p:spPr>
          <a:xfrm>
            <a:off x="2519363" y="4654550"/>
            <a:ext cx="1673225" cy="835025"/>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Obligación de librar al arrendatario de toda turbación en el goce</a:t>
            </a:r>
            <a:endParaRPr lang="es-ES_tradnl" altLang="es-CL" sz="1200" b="1">
              <a:latin typeface="Arial" panose="020B0604020202020204" pitchFamily="34" charset="0"/>
            </a:endParaRPr>
          </a:p>
        </p:txBody>
      </p:sp>
      <p:cxnSp>
        <p:nvCxnSpPr>
          <p:cNvPr id="60431" name="AutoShape 19"/>
          <p:cNvCxnSpPr>
            <a:stCxn id="60418" idx="3"/>
            <a:endCxn id="60430" idx="1"/>
          </p:cNvCxnSpPr>
          <p:nvPr/>
        </p:nvCxnSpPr>
        <p:spPr>
          <a:xfrm>
            <a:off x="1689100" y="3478213"/>
            <a:ext cx="830263" cy="1593850"/>
          </a:xfrm>
          <a:prstGeom prst="bentConnector3">
            <a:avLst>
              <a:gd name="adj1" fmla="val 49329"/>
            </a:avLst>
          </a:prstGeom>
          <a:ln w="9525" cap="flat" cmpd="sng">
            <a:solidFill>
              <a:schemeClr val="tx1"/>
            </a:solidFill>
            <a:prstDash val="solid"/>
            <a:miter/>
            <a:headEnd type="none" w="med" len="med"/>
            <a:tailEnd type="none" w="med" len="med"/>
          </a:ln>
        </p:spPr>
      </p:cxnSp>
      <p:sp>
        <p:nvSpPr>
          <p:cNvPr id="60432" name="Text Box 20"/>
          <p:cNvSpPr txBox="1"/>
          <p:nvPr/>
        </p:nvSpPr>
        <p:spPr>
          <a:xfrm>
            <a:off x="4324350" y="1630363"/>
            <a:ext cx="1081088"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Cumplimiento</a:t>
            </a:r>
            <a:endParaRPr lang="es-ES_tradnl" altLang="es-CL" sz="1200"/>
          </a:p>
        </p:txBody>
      </p:sp>
      <p:sp>
        <p:nvSpPr>
          <p:cNvPr id="60433" name="Text Box 21"/>
          <p:cNvSpPr txBox="1"/>
          <p:nvPr/>
        </p:nvSpPr>
        <p:spPr>
          <a:xfrm>
            <a:off x="4319588" y="2351088"/>
            <a:ext cx="117475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Incumplimiento</a:t>
            </a:r>
            <a:endParaRPr lang="es-ES_tradnl" altLang="es-CL" sz="1200"/>
          </a:p>
        </p:txBody>
      </p:sp>
      <p:sp>
        <p:nvSpPr>
          <p:cNvPr id="60434" name="Text Box 26"/>
          <p:cNvSpPr txBox="1"/>
          <p:nvPr/>
        </p:nvSpPr>
        <p:spPr>
          <a:xfrm>
            <a:off x="4608513" y="4510088"/>
            <a:ext cx="2135187"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Obligación de no turbar el arrendador al arrendatario</a:t>
            </a:r>
            <a:endParaRPr lang="es-ES_tradnl" altLang="es-CL" sz="1200"/>
          </a:p>
        </p:txBody>
      </p:sp>
      <p:sp>
        <p:nvSpPr>
          <p:cNvPr id="60435" name="Text Box 27"/>
          <p:cNvSpPr txBox="1"/>
          <p:nvPr/>
        </p:nvSpPr>
        <p:spPr>
          <a:xfrm>
            <a:off x="4603750" y="5446713"/>
            <a:ext cx="1728788"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Obligación de sanear las turbaciones de terceros</a:t>
            </a:r>
            <a:endParaRPr lang="es-ES_tradnl" altLang="es-CL" sz="1200"/>
          </a:p>
        </p:txBody>
      </p:sp>
      <p:cxnSp>
        <p:nvCxnSpPr>
          <p:cNvPr id="60436" name="AutoShape 29"/>
          <p:cNvCxnSpPr>
            <a:stCxn id="60430" idx="3"/>
            <a:endCxn id="60434" idx="1"/>
          </p:cNvCxnSpPr>
          <p:nvPr/>
        </p:nvCxnSpPr>
        <p:spPr>
          <a:xfrm flipV="1">
            <a:off x="4192588" y="4745038"/>
            <a:ext cx="415925" cy="32702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0437" name="AutoShape 30"/>
          <p:cNvCxnSpPr>
            <a:stCxn id="60430" idx="3"/>
            <a:endCxn id="60435" idx="1"/>
          </p:cNvCxnSpPr>
          <p:nvPr/>
        </p:nvCxnSpPr>
        <p:spPr>
          <a:xfrm>
            <a:off x="4192588" y="5072063"/>
            <a:ext cx="411162" cy="609600"/>
          </a:xfrm>
          <a:prstGeom prst="bentConnector3">
            <a:avLst>
              <a:gd name="adj1" fmla="val 49806"/>
            </a:avLst>
          </a:prstGeom>
          <a:ln w="9525" cap="flat" cmpd="sng">
            <a:solidFill>
              <a:schemeClr val="tx1"/>
            </a:solidFill>
            <a:prstDash val="solid"/>
            <a:miter/>
            <a:headEnd type="none" w="med" len="med"/>
            <a:tailEnd type="none" w="med" len="med"/>
          </a:ln>
        </p:spPr>
      </p:cxnSp>
      <p:sp>
        <p:nvSpPr>
          <p:cNvPr id="60438" name="Text Box 38"/>
          <p:cNvSpPr txBox="1"/>
          <p:nvPr/>
        </p:nvSpPr>
        <p:spPr>
          <a:xfrm>
            <a:off x="6191250" y="2709863"/>
            <a:ext cx="1527175"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Efectuar reparaciones</a:t>
            </a:r>
            <a:endParaRPr lang="es-ES_tradnl" altLang="es-CL" sz="1200"/>
          </a:p>
        </p:txBody>
      </p:sp>
      <p:sp>
        <p:nvSpPr>
          <p:cNvPr id="60439" name="Text Box 39"/>
          <p:cNvSpPr txBox="1"/>
          <p:nvPr/>
        </p:nvSpPr>
        <p:spPr>
          <a:xfrm>
            <a:off x="6191250" y="3141663"/>
            <a:ext cx="1709738"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Posibilidad de alteración</a:t>
            </a:r>
            <a:endParaRPr lang="es-ES_tradnl" altLang="es-CL" sz="1200" b="1" i="1"/>
          </a:p>
        </p:txBody>
      </p:sp>
      <p:cxnSp>
        <p:nvCxnSpPr>
          <p:cNvPr id="60440" name="AutoShape 40"/>
          <p:cNvCxnSpPr>
            <a:stCxn id="60432" idx="3"/>
            <a:endCxn id="60428" idx="1"/>
          </p:cNvCxnSpPr>
          <p:nvPr/>
        </p:nvCxnSpPr>
        <p:spPr>
          <a:xfrm flipV="1">
            <a:off x="5405438" y="1558925"/>
            <a:ext cx="341312" cy="215900"/>
          </a:xfrm>
          <a:prstGeom prst="bentConnector3">
            <a:avLst>
              <a:gd name="adj1" fmla="val 49769"/>
            </a:avLst>
          </a:prstGeom>
          <a:ln w="9525" cap="flat" cmpd="sng">
            <a:solidFill>
              <a:schemeClr val="tx1"/>
            </a:solidFill>
            <a:prstDash val="solid"/>
            <a:miter/>
            <a:headEnd type="none" w="med" len="med"/>
            <a:tailEnd type="none" w="med" len="med"/>
          </a:ln>
        </p:spPr>
      </p:cxnSp>
      <p:cxnSp>
        <p:nvCxnSpPr>
          <p:cNvPr id="60441" name="AutoShape 41"/>
          <p:cNvCxnSpPr>
            <a:stCxn id="60420" idx="3"/>
            <a:endCxn id="60432" idx="1"/>
          </p:cNvCxnSpPr>
          <p:nvPr/>
        </p:nvCxnSpPr>
        <p:spPr>
          <a:xfrm flipV="1">
            <a:off x="3948113" y="1774825"/>
            <a:ext cx="376237" cy="341313"/>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60442" name="AutoShape 42"/>
          <p:cNvCxnSpPr>
            <a:stCxn id="60420" idx="3"/>
            <a:endCxn id="60433" idx="1"/>
          </p:cNvCxnSpPr>
          <p:nvPr/>
        </p:nvCxnSpPr>
        <p:spPr>
          <a:xfrm>
            <a:off x="3948113" y="2116138"/>
            <a:ext cx="371475" cy="37941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0443" name="AutoShape 43"/>
          <p:cNvCxnSpPr>
            <a:stCxn id="60432" idx="3"/>
            <a:endCxn id="60429" idx="1"/>
          </p:cNvCxnSpPr>
          <p:nvPr/>
        </p:nvCxnSpPr>
        <p:spPr>
          <a:xfrm>
            <a:off x="5405438" y="1774825"/>
            <a:ext cx="328612" cy="215900"/>
          </a:xfrm>
          <a:prstGeom prst="bentConnector3">
            <a:avLst>
              <a:gd name="adj1" fmla="val 49759"/>
            </a:avLst>
          </a:prstGeom>
          <a:ln w="9525" cap="flat" cmpd="sng">
            <a:solidFill>
              <a:schemeClr val="tx1"/>
            </a:solidFill>
            <a:prstDash val="solid"/>
            <a:miter/>
            <a:headEnd type="none" w="med" len="med"/>
            <a:tailEnd type="none" w="med" len="med"/>
          </a:ln>
        </p:spPr>
      </p:cxnSp>
      <p:cxnSp>
        <p:nvCxnSpPr>
          <p:cNvPr id="60444" name="AutoShape 44"/>
          <p:cNvCxnSpPr>
            <a:stCxn id="60424" idx="3"/>
            <a:endCxn id="60438" idx="1"/>
          </p:cNvCxnSpPr>
          <p:nvPr/>
        </p:nvCxnSpPr>
        <p:spPr>
          <a:xfrm flipV="1">
            <a:off x="5772150" y="2854325"/>
            <a:ext cx="419100" cy="215900"/>
          </a:xfrm>
          <a:prstGeom prst="bentConnector3">
            <a:avLst>
              <a:gd name="adj1" fmla="val 50000"/>
            </a:avLst>
          </a:prstGeom>
          <a:ln w="9525" cap="flat" cmpd="sng">
            <a:solidFill>
              <a:schemeClr val="tx1"/>
            </a:solidFill>
            <a:prstDash val="solid"/>
            <a:miter/>
            <a:headEnd type="none" w="med" len="med"/>
            <a:tailEnd type="none" w="med" len="med"/>
          </a:ln>
        </p:spPr>
      </p:cxnSp>
      <p:sp>
        <p:nvSpPr>
          <p:cNvPr id="60445" name="Text Box 45"/>
          <p:cNvSpPr txBox="1"/>
          <p:nvPr/>
        </p:nvSpPr>
        <p:spPr>
          <a:xfrm>
            <a:off x="5900738" y="3573463"/>
            <a:ext cx="1687512"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Reparaciones necesarias</a:t>
            </a:r>
            <a:endParaRPr lang="es-ES_tradnl" altLang="es-CL" sz="1200"/>
          </a:p>
        </p:txBody>
      </p:sp>
      <p:sp>
        <p:nvSpPr>
          <p:cNvPr id="60446" name="Text Box 46"/>
          <p:cNvSpPr txBox="1"/>
          <p:nvPr/>
        </p:nvSpPr>
        <p:spPr>
          <a:xfrm>
            <a:off x="5903913" y="3959225"/>
            <a:ext cx="1066800"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Mejoras útiles</a:t>
            </a:r>
            <a:endParaRPr lang="es-ES_tradnl" altLang="es-CL" sz="1200" b="1" i="1"/>
          </a:p>
        </p:txBody>
      </p:sp>
      <p:sp>
        <p:nvSpPr>
          <p:cNvPr id="60447" name="Text Box 47"/>
          <p:cNvSpPr txBox="1"/>
          <p:nvPr/>
        </p:nvSpPr>
        <p:spPr>
          <a:xfrm>
            <a:off x="6816725" y="5157788"/>
            <a:ext cx="777875"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De hecho</a:t>
            </a:r>
            <a:endParaRPr lang="es-ES_tradnl" altLang="es-CL" sz="1200"/>
          </a:p>
        </p:txBody>
      </p:sp>
      <p:sp>
        <p:nvSpPr>
          <p:cNvPr id="60448" name="Text Box 48"/>
          <p:cNvSpPr txBox="1"/>
          <p:nvPr/>
        </p:nvSpPr>
        <p:spPr>
          <a:xfrm>
            <a:off x="6818313" y="5530850"/>
            <a:ext cx="89693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De derecho</a:t>
            </a:r>
            <a:endParaRPr lang="es-ES_tradnl" altLang="es-CL" sz="1200" b="1" i="1"/>
          </a:p>
        </p:txBody>
      </p:sp>
      <p:sp>
        <p:nvSpPr>
          <p:cNvPr id="60449" name="Text Box 49"/>
          <p:cNvSpPr txBox="1"/>
          <p:nvPr/>
        </p:nvSpPr>
        <p:spPr>
          <a:xfrm>
            <a:off x="6821488" y="5903913"/>
            <a:ext cx="184150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Derecho legal de retención</a:t>
            </a:r>
            <a:endParaRPr lang="es-ES_tradnl" altLang="es-CL" sz="1200" b="1" i="1"/>
          </a:p>
        </p:txBody>
      </p:sp>
      <p:cxnSp>
        <p:nvCxnSpPr>
          <p:cNvPr id="60450" name="AutoShape 50"/>
          <p:cNvCxnSpPr>
            <a:stCxn id="60435" idx="3"/>
            <a:endCxn id="60447" idx="1"/>
          </p:cNvCxnSpPr>
          <p:nvPr/>
        </p:nvCxnSpPr>
        <p:spPr>
          <a:xfrm flipV="1">
            <a:off x="6332538" y="5302250"/>
            <a:ext cx="484187" cy="379413"/>
          </a:xfrm>
          <a:prstGeom prst="bentConnector3">
            <a:avLst>
              <a:gd name="adj1" fmla="val 49838"/>
            </a:avLst>
          </a:prstGeom>
          <a:ln w="9525" cap="flat" cmpd="sng">
            <a:solidFill>
              <a:schemeClr val="tx1"/>
            </a:solidFill>
            <a:prstDash val="solid"/>
            <a:miter/>
            <a:headEnd type="none" w="med" len="med"/>
            <a:tailEnd type="none" w="med" len="med"/>
          </a:ln>
        </p:spPr>
      </p:cxnSp>
      <p:cxnSp>
        <p:nvCxnSpPr>
          <p:cNvPr id="60451" name="AutoShape 51"/>
          <p:cNvCxnSpPr>
            <a:stCxn id="60435" idx="3"/>
            <a:endCxn id="60448" idx="1"/>
          </p:cNvCxnSpPr>
          <p:nvPr/>
        </p:nvCxnSpPr>
        <p:spPr>
          <a:xfrm flipV="1">
            <a:off x="6332538" y="5675313"/>
            <a:ext cx="485775" cy="6350"/>
          </a:xfrm>
          <a:prstGeom prst="bentConnector3">
            <a:avLst>
              <a:gd name="adj1" fmla="val 49671"/>
            </a:avLst>
          </a:prstGeom>
          <a:ln w="9525" cap="flat" cmpd="sng">
            <a:solidFill>
              <a:schemeClr val="tx1"/>
            </a:solidFill>
            <a:prstDash val="solid"/>
            <a:miter/>
            <a:headEnd type="none" w="med" len="med"/>
            <a:tailEnd type="none" w="med" len="med"/>
          </a:ln>
        </p:spPr>
      </p:cxnSp>
      <p:cxnSp>
        <p:nvCxnSpPr>
          <p:cNvPr id="60452" name="AutoShape 52"/>
          <p:cNvCxnSpPr>
            <a:stCxn id="60435" idx="3"/>
            <a:endCxn id="60449" idx="1"/>
          </p:cNvCxnSpPr>
          <p:nvPr/>
        </p:nvCxnSpPr>
        <p:spPr>
          <a:xfrm>
            <a:off x="6332538" y="5681663"/>
            <a:ext cx="488950" cy="366712"/>
          </a:xfrm>
          <a:prstGeom prst="bentConnector3">
            <a:avLst>
              <a:gd name="adj1" fmla="val 49676"/>
            </a:avLst>
          </a:prstGeom>
          <a:ln w="9525" cap="flat" cmpd="sng">
            <a:solidFill>
              <a:schemeClr val="tx1"/>
            </a:solidFill>
            <a:prstDash val="solid"/>
            <a:miter/>
            <a:headEnd type="none" w="med" len="med"/>
            <a:tailEnd type="none" w="med" len="med"/>
          </a:ln>
        </p:spPr>
      </p:cxnSp>
      <p:cxnSp>
        <p:nvCxnSpPr>
          <p:cNvPr id="60453" name="AutoShape 53"/>
          <p:cNvCxnSpPr>
            <a:stCxn id="60425" idx="3"/>
            <a:endCxn id="60445" idx="1"/>
          </p:cNvCxnSpPr>
          <p:nvPr/>
        </p:nvCxnSpPr>
        <p:spPr>
          <a:xfrm flipV="1">
            <a:off x="5665788" y="3717925"/>
            <a:ext cx="234950" cy="174625"/>
          </a:xfrm>
          <a:prstGeom prst="bentConnector3">
            <a:avLst>
              <a:gd name="adj1" fmla="val 49324"/>
            </a:avLst>
          </a:prstGeom>
          <a:ln w="9525" cap="flat" cmpd="sng">
            <a:solidFill>
              <a:schemeClr val="tx1"/>
            </a:solidFill>
            <a:prstDash val="solid"/>
            <a:miter/>
            <a:headEnd type="none" w="med" len="med"/>
            <a:tailEnd type="none" w="med" len="med"/>
          </a:ln>
        </p:spPr>
      </p:cxnSp>
      <p:cxnSp>
        <p:nvCxnSpPr>
          <p:cNvPr id="60454" name="AutoShape 54"/>
          <p:cNvCxnSpPr>
            <a:stCxn id="60425" idx="3"/>
            <a:endCxn id="60446" idx="1"/>
          </p:cNvCxnSpPr>
          <p:nvPr/>
        </p:nvCxnSpPr>
        <p:spPr>
          <a:xfrm>
            <a:off x="5665788" y="3892550"/>
            <a:ext cx="238125" cy="211138"/>
          </a:xfrm>
          <a:prstGeom prst="bentConnector3">
            <a:avLst>
              <a:gd name="adj1" fmla="val 49333"/>
            </a:avLst>
          </a:prstGeom>
          <a:ln w="9525" cap="flat" cmpd="sng">
            <a:solidFill>
              <a:schemeClr val="tx1"/>
            </a:solidFill>
            <a:prstDash val="solid"/>
            <a:miter/>
            <a:headEnd type="none" w="med" len="med"/>
            <a:tailEnd type="none" w="med" len="med"/>
          </a:ln>
        </p:spPr>
      </p:cxnSp>
      <p:cxnSp>
        <p:nvCxnSpPr>
          <p:cNvPr id="60455" name="AutoShape 55"/>
          <p:cNvCxnSpPr>
            <a:stCxn id="60424" idx="3"/>
            <a:endCxn id="60439" idx="1"/>
          </p:cNvCxnSpPr>
          <p:nvPr/>
        </p:nvCxnSpPr>
        <p:spPr>
          <a:xfrm>
            <a:off x="5772150" y="3070225"/>
            <a:ext cx="419100" cy="215900"/>
          </a:xfrm>
          <a:prstGeom prst="bentConnector3">
            <a:avLst>
              <a:gd name="adj1" fmla="val 50000"/>
            </a:avLst>
          </a:prstGeom>
          <a:ln w="9525" cap="flat" cmpd="sng">
            <a:solidFill>
              <a:schemeClr val="tx1"/>
            </a:solidFill>
            <a:prstDash val="solid"/>
            <a:miter/>
            <a:headEnd type="none" w="med" len="med"/>
            <a:tailEnd type="none" w="med" len="med"/>
          </a:ln>
        </p:spPr>
      </p:cxn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1442" name="Text Box 2"/>
          <p:cNvSpPr txBox="1"/>
          <p:nvPr/>
        </p:nvSpPr>
        <p:spPr>
          <a:xfrm>
            <a:off x="693738" y="3708400"/>
            <a:ext cx="1752600" cy="47625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 </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del arrendatario</a:t>
            </a:r>
            <a:endParaRPr lang="es-ES_tradnl" altLang="es-CL" sz="1200" i="1"/>
          </a:p>
        </p:txBody>
      </p:sp>
      <p:sp>
        <p:nvSpPr>
          <p:cNvPr id="61443" name="Text Box 3"/>
          <p:cNvSpPr txBox="1"/>
          <p:nvPr/>
        </p:nvSpPr>
        <p:spPr>
          <a:xfrm>
            <a:off x="900113" y="490538"/>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Arrendamiento de cosas</a:t>
            </a:r>
            <a:endParaRPr lang="es-ES_tradnl" altLang="es-CL" sz="2800" i="1"/>
          </a:p>
        </p:txBody>
      </p:sp>
      <p:sp>
        <p:nvSpPr>
          <p:cNvPr id="61444" name="Text Box 4"/>
          <p:cNvSpPr txBox="1"/>
          <p:nvPr/>
        </p:nvSpPr>
        <p:spPr>
          <a:xfrm>
            <a:off x="3070225" y="1831975"/>
            <a:ext cx="1428750"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Obligación de pagar el precio</a:t>
            </a:r>
            <a:endParaRPr lang="es-ES_tradnl" altLang="es-CL" sz="1200" b="1">
              <a:latin typeface="Arial" panose="020B0604020202020204" pitchFamily="34" charset="0"/>
            </a:endParaRPr>
          </a:p>
        </p:txBody>
      </p:sp>
      <p:sp>
        <p:nvSpPr>
          <p:cNvPr id="61445" name="Text Box 5"/>
          <p:cNvSpPr txBox="1"/>
          <p:nvPr/>
        </p:nvSpPr>
        <p:spPr>
          <a:xfrm>
            <a:off x="3070225" y="2870200"/>
            <a:ext cx="1800225" cy="835025"/>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Obligación de usar la cosa según los términos o espíritu del contrato</a:t>
            </a:r>
            <a:endParaRPr lang="es-ES_tradnl" altLang="es-CL" sz="1200" b="1">
              <a:latin typeface="Arial" panose="020B0604020202020204" pitchFamily="34" charset="0"/>
            </a:endParaRPr>
          </a:p>
        </p:txBody>
      </p:sp>
      <p:cxnSp>
        <p:nvCxnSpPr>
          <p:cNvPr id="61446" name="AutoShape 6"/>
          <p:cNvCxnSpPr>
            <a:stCxn id="61442" idx="3"/>
            <a:endCxn id="61444" idx="1"/>
          </p:cNvCxnSpPr>
          <p:nvPr/>
        </p:nvCxnSpPr>
        <p:spPr>
          <a:xfrm flipV="1">
            <a:off x="2455863" y="2066925"/>
            <a:ext cx="614362" cy="1879600"/>
          </a:xfrm>
          <a:prstGeom prst="bentConnector3">
            <a:avLst>
              <a:gd name="adj1" fmla="val 49097"/>
            </a:avLst>
          </a:prstGeom>
          <a:ln w="9525" cap="flat" cmpd="sng">
            <a:solidFill>
              <a:schemeClr val="tx1"/>
            </a:solidFill>
            <a:prstDash val="solid"/>
            <a:miter/>
            <a:headEnd type="none" w="med" len="med"/>
            <a:tailEnd type="none" w="med" len="med"/>
          </a:ln>
        </p:spPr>
      </p:cxnSp>
      <p:cxnSp>
        <p:nvCxnSpPr>
          <p:cNvPr id="61447" name="AutoShape 7"/>
          <p:cNvCxnSpPr>
            <a:stCxn id="61442" idx="3"/>
            <a:endCxn id="61445" idx="1"/>
          </p:cNvCxnSpPr>
          <p:nvPr/>
        </p:nvCxnSpPr>
        <p:spPr>
          <a:xfrm flipV="1">
            <a:off x="2455863" y="3287713"/>
            <a:ext cx="614362" cy="658812"/>
          </a:xfrm>
          <a:prstGeom prst="bentConnector3">
            <a:avLst>
              <a:gd name="adj1" fmla="val 49097"/>
            </a:avLst>
          </a:prstGeom>
          <a:ln w="9525" cap="flat" cmpd="sng">
            <a:solidFill>
              <a:schemeClr val="tx1"/>
            </a:solidFill>
            <a:prstDash val="solid"/>
            <a:miter/>
            <a:headEnd type="none" w="med" len="med"/>
            <a:tailEnd type="none" w="med" len="med"/>
          </a:ln>
        </p:spPr>
      </p:cxnSp>
      <p:sp>
        <p:nvSpPr>
          <p:cNvPr id="61448" name="Text Box 8"/>
          <p:cNvSpPr txBox="1"/>
          <p:nvPr/>
        </p:nvSpPr>
        <p:spPr>
          <a:xfrm>
            <a:off x="5387975" y="2913063"/>
            <a:ext cx="595313"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Forma</a:t>
            </a:r>
            <a:endParaRPr lang="es-ES_tradnl" altLang="es-CL" sz="1200"/>
          </a:p>
        </p:txBody>
      </p:sp>
      <p:sp>
        <p:nvSpPr>
          <p:cNvPr id="61449" name="Text Box 9"/>
          <p:cNvSpPr txBox="1"/>
          <p:nvPr/>
        </p:nvSpPr>
        <p:spPr>
          <a:xfrm>
            <a:off x="5395913" y="3416300"/>
            <a:ext cx="1477962"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Caso de controversia</a:t>
            </a:r>
            <a:endParaRPr lang="es-ES_tradnl" altLang="es-CL" sz="1200"/>
          </a:p>
        </p:txBody>
      </p:sp>
      <p:cxnSp>
        <p:nvCxnSpPr>
          <p:cNvPr id="61450" name="AutoShape 11"/>
          <p:cNvCxnSpPr>
            <a:stCxn id="61445" idx="3"/>
            <a:endCxn id="61448" idx="1"/>
          </p:cNvCxnSpPr>
          <p:nvPr/>
        </p:nvCxnSpPr>
        <p:spPr>
          <a:xfrm flipV="1">
            <a:off x="4870450" y="3057525"/>
            <a:ext cx="517525" cy="23018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1451" name="AutoShape 12"/>
          <p:cNvCxnSpPr>
            <a:stCxn id="61445" idx="3"/>
            <a:endCxn id="61449" idx="1"/>
          </p:cNvCxnSpPr>
          <p:nvPr/>
        </p:nvCxnSpPr>
        <p:spPr>
          <a:xfrm>
            <a:off x="4870450" y="3287713"/>
            <a:ext cx="525463" cy="273050"/>
          </a:xfrm>
          <a:prstGeom prst="bentConnector3">
            <a:avLst>
              <a:gd name="adj1" fmla="val 49847"/>
            </a:avLst>
          </a:prstGeom>
          <a:ln w="9525" cap="flat" cmpd="sng">
            <a:solidFill>
              <a:schemeClr val="tx1"/>
            </a:solidFill>
            <a:prstDash val="solid"/>
            <a:miter/>
            <a:headEnd type="none" w="med" len="med"/>
            <a:tailEnd type="none" w="med" len="med"/>
          </a:ln>
        </p:spPr>
      </p:cxnSp>
      <p:sp>
        <p:nvSpPr>
          <p:cNvPr id="61452" name="Text Box 14"/>
          <p:cNvSpPr txBox="1"/>
          <p:nvPr/>
        </p:nvSpPr>
        <p:spPr>
          <a:xfrm>
            <a:off x="5157788" y="1328738"/>
            <a:ext cx="69850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Fijación</a:t>
            </a:r>
            <a:endParaRPr lang="es-ES_tradnl" altLang="es-CL" sz="1200" b="1" i="1"/>
          </a:p>
        </p:txBody>
      </p:sp>
      <p:sp>
        <p:nvSpPr>
          <p:cNvPr id="61453" name="Text Box 15"/>
          <p:cNvSpPr txBox="1"/>
          <p:nvPr/>
        </p:nvSpPr>
        <p:spPr>
          <a:xfrm>
            <a:off x="5157788" y="1855788"/>
            <a:ext cx="57943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Época</a:t>
            </a:r>
            <a:endParaRPr lang="es-ES_tradnl" altLang="es-CL" sz="1200" b="1" i="1"/>
          </a:p>
        </p:txBody>
      </p:sp>
      <p:cxnSp>
        <p:nvCxnSpPr>
          <p:cNvPr id="61454" name="AutoShape 16"/>
          <p:cNvCxnSpPr>
            <a:stCxn id="61444" idx="3"/>
            <a:endCxn id="61452" idx="1"/>
          </p:cNvCxnSpPr>
          <p:nvPr/>
        </p:nvCxnSpPr>
        <p:spPr>
          <a:xfrm flipV="1">
            <a:off x="4498975" y="1473200"/>
            <a:ext cx="658813" cy="593725"/>
          </a:xfrm>
          <a:prstGeom prst="bentConnector3">
            <a:avLst>
              <a:gd name="adj1" fmla="val 49880"/>
            </a:avLst>
          </a:prstGeom>
          <a:ln w="9525" cap="flat" cmpd="sng">
            <a:solidFill>
              <a:schemeClr val="tx1"/>
            </a:solidFill>
            <a:prstDash val="solid"/>
            <a:miter/>
            <a:headEnd type="none" w="med" len="med"/>
            <a:tailEnd type="none" w="med" len="med"/>
          </a:ln>
        </p:spPr>
      </p:cxnSp>
      <p:cxnSp>
        <p:nvCxnSpPr>
          <p:cNvPr id="61455" name="AutoShape 17"/>
          <p:cNvCxnSpPr>
            <a:stCxn id="61444" idx="3"/>
            <a:endCxn id="61453" idx="1"/>
          </p:cNvCxnSpPr>
          <p:nvPr/>
        </p:nvCxnSpPr>
        <p:spPr>
          <a:xfrm flipV="1">
            <a:off x="4498975" y="2000250"/>
            <a:ext cx="658813" cy="66675"/>
          </a:xfrm>
          <a:prstGeom prst="bentConnector3">
            <a:avLst>
              <a:gd name="adj1" fmla="val 49880"/>
            </a:avLst>
          </a:prstGeom>
          <a:ln w="9525" cap="flat" cmpd="sng">
            <a:solidFill>
              <a:schemeClr val="tx1"/>
            </a:solidFill>
            <a:prstDash val="solid"/>
            <a:miter/>
            <a:headEnd type="none" w="med" len="med"/>
            <a:tailEnd type="none" w="med" len="med"/>
          </a:ln>
        </p:spPr>
      </p:cxnSp>
      <p:sp>
        <p:nvSpPr>
          <p:cNvPr id="61456" name="Text Box 18"/>
          <p:cNvSpPr txBox="1"/>
          <p:nvPr/>
        </p:nvSpPr>
        <p:spPr>
          <a:xfrm>
            <a:off x="3070225" y="4137025"/>
            <a:ext cx="1944688" cy="652463"/>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Obligación de cuidar la cosa como buen padre de familia</a:t>
            </a:r>
            <a:endParaRPr lang="es-ES_tradnl" altLang="es-CL" sz="1200" b="1">
              <a:latin typeface="Arial" panose="020B0604020202020204" pitchFamily="34" charset="0"/>
            </a:endParaRPr>
          </a:p>
        </p:txBody>
      </p:sp>
      <p:cxnSp>
        <p:nvCxnSpPr>
          <p:cNvPr id="61457" name="AutoShape 19"/>
          <p:cNvCxnSpPr>
            <a:stCxn id="61442" idx="3"/>
            <a:endCxn id="61456" idx="1"/>
          </p:cNvCxnSpPr>
          <p:nvPr/>
        </p:nvCxnSpPr>
        <p:spPr>
          <a:xfrm>
            <a:off x="2455863" y="3946525"/>
            <a:ext cx="614362" cy="517525"/>
          </a:xfrm>
          <a:prstGeom prst="bentConnector3">
            <a:avLst>
              <a:gd name="adj1" fmla="val 49097"/>
            </a:avLst>
          </a:prstGeom>
          <a:ln w="9525" cap="flat" cmpd="sng">
            <a:solidFill>
              <a:schemeClr val="tx1"/>
            </a:solidFill>
            <a:prstDash val="solid"/>
            <a:miter/>
            <a:headEnd type="none" w="med" len="med"/>
            <a:tailEnd type="none" w="med" len="med"/>
          </a:ln>
        </p:spPr>
      </p:cxnSp>
      <p:sp>
        <p:nvSpPr>
          <p:cNvPr id="61458" name="Text Box 26"/>
          <p:cNvSpPr txBox="1"/>
          <p:nvPr/>
        </p:nvSpPr>
        <p:spPr>
          <a:xfrm>
            <a:off x="5662613" y="4076700"/>
            <a:ext cx="757237"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Alcances</a:t>
            </a:r>
            <a:endParaRPr lang="es-ES_tradnl" altLang="es-CL" sz="1200"/>
          </a:p>
        </p:txBody>
      </p:sp>
      <p:sp>
        <p:nvSpPr>
          <p:cNvPr id="61459" name="Text Box 27"/>
          <p:cNvSpPr txBox="1"/>
          <p:nvPr/>
        </p:nvSpPr>
        <p:spPr>
          <a:xfrm>
            <a:off x="5657850" y="4495800"/>
            <a:ext cx="1938338"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Sanción por incumplimiento</a:t>
            </a:r>
            <a:endParaRPr lang="es-ES_tradnl" altLang="es-CL" sz="1200"/>
          </a:p>
        </p:txBody>
      </p:sp>
      <p:sp>
        <p:nvSpPr>
          <p:cNvPr id="61460" name="Text Box 28"/>
          <p:cNvSpPr txBox="1"/>
          <p:nvPr/>
        </p:nvSpPr>
        <p:spPr>
          <a:xfrm>
            <a:off x="5662613" y="4881563"/>
            <a:ext cx="149383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Cesión y subarriendo</a:t>
            </a:r>
            <a:endParaRPr lang="es-ES_tradnl" altLang="es-CL" sz="1200"/>
          </a:p>
        </p:txBody>
      </p:sp>
      <p:cxnSp>
        <p:nvCxnSpPr>
          <p:cNvPr id="61461" name="AutoShape 29"/>
          <p:cNvCxnSpPr>
            <a:stCxn id="61456" idx="3"/>
            <a:endCxn id="61458" idx="1"/>
          </p:cNvCxnSpPr>
          <p:nvPr/>
        </p:nvCxnSpPr>
        <p:spPr>
          <a:xfrm flipV="1">
            <a:off x="5014913" y="4221163"/>
            <a:ext cx="647700" cy="242887"/>
          </a:xfrm>
          <a:prstGeom prst="bentConnector3">
            <a:avLst>
              <a:gd name="adj1" fmla="val 49755"/>
            </a:avLst>
          </a:prstGeom>
          <a:ln w="9525" cap="flat" cmpd="sng">
            <a:solidFill>
              <a:schemeClr val="tx1"/>
            </a:solidFill>
            <a:prstDash val="solid"/>
            <a:miter/>
            <a:headEnd type="none" w="med" len="med"/>
            <a:tailEnd type="none" w="med" len="med"/>
          </a:ln>
        </p:spPr>
      </p:cxnSp>
      <p:cxnSp>
        <p:nvCxnSpPr>
          <p:cNvPr id="61462" name="AutoShape 30"/>
          <p:cNvCxnSpPr>
            <a:stCxn id="61456" idx="3"/>
            <a:endCxn id="61459" idx="1"/>
          </p:cNvCxnSpPr>
          <p:nvPr/>
        </p:nvCxnSpPr>
        <p:spPr>
          <a:xfrm>
            <a:off x="5014913" y="4464050"/>
            <a:ext cx="642937" cy="176213"/>
          </a:xfrm>
          <a:prstGeom prst="bentConnector3">
            <a:avLst>
              <a:gd name="adj1" fmla="val 49875"/>
            </a:avLst>
          </a:prstGeom>
          <a:ln w="9525" cap="flat" cmpd="sng">
            <a:solidFill>
              <a:schemeClr val="tx1"/>
            </a:solidFill>
            <a:prstDash val="solid"/>
            <a:miter/>
            <a:headEnd type="none" w="med" len="med"/>
            <a:tailEnd type="none" w="med" len="med"/>
          </a:ln>
        </p:spPr>
      </p:cxnSp>
      <p:cxnSp>
        <p:nvCxnSpPr>
          <p:cNvPr id="61463" name="AutoShape 31"/>
          <p:cNvCxnSpPr>
            <a:stCxn id="61456" idx="3"/>
            <a:endCxn id="61460" idx="1"/>
          </p:cNvCxnSpPr>
          <p:nvPr/>
        </p:nvCxnSpPr>
        <p:spPr>
          <a:xfrm>
            <a:off x="5014913" y="4464050"/>
            <a:ext cx="647700" cy="561975"/>
          </a:xfrm>
          <a:prstGeom prst="bentConnector3">
            <a:avLst>
              <a:gd name="adj1" fmla="val 49755"/>
            </a:avLst>
          </a:prstGeom>
          <a:ln w="9525" cap="flat" cmpd="sng">
            <a:solidFill>
              <a:schemeClr val="tx1"/>
            </a:solidFill>
            <a:prstDash val="solid"/>
            <a:miter/>
            <a:headEnd type="none" w="med" len="med"/>
            <a:tailEnd type="none" w="med" len="med"/>
          </a:ln>
        </p:spPr>
      </p:cxnSp>
      <p:sp>
        <p:nvSpPr>
          <p:cNvPr id="61464" name="Text Box 36"/>
          <p:cNvSpPr txBox="1"/>
          <p:nvPr/>
        </p:nvSpPr>
        <p:spPr>
          <a:xfrm>
            <a:off x="5975350" y="1268413"/>
            <a:ext cx="1489075"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Por las partes</a:t>
            </a:r>
            <a:endParaRPr lang="es-ES_tradnl" altLang="es-CL" sz="1200"/>
          </a:p>
          <a:p>
            <a:pPr marL="0" lvl="0" indent="0">
              <a:spcBef>
                <a:spcPct val="0"/>
              </a:spcBef>
            </a:pPr>
            <a:r>
              <a:rPr lang="es-ES_tradnl" altLang="es-CL" sz="1200"/>
              <a:t> Caso de desacuerdo</a:t>
            </a:r>
            <a:endParaRPr lang="es-ES_tradnl" altLang="es-CL" sz="1200"/>
          </a:p>
        </p:txBody>
      </p:sp>
      <p:sp>
        <p:nvSpPr>
          <p:cNvPr id="61465" name="Text Box 38"/>
          <p:cNvSpPr txBox="1"/>
          <p:nvPr/>
        </p:nvSpPr>
        <p:spPr>
          <a:xfrm>
            <a:off x="3065463" y="5183188"/>
            <a:ext cx="2233612"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Obligación de efectuar las reparaciones locativas</a:t>
            </a:r>
            <a:endParaRPr lang="es-ES_tradnl" altLang="es-CL" sz="1200" b="1">
              <a:latin typeface="Arial" panose="020B0604020202020204" pitchFamily="34" charset="0"/>
            </a:endParaRPr>
          </a:p>
        </p:txBody>
      </p:sp>
      <p:sp>
        <p:nvSpPr>
          <p:cNvPr id="61466" name="Text Box 39"/>
          <p:cNvSpPr txBox="1"/>
          <p:nvPr/>
        </p:nvSpPr>
        <p:spPr>
          <a:xfrm>
            <a:off x="3065463" y="5875338"/>
            <a:ext cx="1944687"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Obligación de restituir la cosa arrendada</a:t>
            </a:r>
            <a:endParaRPr lang="es-ES_tradnl" altLang="es-CL" sz="1200" b="1">
              <a:latin typeface="Arial" panose="020B0604020202020204" pitchFamily="34" charset="0"/>
            </a:endParaRPr>
          </a:p>
        </p:txBody>
      </p:sp>
      <p:sp>
        <p:nvSpPr>
          <p:cNvPr id="61467" name="Text Box 40"/>
          <p:cNvSpPr txBox="1"/>
          <p:nvPr/>
        </p:nvSpPr>
        <p:spPr>
          <a:xfrm>
            <a:off x="5157788" y="2408238"/>
            <a:ext cx="1174750"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Incumplimiento</a:t>
            </a:r>
            <a:endParaRPr lang="es-ES_tradnl" altLang="es-CL" sz="1200" b="1" i="1"/>
          </a:p>
        </p:txBody>
      </p:sp>
      <p:cxnSp>
        <p:nvCxnSpPr>
          <p:cNvPr id="61468" name="AutoShape 41"/>
          <p:cNvCxnSpPr>
            <a:stCxn id="61444" idx="3"/>
            <a:endCxn id="61467" idx="1"/>
          </p:cNvCxnSpPr>
          <p:nvPr/>
        </p:nvCxnSpPr>
        <p:spPr>
          <a:xfrm>
            <a:off x="4498975" y="2066925"/>
            <a:ext cx="658813" cy="485775"/>
          </a:xfrm>
          <a:prstGeom prst="bentConnector3">
            <a:avLst>
              <a:gd name="adj1" fmla="val 49880"/>
            </a:avLst>
          </a:prstGeom>
          <a:ln w="9525" cap="flat" cmpd="sng">
            <a:solidFill>
              <a:schemeClr val="tx1"/>
            </a:solidFill>
            <a:prstDash val="solid"/>
            <a:miter/>
            <a:headEnd type="none" w="med" len="med"/>
            <a:tailEnd type="none" w="med" len="med"/>
          </a:ln>
        </p:spPr>
      </p:cxnSp>
      <p:sp>
        <p:nvSpPr>
          <p:cNvPr id="61469" name="Text Box 42"/>
          <p:cNvSpPr txBox="1"/>
          <p:nvPr/>
        </p:nvSpPr>
        <p:spPr>
          <a:xfrm>
            <a:off x="5924550" y="1709738"/>
            <a:ext cx="1608138" cy="639762"/>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(1) Lo convenido.</a:t>
            </a:r>
            <a:endParaRPr lang="es-ES_tradnl" altLang="es-CL" sz="1200"/>
          </a:p>
          <a:p>
            <a:pPr marL="0" lvl="0" indent="0">
              <a:spcBef>
                <a:spcPct val="0"/>
              </a:spcBef>
            </a:pPr>
            <a:r>
              <a:rPr lang="es-ES_tradnl" altLang="es-CL" sz="1200"/>
              <a:t> (2) Costumbre</a:t>
            </a:r>
            <a:endParaRPr lang="es-ES_tradnl" altLang="es-CL" sz="1200"/>
          </a:p>
          <a:p>
            <a:pPr marL="0" lvl="0" indent="0">
              <a:spcBef>
                <a:spcPct val="0"/>
              </a:spcBef>
            </a:pPr>
            <a:r>
              <a:rPr lang="es-ES_tradnl" altLang="es-CL" sz="1200"/>
              <a:t> (3) Reglas supletorias</a:t>
            </a:r>
            <a:endParaRPr lang="es-ES_tradnl" altLang="es-CL" sz="1200"/>
          </a:p>
        </p:txBody>
      </p:sp>
      <p:cxnSp>
        <p:nvCxnSpPr>
          <p:cNvPr id="61470" name="AutoShape 43"/>
          <p:cNvCxnSpPr>
            <a:stCxn id="61442" idx="3"/>
            <a:endCxn id="61465" idx="1"/>
          </p:cNvCxnSpPr>
          <p:nvPr/>
        </p:nvCxnSpPr>
        <p:spPr>
          <a:xfrm>
            <a:off x="2455863" y="3946525"/>
            <a:ext cx="609600" cy="1471613"/>
          </a:xfrm>
          <a:prstGeom prst="bentConnector3">
            <a:avLst>
              <a:gd name="adj1" fmla="val 49218"/>
            </a:avLst>
          </a:prstGeom>
          <a:ln w="9525" cap="flat" cmpd="sng">
            <a:solidFill>
              <a:schemeClr val="tx1"/>
            </a:solidFill>
            <a:prstDash val="solid"/>
            <a:miter/>
            <a:headEnd type="none" w="med" len="med"/>
            <a:tailEnd type="none" w="med" len="med"/>
          </a:ln>
        </p:spPr>
      </p:cxnSp>
      <p:cxnSp>
        <p:nvCxnSpPr>
          <p:cNvPr id="61471" name="AutoShape 44"/>
          <p:cNvCxnSpPr>
            <a:stCxn id="61442" idx="3"/>
            <a:endCxn id="61466" idx="1"/>
          </p:cNvCxnSpPr>
          <p:nvPr/>
        </p:nvCxnSpPr>
        <p:spPr>
          <a:xfrm>
            <a:off x="2455863" y="3946525"/>
            <a:ext cx="609600" cy="2163763"/>
          </a:xfrm>
          <a:prstGeom prst="bentConnector3">
            <a:avLst>
              <a:gd name="adj1" fmla="val 49218"/>
            </a:avLst>
          </a:prstGeom>
          <a:ln w="9525" cap="flat" cmpd="sng">
            <a:solidFill>
              <a:schemeClr val="tx1"/>
            </a:solidFill>
            <a:prstDash val="solid"/>
            <a:miter/>
            <a:headEnd type="none" w="med" len="med"/>
            <a:tailEnd type="none" w="med" len="med"/>
          </a:ln>
        </p:spPr>
      </p:cxnSp>
      <p:sp>
        <p:nvSpPr>
          <p:cNvPr id="61472" name="AutoShape 45"/>
          <p:cNvSpPr/>
          <p:nvPr/>
        </p:nvSpPr>
        <p:spPr>
          <a:xfrm>
            <a:off x="5832475" y="1800225"/>
            <a:ext cx="71438" cy="431800"/>
          </a:xfrm>
          <a:prstGeom prst="leftBrace">
            <a:avLst>
              <a:gd name="adj1" fmla="val 50370"/>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61473" name="AutoShape 46"/>
          <p:cNvSpPr/>
          <p:nvPr/>
        </p:nvSpPr>
        <p:spPr>
          <a:xfrm>
            <a:off x="5949950" y="1304925"/>
            <a:ext cx="73025" cy="358775"/>
          </a:xfrm>
          <a:prstGeom prst="leftBrace">
            <a:avLst>
              <a:gd name="adj1" fmla="val 40942"/>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61474" name="Text Box 47"/>
          <p:cNvSpPr txBox="1"/>
          <p:nvPr/>
        </p:nvSpPr>
        <p:spPr>
          <a:xfrm>
            <a:off x="5367338" y="5302250"/>
            <a:ext cx="1444625" cy="2746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i="1"/>
              <a:t>Artículo 1940 inc. 2.</a:t>
            </a:r>
            <a:endParaRPr lang="es-ES_tradnl" altLang="es-CL" sz="1200" i="1"/>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5"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2466" name="Text Box 3"/>
          <p:cNvSpPr txBox="1"/>
          <p:nvPr/>
        </p:nvSpPr>
        <p:spPr>
          <a:xfrm>
            <a:off x="2987675" y="1638300"/>
            <a:ext cx="2462213"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(1) Destrucción de la cosa arrendada </a:t>
            </a:r>
            <a:endParaRPr lang="es-ES_tradnl" altLang="es-CL" sz="1200"/>
          </a:p>
        </p:txBody>
      </p:sp>
      <p:cxnSp>
        <p:nvCxnSpPr>
          <p:cNvPr id="62467" name="AutoShape 4"/>
          <p:cNvCxnSpPr>
            <a:stCxn id="62485" idx="3"/>
            <a:endCxn id="62466" idx="1"/>
          </p:cNvCxnSpPr>
          <p:nvPr/>
        </p:nvCxnSpPr>
        <p:spPr>
          <a:xfrm flipV="1">
            <a:off x="2262188" y="1778000"/>
            <a:ext cx="725487" cy="1895475"/>
          </a:xfrm>
          <a:prstGeom prst="bentConnector3">
            <a:avLst>
              <a:gd name="adj1" fmla="val 49889"/>
            </a:avLst>
          </a:prstGeom>
          <a:ln w="9525" cap="flat" cmpd="sng">
            <a:solidFill>
              <a:schemeClr val="tx1"/>
            </a:solidFill>
            <a:prstDash val="solid"/>
            <a:miter/>
            <a:headEnd type="none" w="med" len="med"/>
            <a:tailEnd type="none" w="med" len="med"/>
          </a:ln>
        </p:spPr>
      </p:cxnSp>
      <p:cxnSp>
        <p:nvCxnSpPr>
          <p:cNvPr id="62468" name="AutoShape 5"/>
          <p:cNvCxnSpPr>
            <a:stCxn id="62485" idx="3"/>
            <a:endCxn id="62469" idx="1"/>
          </p:cNvCxnSpPr>
          <p:nvPr/>
        </p:nvCxnSpPr>
        <p:spPr>
          <a:xfrm flipV="1">
            <a:off x="2262188" y="2943225"/>
            <a:ext cx="711200" cy="730250"/>
          </a:xfrm>
          <a:prstGeom prst="bentConnector3">
            <a:avLst>
              <a:gd name="adj1" fmla="val 50000"/>
            </a:avLst>
          </a:prstGeom>
          <a:ln w="9525" cap="flat" cmpd="sng">
            <a:solidFill>
              <a:schemeClr val="tx1"/>
            </a:solidFill>
            <a:prstDash val="solid"/>
            <a:miter/>
            <a:headEnd type="none" w="med" len="med"/>
            <a:tailEnd type="none" w="med" len="med"/>
          </a:ln>
        </p:spPr>
      </p:cxnSp>
      <p:sp>
        <p:nvSpPr>
          <p:cNvPr id="62469" name="Text Box 6"/>
          <p:cNvSpPr txBox="1"/>
          <p:nvPr/>
        </p:nvSpPr>
        <p:spPr>
          <a:xfrm>
            <a:off x="2973388" y="2530475"/>
            <a:ext cx="1527175" cy="8255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(2) Por conclusión del tiempo estipulado para la duración del arriendo </a:t>
            </a:r>
            <a:endParaRPr lang="es-ES_tradnl" altLang="es-CL" sz="1200"/>
          </a:p>
        </p:txBody>
      </p:sp>
      <p:sp>
        <p:nvSpPr>
          <p:cNvPr id="62470" name="Rectangle 7"/>
          <p:cNvSpPr/>
          <p:nvPr/>
        </p:nvSpPr>
        <p:spPr>
          <a:xfrm>
            <a:off x="2986088" y="4337050"/>
            <a:ext cx="2522537" cy="460375"/>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(3) Por la extinción del derecho del arrendador sobre la cosa arrendada. </a:t>
            </a:r>
            <a:endParaRPr lang="es-ES_tradnl" altLang="es-CL" sz="1200"/>
          </a:p>
        </p:txBody>
      </p:sp>
      <p:sp>
        <p:nvSpPr>
          <p:cNvPr id="62471" name="Rectangle 8"/>
          <p:cNvSpPr/>
          <p:nvPr/>
        </p:nvSpPr>
        <p:spPr>
          <a:xfrm>
            <a:off x="2986088" y="5632450"/>
            <a:ext cx="3098800" cy="460375"/>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(4) Expiración del contrato por la sentencia del juez en los casos en que la ley ha previsto </a:t>
            </a:r>
            <a:endParaRPr lang="es-ES_tradnl" altLang="es-CL" sz="1200"/>
          </a:p>
        </p:txBody>
      </p:sp>
      <p:cxnSp>
        <p:nvCxnSpPr>
          <p:cNvPr id="62472" name="AutoShape 17"/>
          <p:cNvCxnSpPr>
            <a:stCxn id="62485" idx="3"/>
            <a:endCxn id="62470" idx="1"/>
          </p:cNvCxnSpPr>
          <p:nvPr/>
        </p:nvCxnSpPr>
        <p:spPr>
          <a:xfrm>
            <a:off x="2262188" y="3673475"/>
            <a:ext cx="723900" cy="89376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2473" name="AutoShape 20"/>
          <p:cNvCxnSpPr>
            <a:stCxn id="62485" idx="3"/>
            <a:endCxn id="62471" idx="1"/>
          </p:cNvCxnSpPr>
          <p:nvPr/>
        </p:nvCxnSpPr>
        <p:spPr>
          <a:xfrm>
            <a:off x="2262188" y="3673475"/>
            <a:ext cx="723900" cy="2189163"/>
          </a:xfrm>
          <a:prstGeom prst="bentConnector3">
            <a:avLst>
              <a:gd name="adj1" fmla="val 50000"/>
            </a:avLst>
          </a:prstGeom>
          <a:ln w="9525" cap="flat" cmpd="sng">
            <a:solidFill>
              <a:schemeClr val="tx1"/>
            </a:solidFill>
            <a:prstDash val="solid"/>
            <a:miter/>
            <a:headEnd type="none" w="med" len="med"/>
            <a:tailEnd type="none" w="med" len="med"/>
          </a:ln>
        </p:spPr>
      </p:cxnSp>
      <p:sp>
        <p:nvSpPr>
          <p:cNvPr id="62474" name="Rectangle 26"/>
          <p:cNvSpPr/>
          <p:nvPr/>
        </p:nvSpPr>
        <p:spPr>
          <a:xfrm>
            <a:off x="5867400" y="1354138"/>
            <a:ext cx="1590675" cy="2635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Caso de destrucción total</a:t>
            </a:r>
            <a:endParaRPr lang="es-ES_tradnl" altLang="es-CL" sz="1100"/>
          </a:p>
        </p:txBody>
      </p:sp>
      <p:sp>
        <p:nvSpPr>
          <p:cNvPr id="62475" name="Rectangle 27"/>
          <p:cNvSpPr/>
          <p:nvPr/>
        </p:nvSpPr>
        <p:spPr>
          <a:xfrm>
            <a:off x="5872163" y="1773238"/>
            <a:ext cx="1722437" cy="2635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Caso de destrucción parcial</a:t>
            </a:r>
            <a:endParaRPr lang="es-ES_tradnl" altLang="es-CL" sz="1100"/>
          </a:p>
        </p:txBody>
      </p:sp>
      <p:sp>
        <p:nvSpPr>
          <p:cNvPr id="62476" name="Rectangle 28"/>
          <p:cNvSpPr/>
          <p:nvPr/>
        </p:nvSpPr>
        <p:spPr>
          <a:xfrm>
            <a:off x="4872038" y="2498725"/>
            <a:ext cx="1709737" cy="431800"/>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Arrendamiento de duración determinada </a:t>
            </a:r>
            <a:endParaRPr lang="es-ES_tradnl" altLang="es-CL" sz="1100"/>
          </a:p>
        </p:txBody>
      </p:sp>
      <p:sp>
        <p:nvSpPr>
          <p:cNvPr id="62477" name="Rectangle 29"/>
          <p:cNvSpPr/>
          <p:nvPr/>
        </p:nvSpPr>
        <p:spPr>
          <a:xfrm>
            <a:off x="4876800" y="3068638"/>
            <a:ext cx="1782763" cy="431800"/>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Arrendamiento de duración indeterminada </a:t>
            </a:r>
            <a:endParaRPr lang="es-ES_tradnl" altLang="es-CL" sz="1100"/>
          </a:p>
        </p:txBody>
      </p:sp>
      <p:sp>
        <p:nvSpPr>
          <p:cNvPr id="62478" name="Rectangle 30"/>
          <p:cNvSpPr/>
          <p:nvPr/>
        </p:nvSpPr>
        <p:spPr>
          <a:xfrm>
            <a:off x="7104063" y="2924175"/>
            <a:ext cx="776287" cy="263525"/>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Desahucio</a:t>
            </a:r>
            <a:endParaRPr lang="es-ES_tradnl" altLang="es-CL" sz="1100"/>
          </a:p>
        </p:txBody>
      </p:sp>
      <p:sp>
        <p:nvSpPr>
          <p:cNvPr id="62479" name="Rectangle 31"/>
          <p:cNvSpPr/>
          <p:nvPr/>
        </p:nvSpPr>
        <p:spPr>
          <a:xfrm>
            <a:off x="7104063" y="3357563"/>
            <a:ext cx="1355725" cy="263525"/>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Tácita reconducción </a:t>
            </a:r>
            <a:endParaRPr lang="es-ES_tradnl" altLang="es-CL" sz="1100"/>
          </a:p>
        </p:txBody>
      </p:sp>
      <p:sp>
        <p:nvSpPr>
          <p:cNvPr id="62480" name="Rectangle 32"/>
          <p:cNvSpPr/>
          <p:nvPr/>
        </p:nvSpPr>
        <p:spPr>
          <a:xfrm>
            <a:off x="6011863" y="3933825"/>
            <a:ext cx="1974850" cy="263525"/>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Por causas ajenas a su voluntad </a:t>
            </a:r>
            <a:endParaRPr lang="es-ES_tradnl" altLang="es-CL" sz="1100"/>
          </a:p>
        </p:txBody>
      </p:sp>
      <p:sp>
        <p:nvSpPr>
          <p:cNvPr id="62481" name="Rectangle 33"/>
          <p:cNvSpPr/>
          <p:nvPr/>
        </p:nvSpPr>
        <p:spPr>
          <a:xfrm>
            <a:off x="6000750" y="4316413"/>
            <a:ext cx="1516063" cy="263525"/>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Por hecho o culpa suya </a:t>
            </a:r>
            <a:endParaRPr lang="es-ES_tradnl" altLang="es-CL" sz="1100"/>
          </a:p>
        </p:txBody>
      </p:sp>
      <p:sp>
        <p:nvSpPr>
          <p:cNvPr id="62482" name="Rectangle 34"/>
          <p:cNvSpPr/>
          <p:nvPr/>
        </p:nvSpPr>
        <p:spPr>
          <a:xfrm>
            <a:off x="6037263" y="4678363"/>
            <a:ext cx="1377950" cy="263525"/>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Por actos de terceros </a:t>
            </a:r>
            <a:endParaRPr lang="es-ES_tradnl" altLang="es-CL" sz="1100"/>
          </a:p>
        </p:txBody>
      </p:sp>
      <p:sp>
        <p:nvSpPr>
          <p:cNvPr id="62483" name="Rectangle 35"/>
          <p:cNvSpPr/>
          <p:nvPr/>
        </p:nvSpPr>
        <p:spPr>
          <a:xfrm>
            <a:off x="6038850" y="5062538"/>
            <a:ext cx="1590675" cy="263525"/>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t>Por disposición de la ley </a:t>
            </a:r>
            <a:endParaRPr lang="es-ES_tradnl" altLang="es-CL" sz="1100"/>
          </a:p>
        </p:txBody>
      </p:sp>
      <p:sp>
        <p:nvSpPr>
          <p:cNvPr id="62484" name="Text Box 36"/>
          <p:cNvSpPr txBox="1"/>
          <p:nvPr/>
        </p:nvSpPr>
        <p:spPr>
          <a:xfrm>
            <a:off x="857250" y="785813"/>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Arrendamiento de cosas</a:t>
            </a:r>
            <a:endParaRPr lang="es-ES_tradnl" altLang="es-CL" sz="2800" i="1"/>
          </a:p>
        </p:txBody>
      </p:sp>
      <p:sp>
        <p:nvSpPr>
          <p:cNvPr id="62485" name="Text Box 37"/>
          <p:cNvSpPr txBox="1"/>
          <p:nvPr/>
        </p:nvSpPr>
        <p:spPr>
          <a:xfrm>
            <a:off x="611188" y="3413125"/>
            <a:ext cx="1651000"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Terminación del arrendamiento</a:t>
            </a:r>
            <a:endParaRPr lang="es-ES_tradnl" altLang="es-CL" sz="1400">
              <a:latin typeface="Arial" panose="020B0604020202020204" pitchFamily="34" charset="0"/>
            </a:endParaRPr>
          </a:p>
        </p:txBody>
      </p:sp>
      <p:cxnSp>
        <p:nvCxnSpPr>
          <p:cNvPr id="62486" name="AutoShape 38"/>
          <p:cNvCxnSpPr>
            <a:stCxn id="62466" idx="3"/>
            <a:endCxn id="62474" idx="1"/>
          </p:cNvCxnSpPr>
          <p:nvPr/>
        </p:nvCxnSpPr>
        <p:spPr>
          <a:xfrm flipV="1">
            <a:off x="5449888" y="1485900"/>
            <a:ext cx="417512" cy="292100"/>
          </a:xfrm>
          <a:prstGeom prst="bentConnector3">
            <a:avLst>
              <a:gd name="adj1" fmla="val 49810"/>
            </a:avLst>
          </a:prstGeom>
          <a:ln w="9525" cap="flat" cmpd="sng">
            <a:solidFill>
              <a:schemeClr val="tx1"/>
            </a:solidFill>
            <a:prstDash val="solid"/>
            <a:miter/>
            <a:headEnd type="none" w="med" len="med"/>
            <a:tailEnd type="none" w="med" len="med"/>
          </a:ln>
        </p:spPr>
      </p:cxnSp>
      <p:cxnSp>
        <p:nvCxnSpPr>
          <p:cNvPr id="62487" name="AutoShape 39"/>
          <p:cNvCxnSpPr>
            <a:stCxn id="62466" idx="3"/>
            <a:endCxn id="62475" idx="1"/>
          </p:cNvCxnSpPr>
          <p:nvPr/>
        </p:nvCxnSpPr>
        <p:spPr>
          <a:xfrm>
            <a:off x="5449888" y="1778000"/>
            <a:ext cx="422275" cy="127000"/>
          </a:xfrm>
          <a:prstGeom prst="bentConnector3">
            <a:avLst>
              <a:gd name="adj1" fmla="val 49625"/>
            </a:avLst>
          </a:prstGeom>
          <a:ln w="9525" cap="flat" cmpd="sng">
            <a:solidFill>
              <a:schemeClr val="tx1"/>
            </a:solidFill>
            <a:prstDash val="solid"/>
            <a:miter/>
            <a:headEnd type="none" w="med" len="med"/>
            <a:tailEnd type="none" w="med" len="med"/>
          </a:ln>
        </p:spPr>
      </p:cxnSp>
      <p:cxnSp>
        <p:nvCxnSpPr>
          <p:cNvPr id="62488" name="AutoShape 40"/>
          <p:cNvCxnSpPr>
            <a:stCxn id="62469" idx="3"/>
            <a:endCxn id="62476" idx="1"/>
          </p:cNvCxnSpPr>
          <p:nvPr/>
        </p:nvCxnSpPr>
        <p:spPr>
          <a:xfrm flipV="1">
            <a:off x="4500563" y="2714625"/>
            <a:ext cx="371475" cy="2286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2489" name="AutoShape 41"/>
          <p:cNvCxnSpPr>
            <a:stCxn id="62469" idx="3"/>
            <a:endCxn id="62477" idx="1"/>
          </p:cNvCxnSpPr>
          <p:nvPr/>
        </p:nvCxnSpPr>
        <p:spPr>
          <a:xfrm>
            <a:off x="4500563" y="2943225"/>
            <a:ext cx="376237" cy="341313"/>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62490" name="AutoShape 42"/>
          <p:cNvCxnSpPr>
            <a:stCxn id="62477" idx="3"/>
            <a:endCxn id="62478" idx="1"/>
          </p:cNvCxnSpPr>
          <p:nvPr/>
        </p:nvCxnSpPr>
        <p:spPr>
          <a:xfrm flipV="1">
            <a:off x="6659563" y="3055938"/>
            <a:ext cx="444500" cy="228600"/>
          </a:xfrm>
          <a:prstGeom prst="bentConnector3">
            <a:avLst>
              <a:gd name="adj1" fmla="val 49644"/>
            </a:avLst>
          </a:prstGeom>
          <a:ln w="9525" cap="flat" cmpd="sng">
            <a:solidFill>
              <a:schemeClr val="tx1"/>
            </a:solidFill>
            <a:prstDash val="solid"/>
            <a:miter/>
            <a:headEnd type="none" w="med" len="med"/>
            <a:tailEnd type="none" w="med" len="med"/>
          </a:ln>
        </p:spPr>
      </p:cxnSp>
      <p:cxnSp>
        <p:nvCxnSpPr>
          <p:cNvPr id="62491" name="AutoShape 43"/>
          <p:cNvCxnSpPr>
            <a:stCxn id="62477" idx="3"/>
            <a:endCxn id="62479" idx="1"/>
          </p:cNvCxnSpPr>
          <p:nvPr/>
        </p:nvCxnSpPr>
        <p:spPr>
          <a:xfrm>
            <a:off x="6659563" y="3284538"/>
            <a:ext cx="444500" cy="204787"/>
          </a:xfrm>
          <a:prstGeom prst="bentConnector3">
            <a:avLst>
              <a:gd name="adj1" fmla="val 49644"/>
            </a:avLst>
          </a:prstGeom>
          <a:ln w="9525" cap="flat" cmpd="sng">
            <a:solidFill>
              <a:schemeClr val="tx1"/>
            </a:solidFill>
            <a:prstDash val="solid"/>
            <a:miter/>
            <a:headEnd type="none" w="med" len="med"/>
            <a:tailEnd type="none" w="med" len="med"/>
          </a:ln>
        </p:spPr>
      </p:cxnSp>
      <p:cxnSp>
        <p:nvCxnSpPr>
          <p:cNvPr id="62492" name="AutoShape 44"/>
          <p:cNvCxnSpPr>
            <a:stCxn id="62470" idx="3"/>
            <a:endCxn id="62480" idx="1"/>
          </p:cNvCxnSpPr>
          <p:nvPr/>
        </p:nvCxnSpPr>
        <p:spPr>
          <a:xfrm flipV="1">
            <a:off x="5508625" y="4065588"/>
            <a:ext cx="503238" cy="501650"/>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62493" name="AutoShape 45"/>
          <p:cNvCxnSpPr>
            <a:stCxn id="62470" idx="3"/>
            <a:endCxn id="62481" idx="1"/>
          </p:cNvCxnSpPr>
          <p:nvPr/>
        </p:nvCxnSpPr>
        <p:spPr>
          <a:xfrm flipV="1">
            <a:off x="5508625" y="4448175"/>
            <a:ext cx="492125" cy="119063"/>
          </a:xfrm>
          <a:prstGeom prst="bentConnector3">
            <a:avLst>
              <a:gd name="adj1" fmla="val 49676"/>
            </a:avLst>
          </a:prstGeom>
          <a:ln w="9525" cap="flat" cmpd="sng">
            <a:solidFill>
              <a:schemeClr val="tx1"/>
            </a:solidFill>
            <a:prstDash val="solid"/>
            <a:miter/>
            <a:headEnd type="none" w="med" len="med"/>
            <a:tailEnd type="none" w="med" len="med"/>
          </a:ln>
        </p:spPr>
      </p:cxnSp>
      <p:cxnSp>
        <p:nvCxnSpPr>
          <p:cNvPr id="62494" name="AutoShape 46"/>
          <p:cNvCxnSpPr>
            <a:stCxn id="62470" idx="3"/>
            <a:endCxn id="62482" idx="1"/>
          </p:cNvCxnSpPr>
          <p:nvPr/>
        </p:nvCxnSpPr>
        <p:spPr>
          <a:xfrm>
            <a:off x="5508625" y="4567238"/>
            <a:ext cx="528638" cy="242887"/>
          </a:xfrm>
          <a:prstGeom prst="bentConnector3">
            <a:avLst>
              <a:gd name="adj1" fmla="val 49852"/>
            </a:avLst>
          </a:prstGeom>
          <a:ln w="9525" cap="flat" cmpd="sng">
            <a:solidFill>
              <a:schemeClr val="tx1"/>
            </a:solidFill>
            <a:prstDash val="solid"/>
            <a:miter/>
            <a:headEnd type="none" w="med" len="med"/>
            <a:tailEnd type="none" w="med" len="med"/>
          </a:ln>
        </p:spPr>
      </p:cxnSp>
      <p:cxnSp>
        <p:nvCxnSpPr>
          <p:cNvPr id="62495" name="AutoShape 47"/>
          <p:cNvCxnSpPr>
            <a:stCxn id="62470" idx="3"/>
            <a:endCxn id="62483" idx="1"/>
          </p:cNvCxnSpPr>
          <p:nvPr/>
        </p:nvCxnSpPr>
        <p:spPr>
          <a:xfrm>
            <a:off x="5508625" y="4567238"/>
            <a:ext cx="530225" cy="627062"/>
          </a:xfrm>
          <a:prstGeom prst="bentConnector3">
            <a:avLst>
              <a:gd name="adj1" fmla="val 49699"/>
            </a:avLst>
          </a:prstGeom>
          <a:ln w="9525" cap="flat" cmpd="sng">
            <a:solidFill>
              <a:schemeClr val="tx1"/>
            </a:solidFill>
            <a:prstDash val="solid"/>
            <a:miter/>
            <a:headEnd type="none" w="med" len="med"/>
            <a:tailEnd type="none" w="med" len="med"/>
          </a:ln>
        </p:spPr>
      </p:cxn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8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3490" name="Rectangle 2"/>
          <p:cNvSpPr/>
          <p:nvPr/>
        </p:nvSpPr>
        <p:spPr>
          <a:xfrm>
            <a:off x="5207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 de</a:t>
            </a:r>
            <a:endParaRPr lang="es-ES_tradnl" altLang="es-CL" sz="5500"/>
          </a:p>
          <a:p>
            <a:pPr marL="0" lvl="0" indent="0" algn="ctr">
              <a:spcBef>
                <a:spcPct val="0"/>
              </a:spcBef>
              <a:buNone/>
            </a:pPr>
            <a:r>
              <a:rPr lang="es-ES_tradnl" altLang="es-CL" sz="5500"/>
              <a:t>sociedad</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4514" name="Text Box 2"/>
          <p:cNvSpPr txBox="1"/>
          <p:nvPr/>
        </p:nvSpPr>
        <p:spPr>
          <a:xfrm>
            <a:off x="1408113" y="3419475"/>
            <a:ext cx="1127125"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SOCIEDAD</a:t>
            </a:r>
            <a:endParaRPr lang="es-ES_tradnl" altLang="es-CL" sz="1400">
              <a:latin typeface="Arial" panose="020B0604020202020204" pitchFamily="34" charset="0"/>
            </a:endParaRPr>
          </a:p>
        </p:txBody>
      </p:sp>
      <p:sp>
        <p:nvSpPr>
          <p:cNvPr id="64515" name="Text Box 3"/>
          <p:cNvSpPr txBox="1"/>
          <p:nvPr/>
        </p:nvSpPr>
        <p:spPr>
          <a:xfrm>
            <a:off x="3481388" y="1916113"/>
            <a:ext cx="1009650"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Regulación</a:t>
            </a:r>
            <a:endParaRPr lang="es-ES_tradnl" altLang="es-CL" sz="1200" b="1">
              <a:latin typeface="Arial" panose="020B0604020202020204" pitchFamily="34" charset="0"/>
            </a:endParaRPr>
          </a:p>
        </p:txBody>
      </p:sp>
      <p:sp>
        <p:nvSpPr>
          <p:cNvPr id="64516" name="Text Box 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64517" name="Text Box 5"/>
          <p:cNvSpPr txBox="1"/>
          <p:nvPr/>
        </p:nvSpPr>
        <p:spPr>
          <a:xfrm>
            <a:off x="3482975" y="3348038"/>
            <a:ext cx="131762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Características </a:t>
            </a:r>
            <a:endParaRPr lang="es-ES_tradnl" altLang="es-CL" sz="1200" b="1">
              <a:latin typeface="Arial" panose="020B0604020202020204" pitchFamily="34" charset="0"/>
            </a:endParaRPr>
          </a:p>
        </p:txBody>
      </p:sp>
      <p:cxnSp>
        <p:nvCxnSpPr>
          <p:cNvPr id="64518" name="AutoShape 6"/>
          <p:cNvCxnSpPr>
            <a:stCxn id="64514" idx="3"/>
            <a:endCxn id="64515" idx="1"/>
          </p:cNvCxnSpPr>
          <p:nvPr/>
        </p:nvCxnSpPr>
        <p:spPr>
          <a:xfrm flipV="1">
            <a:off x="2535238" y="2055813"/>
            <a:ext cx="946150" cy="1517650"/>
          </a:xfrm>
          <a:prstGeom prst="bentConnector3">
            <a:avLst>
              <a:gd name="adj1" fmla="val 50000"/>
            </a:avLst>
          </a:prstGeom>
          <a:ln w="9525" cap="flat" cmpd="sng">
            <a:solidFill>
              <a:schemeClr val="tx1"/>
            </a:solidFill>
            <a:prstDash val="solid"/>
            <a:miter/>
            <a:headEnd type="none" w="med" len="med"/>
            <a:tailEnd type="none" w="med" len="med"/>
          </a:ln>
        </p:spPr>
      </p:cxnSp>
      <p:sp>
        <p:nvSpPr>
          <p:cNvPr id="64519" name="Text Box 7"/>
          <p:cNvSpPr txBox="1"/>
          <p:nvPr/>
        </p:nvSpPr>
        <p:spPr>
          <a:xfrm>
            <a:off x="4979988" y="1557338"/>
            <a:ext cx="1079500"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Código Civil</a:t>
            </a:r>
            <a:endParaRPr lang="es-ES_tradnl" altLang="es-CL" sz="1200" b="1">
              <a:latin typeface="Arial" panose="020B0604020202020204" pitchFamily="34" charset="0"/>
            </a:endParaRPr>
          </a:p>
        </p:txBody>
      </p:sp>
      <p:sp>
        <p:nvSpPr>
          <p:cNvPr id="64520" name="Text Box 8"/>
          <p:cNvSpPr txBox="1"/>
          <p:nvPr/>
        </p:nvSpPr>
        <p:spPr>
          <a:xfrm>
            <a:off x="4979988" y="1954213"/>
            <a:ext cx="167957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Código de Comercio</a:t>
            </a:r>
            <a:endParaRPr lang="es-ES_tradnl" altLang="es-CL" sz="1200" b="1">
              <a:latin typeface="Arial" panose="020B0604020202020204" pitchFamily="34" charset="0"/>
            </a:endParaRPr>
          </a:p>
        </p:txBody>
      </p:sp>
      <p:sp>
        <p:nvSpPr>
          <p:cNvPr id="64521" name="Text Box 9"/>
          <p:cNvSpPr txBox="1"/>
          <p:nvPr/>
        </p:nvSpPr>
        <p:spPr>
          <a:xfrm>
            <a:off x="4979988" y="2349500"/>
            <a:ext cx="1428750"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Leyes especiales</a:t>
            </a:r>
            <a:endParaRPr lang="es-ES_tradnl" altLang="es-CL" sz="1200" b="1">
              <a:latin typeface="Arial" panose="020B0604020202020204" pitchFamily="34" charset="0"/>
            </a:endParaRPr>
          </a:p>
        </p:txBody>
      </p:sp>
      <p:cxnSp>
        <p:nvCxnSpPr>
          <p:cNvPr id="64522" name="AutoShape 10"/>
          <p:cNvCxnSpPr>
            <a:stCxn id="64515" idx="3"/>
            <a:endCxn id="64519" idx="1"/>
          </p:cNvCxnSpPr>
          <p:nvPr/>
        </p:nvCxnSpPr>
        <p:spPr>
          <a:xfrm flipV="1">
            <a:off x="4491038" y="1697038"/>
            <a:ext cx="488950" cy="3587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4523" name="AutoShape 11"/>
          <p:cNvCxnSpPr>
            <a:stCxn id="64515" idx="3"/>
            <a:endCxn id="64521" idx="1"/>
          </p:cNvCxnSpPr>
          <p:nvPr/>
        </p:nvCxnSpPr>
        <p:spPr>
          <a:xfrm>
            <a:off x="4491038" y="2055813"/>
            <a:ext cx="488950" cy="433387"/>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4524" name="AutoShape 12"/>
          <p:cNvCxnSpPr>
            <a:stCxn id="64515" idx="3"/>
            <a:endCxn id="64520" idx="1"/>
          </p:cNvCxnSpPr>
          <p:nvPr/>
        </p:nvCxnSpPr>
        <p:spPr>
          <a:xfrm>
            <a:off x="4491038" y="2055813"/>
            <a:ext cx="488950" cy="38100"/>
          </a:xfrm>
          <a:prstGeom prst="bentConnector3">
            <a:avLst>
              <a:gd name="adj1" fmla="val 50000"/>
            </a:avLst>
          </a:prstGeom>
          <a:ln w="9525" cap="flat" cmpd="sng">
            <a:solidFill>
              <a:schemeClr val="tx1"/>
            </a:solidFill>
            <a:prstDash val="solid"/>
            <a:miter/>
            <a:headEnd type="none" w="med" len="med"/>
            <a:tailEnd type="none" w="med" len="med"/>
          </a:ln>
        </p:spPr>
      </p:cxnSp>
      <p:sp>
        <p:nvSpPr>
          <p:cNvPr id="64525" name="Text Box 13"/>
          <p:cNvSpPr txBox="1"/>
          <p:nvPr/>
        </p:nvSpPr>
        <p:spPr>
          <a:xfrm>
            <a:off x="468313" y="4810125"/>
            <a:ext cx="2070100" cy="12065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spcAft>
                <a:spcPts val="600"/>
              </a:spcAft>
              <a:buNone/>
            </a:pPr>
            <a:r>
              <a:rPr lang="es-ES" altLang="es-CL" sz="1200"/>
              <a:t>La sociedad o compañía es un contrato en que dos o más personas estipulan poner algo en común con la mira de repartir entre sí los beneficios que de ello provengan.</a:t>
            </a:r>
            <a:endParaRPr lang="es-ES_tradnl" altLang="es-CL" sz="2400"/>
          </a:p>
        </p:txBody>
      </p:sp>
      <p:sp>
        <p:nvSpPr>
          <p:cNvPr id="64526" name="Text Box 14"/>
          <p:cNvSpPr txBox="1"/>
          <p:nvPr/>
        </p:nvSpPr>
        <p:spPr>
          <a:xfrm>
            <a:off x="468313" y="4437063"/>
            <a:ext cx="2070100" cy="2794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100" b="1">
                <a:latin typeface="Arial" panose="020B0604020202020204" pitchFamily="34" charset="0"/>
              </a:rPr>
              <a:t>Artículo 2053</a:t>
            </a:r>
            <a:endParaRPr lang="es-ES_tradnl" altLang="es-CL" sz="1100" b="1">
              <a:latin typeface="Arial" panose="020B0604020202020204" pitchFamily="34" charset="0"/>
            </a:endParaRPr>
          </a:p>
        </p:txBody>
      </p:sp>
      <p:sp>
        <p:nvSpPr>
          <p:cNvPr id="64527" name="Text Box 15"/>
          <p:cNvSpPr txBox="1"/>
          <p:nvPr/>
        </p:nvSpPr>
        <p:spPr>
          <a:xfrm>
            <a:off x="5219700" y="2925763"/>
            <a:ext cx="324008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Consensual (“estipulan poner algo en común”)</a:t>
            </a:r>
            <a:endParaRPr lang="es-ES_tradnl" altLang="es-CL" sz="1200">
              <a:solidFill>
                <a:srgbClr val="000000"/>
              </a:solidFill>
            </a:endParaRPr>
          </a:p>
        </p:txBody>
      </p:sp>
      <p:sp>
        <p:nvSpPr>
          <p:cNvPr id="64528" name="Text Box 16"/>
          <p:cNvSpPr txBox="1"/>
          <p:nvPr/>
        </p:nvSpPr>
        <p:spPr>
          <a:xfrm>
            <a:off x="5219700" y="3417888"/>
            <a:ext cx="1223963"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i="1">
                <a:solidFill>
                  <a:srgbClr val="000000"/>
                </a:solidFill>
              </a:rPr>
              <a:t>Intuito personae</a:t>
            </a:r>
            <a:endParaRPr lang="es-ES_tradnl" altLang="es-CL" sz="1200" i="1">
              <a:solidFill>
                <a:srgbClr val="000000"/>
              </a:solidFill>
            </a:endParaRPr>
          </a:p>
        </p:txBody>
      </p:sp>
      <p:sp>
        <p:nvSpPr>
          <p:cNvPr id="64529" name="Text Box 17"/>
          <p:cNvSpPr txBox="1"/>
          <p:nvPr/>
        </p:nvSpPr>
        <p:spPr>
          <a:xfrm>
            <a:off x="5219700" y="3922713"/>
            <a:ext cx="1081088" cy="6000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100">
                <a:solidFill>
                  <a:srgbClr val="000000"/>
                </a:solidFill>
              </a:rPr>
              <a:t>Persona jurídica distinta de los socios</a:t>
            </a:r>
            <a:endParaRPr lang="es-ES_tradnl" altLang="es-CL" sz="1100">
              <a:solidFill>
                <a:srgbClr val="000000"/>
              </a:solidFill>
            </a:endParaRPr>
          </a:p>
        </p:txBody>
      </p:sp>
      <p:cxnSp>
        <p:nvCxnSpPr>
          <p:cNvPr id="64530" name="AutoShape 18"/>
          <p:cNvCxnSpPr>
            <a:stCxn id="64517" idx="3"/>
            <a:endCxn id="64527" idx="1"/>
          </p:cNvCxnSpPr>
          <p:nvPr/>
        </p:nvCxnSpPr>
        <p:spPr>
          <a:xfrm flipV="1">
            <a:off x="4800600" y="3065463"/>
            <a:ext cx="419100" cy="4222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4531" name="AutoShape 19"/>
          <p:cNvCxnSpPr>
            <a:stCxn id="64517" idx="3"/>
            <a:endCxn id="64528" idx="1"/>
          </p:cNvCxnSpPr>
          <p:nvPr/>
        </p:nvCxnSpPr>
        <p:spPr>
          <a:xfrm>
            <a:off x="4800600" y="3487738"/>
            <a:ext cx="419100" cy="6985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4532" name="AutoShape 20"/>
          <p:cNvCxnSpPr>
            <a:stCxn id="64517" idx="3"/>
            <a:endCxn id="64529" idx="1"/>
          </p:cNvCxnSpPr>
          <p:nvPr/>
        </p:nvCxnSpPr>
        <p:spPr>
          <a:xfrm>
            <a:off x="4800600" y="3487738"/>
            <a:ext cx="419100" cy="735012"/>
          </a:xfrm>
          <a:prstGeom prst="bentConnector3">
            <a:avLst>
              <a:gd name="adj1" fmla="val 50000"/>
            </a:avLst>
          </a:prstGeom>
          <a:ln w="9525" cap="flat" cmpd="sng">
            <a:solidFill>
              <a:schemeClr val="tx1"/>
            </a:solidFill>
            <a:prstDash val="solid"/>
            <a:miter/>
            <a:headEnd type="none" w="med" len="med"/>
            <a:tailEnd type="none" w="med" len="med"/>
          </a:ln>
        </p:spPr>
      </p:cxnSp>
      <p:sp>
        <p:nvSpPr>
          <p:cNvPr id="64533" name="Text Box 21"/>
          <p:cNvSpPr txBox="1"/>
          <p:nvPr/>
        </p:nvSpPr>
        <p:spPr>
          <a:xfrm>
            <a:off x="6588125" y="3757613"/>
            <a:ext cx="1439863"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solidFill>
                  <a:srgbClr val="000000"/>
                </a:solidFill>
              </a:rPr>
              <a:t>Tiene patrimonio propio</a:t>
            </a:r>
            <a:endParaRPr lang="es-ES_tradnl" altLang="es-CL" sz="2400">
              <a:solidFill>
                <a:srgbClr val="000000"/>
              </a:solidFill>
            </a:endParaRPr>
          </a:p>
        </p:txBody>
      </p:sp>
      <p:sp>
        <p:nvSpPr>
          <p:cNvPr id="64534" name="Text Box 22"/>
          <p:cNvSpPr txBox="1"/>
          <p:nvPr/>
        </p:nvSpPr>
        <p:spPr>
          <a:xfrm>
            <a:off x="6588125" y="4129088"/>
            <a:ext cx="1368425"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solidFill>
                  <a:srgbClr val="000000"/>
                </a:solidFill>
              </a:rPr>
              <a:t>Tiene voluntad propia</a:t>
            </a:r>
            <a:endParaRPr lang="es-ES_tradnl" altLang="es-CL" sz="2400">
              <a:solidFill>
                <a:srgbClr val="000000"/>
              </a:solidFill>
            </a:endParaRPr>
          </a:p>
        </p:txBody>
      </p:sp>
      <p:sp>
        <p:nvSpPr>
          <p:cNvPr id="64535" name="Text Box 23"/>
          <p:cNvSpPr txBox="1"/>
          <p:nvPr/>
        </p:nvSpPr>
        <p:spPr>
          <a:xfrm>
            <a:off x="6588125" y="4484688"/>
            <a:ext cx="1368425" cy="400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solidFill>
                  <a:srgbClr val="000000"/>
                </a:solidFill>
              </a:rPr>
              <a:t>Tiene nombre propio o razón social</a:t>
            </a:r>
            <a:endParaRPr lang="es-ES_tradnl" altLang="es-CL" sz="2400">
              <a:solidFill>
                <a:srgbClr val="000000"/>
              </a:solidFill>
            </a:endParaRPr>
          </a:p>
        </p:txBody>
      </p:sp>
      <p:cxnSp>
        <p:nvCxnSpPr>
          <p:cNvPr id="64536" name="AutoShape 24"/>
          <p:cNvCxnSpPr>
            <a:stCxn id="64529" idx="3"/>
            <a:endCxn id="64533" idx="1"/>
          </p:cNvCxnSpPr>
          <p:nvPr/>
        </p:nvCxnSpPr>
        <p:spPr>
          <a:xfrm flipV="1">
            <a:off x="6300788" y="3881438"/>
            <a:ext cx="287337" cy="341312"/>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64537" name="AutoShape 25"/>
          <p:cNvCxnSpPr>
            <a:stCxn id="64529" idx="3"/>
            <a:endCxn id="64534" idx="1"/>
          </p:cNvCxnSpPr>
          <p:nvPr/>
        </p:nvCxnSpPr>
        <p:spPr>
          <a:xfrm>
            <a:off x="6300788" y="4222750"/>
            <a:ext cx="287337" cy="30163"/>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64538" name="AutoShape 26"/>
          <p:cNvCxnSpPr>
            <a:stCxn id="64529" idx="3"/>
            <a:endCxn id="64535" idx="1"/>
          </p:cNvCxnSpPr>
          <p:nvPr/>
        </p:nvCxnSpPr>
        <p:spPr>
          <a:xfrm>
            <a:off x="6300788" y="4222750"/>
            <a:ext cx="287337" cy="461963"/>
          </a:xfrm>
          <a:prstGeom prst="bentConnector3">
            <a:avLst>
              <a:gd name="adj1" fmla="val 49722"/>
            </a:avLst>
          </a:prstGeom>
          <a:ln w="9525" cap="flat" cmpd="sng">
            <a:solidFill>
              <a:schemeClr val="tx1"/>
            </a:solidFill>
            <a:prstDash val="solid"/>
            <a:miter/>
            <a:headEnd type="none" w="med" len="med"/>
            <a:tailEnd type="none" w="med" len="med"/>
          </a:ln>
        </p:spPr>
      </p:cxnSp>
      <p:sp>
        <p:nvSpPr>
          <p:cNvPr id="64539" name="Text Box 27"/>
          <p:cNvSpPr txBox="1"/>
          <p:nvPr/>
        </p:nvSpPr>
        <p:spPr>
          <a:xfrm>
            <a:off x="3479800" y="5119688"/>
            <a:ext cx="1006475" cy="642937"/>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Diferencias</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sociedad y</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comunidad</a:t>
            </a:r>
            <a:endParaRPr lang="es-ES_tradnl" altLang="es-CL" sz="1200" b="1">
              <a:latin typeface="Arial" panose="020B0604020202020204" pitchFamily="34" charset="0"/>
            </a:endParaRPr>
          </a:p>
        </p:txBody>
      </p:sp>
      <p:sp>
        <p:nvSpPr>
          <p:cNvPr id="64540" name="Text Box 28"/>
          <p:cNvSpPr txBox="1"/>
          <p:nvPr/>
        </p:nvSpPr>
        <p:spPr>
          <a:xfrm>
            <a:off x="4787900" y="4832350"/>
            <a:ext cx="14398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En cuanto al origen</a:t>
            </a:r>
            <a:endParaRPr lang="es-ES_tradnl" altLang="es-CL" sz="1200">
              <a:solidFill>
                <a:srgbClr val="000000"/>
              </a:solidFill>
            </a:endParaRPr>
          </a:p>
        </p:txBody>
      </p:sp>
      <p:cxnSp>
        <p:nvCxnSpPr>
          <p:cNvPr id="64541" name="AutoShape 29"/>
          <p:cNvCxnSpPr>
            <a:stCxn id="64539" idx="3"/>
            <a:endCxn id="64540" idx="1"/>
          </p:cNvCxnSpPr>
          <p:nvPr/>
        </p:nvCxnSpPr>
        <p:spPr>
          <a:xfrm flipV="1">
            <a:off x="4486275" y="4972050"/>
            <a:ext cx="301625" cy="4699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4542" name="AutoShape 30"/>
          <p:cNvCxnSpPr>
            <a:stCxn id="64539" idx="3"/>
          </p:cNvCxnSpPr>
          <p:nvPr/>
        </p:nvCxnSpPr>
        <p:spPr>
          <a:xfrm>
            <a:off x="4486275" y="5441950"/>
            <a:ext cx="288925" cy="33338"/>
          </a:xfrm>
          <a:prstGeom prst="bentConnector3">
            <a:avLst>
              <a:gd name="adj1" fmla="val 50000"/>
            </a:avLst>
          </a:prstGeom>
          <a:ln w="9525" cap="flat" cmpd="sng">
            <a:solidFill>
              <a:schemeClr val="tx1"/>
            </a:solidFill>
            <a:prstDash val="solid"/>
            <a:miter/>
            <a:headEnd type="none" w="med" len="med"/>
            <a:tailEnd type="none" w="med" len="med"/>
          </a:ln>
        </p:spPr>
      </p:cxnSp>
      <p:sp>
        <p:nvSpPr>
          <p:cNvPr id="64543" name="Rectangle 31"/>
          <p:cNvSpPr/>
          <p:nvPr/>
        </p:nvSpPr>
        <p:spPr>
          <a:xfrm>
            <a:off x="4787900" y="5273675"/>
            <a:ext cx="2078038"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En cuanto a la persona jurídica</a:t>
            </a:r>
            <a:endParaRPr lang="es-ES" altLang="es-CL" sz="1200">
              <a:solidFill>
                <a:srgbClr val="000000"/>
              </a:solidFill>
            </a:endParaRPr>
          </a:p>
        </p:txBody>
      </p:sp>
      <p:sp>
        <p:nvSpPr>
          <p:cNvPr id="64544" name="Rectangle 32"/>
          <p:cNvSpPr/>
          <p:nvPr/>
        </p:nvSpPr>
        <p:spPr>
          <a:xfrm>
            <a:off x="4787900" y="5767388"/>
            <a:ext cx="2941638"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solidFill>
                  <a:srgbClr val="000000"/>
                </a:solidFill>
              </a:rPr>
              <a:t>En cuanto factor movilizador de la economía</a:t>
            </a:r>
            <a:endParaRPr lang="es-ES" altLang="es-CL" sz="1200">
              <a:solidFill>
                <a:srgbClr val="000000"/>
              </a:solidFill>
            </a:endParaRPr>
          </a:p>
        </p:txBody>
      </p:sp>
      <p:cxnSp>
        <p:nvCxnSpPr>
          <p:cNvPr id="64545" name="AutoShape 33"/>
          <p:cNvCxnSpPr>
            <a:stCxn id="64539" idx="3"/>
            <a:endCxn id="64544" idx="1"/>
          </p:cNvCxnSpPr>
          <p:nvPr/>
        </p:nvCxnSpPr>
        <p:spPr>
          <a:xfrm>
            <a:off x="4486275" y="5441950"/>
            <a:ext cx="301625" cy="46513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4546" name="AutoShape 34"/>
          <p:cNvCxnSpPr>
            <a:stCxn id="64514" idx="3"/>
            <a:endCxn id="64539" idx="1"/>
          </p:cNvCxnSpPr>
          <p:nvPr/>
        </p:nvCxnSpPr>
        <p:spPr>
          <a:xfrm>
            <a:off x="2535238" y="3573463"/>
            <a:ext cx="944562" cy="1868487"/>
          </a:xfrm>
          <a:prstGeom prst="bentConnector3">
            <a:avLst>
              <a:gd name="adj1" fmla="val 49917"/>
            </a:avLst>
          </a:prstGeom>
          <a:ln w="9525" cap="flat" cmpd="sng">
            <a:solidFill>
              <a:schemeClr val="tx1"/>
            </a:solidFill>
            <a:prstDash val="solid"/>
            <a:miter/>
            <a:headEnd type="none" w="med" len="med"/>
            <a:tailEnd type="none" w="med" len="med"/>
          </a:ln>
        </p:spPr>
      </p:cxnSp>
      <p:cxnSp>
        <p:nvCxnSpPr>
          <p:cNvPr id="64547" name="AutoShape 35"/>
          <p:cNvCxnSpPr>
            <a:stCxn id="64514" idx="3"/>
            <a:endCxn id="64517" idx="1"/>
          </p:cNvCxnSpPr>
          <p:nvPr/>
        </p:nvCxnSpPr>
        <p:spPr>
          <a:xfrm flipV="1">
            <a:off x="2535238" y="3487738"/>
            <a:ext cx="947737" cy="85725"/>
          </a:xfrm>
          <a:prstGeom prst="bentConnector3">
            <a:avLst>
              <a:gd name="adj1" fmla="val 49917"/>
            </a:avLst>
          </a:prstGeom>
          <a:ln w="9525" cap="flat" cmpd="sng">
            <a:solidFill>
              <a:schemeClr val="tx1"/>
            </a:solidFill>
            <a:prstDash val="solid"/>
            <a:miter/>
            <a:headEnd type="none" w="med" len="med"/>
            <a:tailEnd type="none" w="med" len="med"/>
          </a:ln>
        </p:spPr>
      </p:cxn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5538" name="Text Box 2"/>
          <p:cNvSpPr txBox="1"/>
          <p:nvPr/>
        </p:nvSpPr>
        <p:spPr>
          <a:xfrm>
            <a:off x="1408113" y="3419475"/>
            <a:ext cx="1084262"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Elementos</a:t>
            </a:r>
            <a:endParaRPr lang="es-ES_tradnl" altLang="es-CL" sz="1400">
              <a:latin typeface="Arial" panose="020B0604020202020204" pitchFamily="34" charset="0"/>
            </a:endParaRPr>
          </a:p>
        </p:txBody>
      </p:sp>
      <p:sp>
        <p:nvSpPr>
          <p:cNvPr id="65539" name="Text Box 3"/>
          <p:cNvSpPr txBox="1"/>
          <p:nvPr/>
        </p:nvSpPr>
        <p:spPr>
          <a:xfrm>
            <a:off x="3468688" y="2205038"/>
            <a:ext cx="2070100"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(1)</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APORTE DE LOS SOCIOS</a:t>
            </a:r>
            <a:endParaRPr lang="es-ES_tradnl" altLang="es-CL" sz="1200" b="1">
              <a:latin typeface="Arial" panose="020B0604020202020204" pitchFamily="34" charset="0"/>
            </a:endParaRPr>
          </a:p>
        </p:txBody>
      </p:sp>
      <p:sp>
        <p:nvSpPr>
          <p:cNvPr id="65540" name="Text Box 4"/>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65541" name="Text Box 5"/>
          <p:cNvSpPr txBox="1"/>
          <p:nvPr/>
        </p:nvSpPr>
        <p:spPr>
          <a:xfrm>
            <a:off x="3470275" y="3113088"/>
            <a:ext cx="2947988"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(2)</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PARTICIPACION EN LAS UTILIDADES</a:t>
            </a:r>
            <a:endParaRPr lang="es-ES_tradnl" altLang="es-CL" sz="1200" b="1">
              <a:latin typeface="Arial" panose="020B0604020202020204" pitchFamily="34" charset="0"/>
            </a:endParaRPr>
          </a:p>
        </p:txBody>
      </p:sp>
      <p:cxnSp>
        <p:nvCxnSpPr>
          <p:cNvPr id="65542" name="AutoShape 6"/>
          <p:cNvCxnSpPr>
            <a:stCxn id="65538" idx="3"/>
            <a:endCxn id="65539" idx="1"/>
          </p:cNvCxnSpPr>
          <p:nvPr/>
        </p:nvCxnSpPr>
        <p:spPr>
          <a:xfrm flipV="1">
            <a:off x="2492375" y="2435225"/>
            <a:ext cx="976313" cy="1138238"/>
          </a:xfrm>
          <a:prstGeom prst="bentConnector3">
            <a:avLst>
              <a:gd name="adj1" fmla="val 49917"/>
            </a:avLst>
          </a:prstGeom>
          <a:ln w="9525" cap="flat" cmpd="sng">
            <a:solidFill>
              <a:schemeClr val="tx1"/>
            </a:solidFill>
            <a:prstDash val="solid"/>
            <a:miter/>
            <a:headEnd type="none" w="med" len="med"/>
            <a:tailEnd type="none" w="med" len="med"/>
          </a:ln>
        </p:spPr>
      </p:cxnSp>
      <p:sp>
        <p:nvSpPr>
          <p:cNvPr id="65543" name="Text Box 7"/>
          <p:cNvSpPr txBox="1"/>
          <p:nvPr/>
        </p:nvSpPr>
        <p:spPr>
          <a:xfrm>
            <a:off x="3467100" y="4149725"/>
            <a:ext cx="2700338"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(3)</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CONTRIBUCION A LAS PÉRDIDAS</a:t>
            </a:r>
            <a:endParaRPr lang="es-ES_tradnl" altLang="es-CL" sz="1200" b="1">
              <a:latin typeface="Arial" panose="020B0604020202020204" pitchFamily="34" charset="0"/>
            </a:endParaRPr>
          </a:p>
        </p:txBody>
      </p:sp>
      <p:cxnSp>
        <p:nvCxnSpPr>
          <p:cNvPr id="65544" name="AutoShape 8"/>
          <p:cNvCxnSpPr>
            <a:stCxn id="65538" idx="3"/>
            <a:endCxn id="65543" idx="1"/>
          </p:cNvCxnSpPr>
          <p:nvPr/>
        </p:nvCxnSpPr>
        <p:spPr>
          <a:xfrm>
            <a:off x="2492375" y="3573463"/>
            <a:ext cx="974725" cy="806450"/>
          </a:xfrm>
          <a:prstGeom prst="bentConnector3">
            <a:avLst>
              <a:gd name="adj1" fmla="val 49838"/>
            </a:avLst>
          </a:prstGeom>
          <a:ln w="9525" cap="flat" cmpd="sng">
            <a:solidFill>
              <a:schemeClr val="tx1"/>
            </a:solidFill>
            <a:prstDash val="solid"/>
            <a:miter/>
            <a:headEnd type="none" w="med" len="med"/>
            <a:tailEnd type="none" w="med" len="med"/>
          </a:ln>
        </p:spPr>
      </p:cxnSp>
      <p:cxnSp>
        <p:nvCxnSpPr>
          <p:cNvPr id="65545" name="AutoShape 9"/>
          <p:cNvCxnSpPr>
            <a:stCxn id="65538" idx="3"/>
            <a:endCxn id="65541" idx="1"/>
          </p:cNvCxnSpPr>
          <p:nvPr/>
        </p:nvCxnSpPr>
        <p:spPr>
          <a:xfrm flipV="1">
            <a:off x="2492375" y="3343275"/>
            <a:ext cx="977900" cy="230188"/>
          </a:xfrm>
          <a:prstGeom prst="bentConnector3">
            <a:avLst>
              <a:gd name="adj1" fmla="val 49838"/>
            </a:avLst>
          </a:prstGeom>
          <a:ln w="9525" cap="flat" cmpd="sng">
            <a:solidFill>
              <a:schemeClr val="tx1"/>
            </a:solidFill>
            <a:prstDash val="solid"/>
            <a:miter/>
            <a:headEnd type="none" w="med" len="med"/>
            <a:tailEnd type="none" w="med" len="med"/>
          </a:ln>
        </p:spPr>
      </p:cxnSp>
      <p:sp>
        <p:nvSpPr>
          <p:cNvPr id="65546" name="Text Box 10"/>
          <p:cNvSpPr txBox="1"/>
          <p:nvPr/>
        </p:nvSpPr>
        <p:spPr>
          <a:xfrm>
            <a:off x="3470275" y="5129213"/>
            <a:ext cx="3189288" cy="64293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(4)</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AFFECTIO SOCIETATIS O INTENCION DE FORMAR SOCIEDAD</a:t>
            </a:r>
            <a:endParaRPr lang="es-ES_tradnl" altLang="es-CL" sz="1200" b="1">
              <a:latin typeface="Arial" panose="020B0604020202020204" pitchFamily="34" charset="0"/>
            </a:endParaRPr>
          </a:p>
        </p:txBody>
      </p:sp>
      <p:cxnSp>
        <p:nvCxnSpPr>
          <p:cNvPr id="65547" name="AutoShape 11"/>
          <p:cNvCxnSpPr>
            <a:stCxn id="65538" idx="3"/>
            <a:endCxn id="65546" idx="1"/>
          </p:cNvCxnSpPr>
          <p:nvPr/>
        </p:nvCxnSpPr>
        <p:spPr>
          <a:xfrm>
            <a:off x="2492375" y="3573463"/>
            <a:ext cx="977900" cy="1878012"/>
          </a:xfrm>
          <a:prstGeom prst="bentConnector3">
            <a:avLst>
              <a:gd name="adj1" fmla="val 49838"/>
            </a:avLst>
          </a:prstGeom>
          <a:ln w="9525" cap="flat" cmpd="sng">
            <a:solidFill>
              <a:schemeClr val="tx1"/>
            </a:solidFill>
            <a:prstDash val="solid"/>
            <a:miter/>
            <a:headEnd type="none" w="med" len="med"/>
            <a:tailEnd type="none" w="med" len="med"/>
          </a:ln>
        </p:spPr>
      </p:cxn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6562" name="Text Box 2"/>
          <p:cNvSpPr txBox="1"/>
          <p:nvPr/>
        </p:nvSpPr>
        <p:spPr>
          <a:xfrm>
            <a:off x="1187450" y="3429000"/>
            <a:ext cx="1709738" cy="642938"/>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(1)</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Aporte de</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los socios</a:t>
            </a:r>
            <a:endParaRPr lang="es-ES_tradnl" altLang="es-CL" sz="1200" b="1">
              <a:latin typeface="Arial" panose="020B0604020202020204" pitchFamily="34" charset="0"/>
            </a:endParaRPr>
          </a:p>
        </p:txBody>
      </p:sp>
      <p:sp>
        <p:nvSpPr>
          <p:cNvPr id="66563" name="Text Box 3"/>
          <p:cNvSpPr txBox="1"/>
          <p:nvPr/>
        </p:nvSpPr>
        <p:spPr>
          <a:xfrm>
            <a:off x="3562350" y="2681288"/>
            <a:ext cx="1357313"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En qué consiste</a:t>
            </a:r>
            <a:endParaRPr lang="es-ES_tradnl" altLang="es-CL" sz="1200" b="1">
              <a:latin typeface="Arial" panose="020B0604020202020204" pitchFamily="34" charset="0"/>
            </a:endParaRPr>
          </a:p>
        </p:txBody>
      </p:sp>
      <p:sp>
        <p:nvSpPr>
          <p:cNvPr id="66564" name="Text Box 4"/>
          <p:cNvSpPr txBox="1"/>
          <p:nvPr/>
        </p:nvSpPr>
        <p:spPr>
          <a:xfrm>
            <a:off x="914400" y="754063"/>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66565" name="Text Box 5"/>
          <p:cNvSpPr txBox="1"/>
          <p:nvPr/>
        </p:nvSpPr>
        <p:spPr>
          <a:xfrm>
            <a:off x="3562350" y="4724400"/>
            <a:ext cx="1009650"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Requisitos </a:t>
            </a:r>
            <a:endParaRPr lang="es-ES_tradnl" altLang="es-CL" sz="1200" b="1">
              <a:latin typeface="Arial" panose="020B0604020202020204" pitchFamily="34" charset="0"/>
            </a:endParaRPr>
          </a:p>
        </p:txBody>
      </p:sp>
      <p:cxnSp>
        <p:nvCxnSpPr>
          <p:cNvPr id="66566" name="AutoShape 6"/>
          <p:cNvCxnSpPr>
            <a:stCxn id="66562" idx="3"/>
            <a:endCxn id="66563" idx="1"/>
          </p:cNvCxnSpPr>
          <p:nvPr/>
        </p:nvCxnSpPr>
        <p:spPr>
          <a:xfrm flipV="1">
            <a:off x="2897188" y="2820988"/>
            <a:ext cx="665162" cy="930275"/>
          </a:xfrm>
          <a:prstGeom prst="bentConnector3">
            <a:avLst>
              <a:gd name="adj1" fmla="val 49880"/>
            </a:avLst>
          </a:prstGeom>
          <a:ln w="9525" cap="flat" cmpd="sng">
            <a:solidFill>
              <a:schemeClr val="tx1"/>
            </a:solidFill>
            <a:prstDash val="solid"/>
            <a:miter/>
            <a:headEnd type="none" w="med" len="med"/>
            <a:tailEnd type="none" w="med" len="med"/>
          </a:ln>
        </p:spPr>
      </p:cxnSp>
      <p:sp>
        <p:nvSpPr>
          <p:cNvPr id="66567" name="Text Box 7"/>
          <p:cNvSpPr txBox="1"/>
          <p:nvPr/>
        </p:nvSpPr>
        <p:spPr>
          <a:xfrm>
            <a:off x="5507038" y="2273300"/>
            <a:ext cx="611187"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Dinero</a:t>
            </a:r>
            <a:endParaRPr lang="es-ES_tradnl" altLang="es-CL" sz="1200"/>
          </a:p>
        </p:txBody>
      </p:sp>
      <p:sp>
        <p:nvSpPr>
          <p:cNvPr id="66568" name="Text Box 8"/>
          <p:cNvSpPr txBox="1"/>
          <p:nvPr/>
        </p:nvSpPr>
        <p:spPr>
          <a:xfrm>
            <a:off x="5507038" y="2670175"/>
            <a:ext cx="1931987"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Bienes muebles o inmuebles</a:t>
            </a:r>
            <a:endParaRPr lang="es-ES_tradnl" altLang="es-CL" sz="1200"/>
          </a:p>
        </p:txBody>
      </p:sp>
      <p:sp>
        <p:nvSpPr>
          <p:cNvPr id="66569" name="Text Box 9"/>
          <p:cNvSpPr txBox="1"/>
          <p:nvPr/>
        </p:nvSpPr>
        <p:spPr>
          <a:xfrm>
            <a:off x="5507038" y="3062288"/>
            <a:ext cx="1944687"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Industria , servicio o trabajo apreciable en dinero</a:t>
            </a:r>
            <a:endParaRPr lang="es-ES_tradnl" altLang="es-CL" sz="1200"/>
          </a:p>
        </p:txBody>
      </p:sp>
      <p:cxnSp>
        <p:nvCxnSpPr>
          <p:cNvPr id="66570" name="AutoShape 10"/>
          <p:cNvCxnSpPr>
            <a:stCxn id="66563" idx="3"/>
            <a:endCxn id="66567" idx="1"/>
          </p:cNvCxnSpPr>
          <p:nvPr/>
        </p:nvCxnSpPr>
        <p:spPr>
          <a:xfrm flipV="1">
            <a:off x="4919663" y="2413000"/>
            <a:ext cx="587375" cy="407988"/>
          </a:xfrm>
          <a:prstGeom prst="bentConnector3">
            <a:avLst>
              <a:gd name="adj1" fmla="val 49731"/>
            </a:avLst>
          </a:prstGeom>
          <a:ln w="9525" cap="flat" cmpd="sng">
            <a:solidFill>
              <a:schemeClr val="tx1"/>
            </a:solidFill>
            <a:prstDash val="solid"/>
            <a:miter/>
            <a:headEnd type="none" w="med" len="med"/>
            <a:tailEnd type="none" w="med" len="med"/>
          </a:ln>
        </p:spPr>
      </p:cxnSp>
      <p:cxnSp>
        <p:nvCxnSpPr>
          <p:cNvPr id="66571" name="AutoShape 11"/>
          <p:cNvCxnSpPr>
            <a:stCxn id="66563" idx="3"/>
            <a:endCxn id="66569" idx="1"/>
          </p:cNvCxnSpPr>
          <p:nvPr/>
        </p:nvCxnSpPr>
        <p:spPr>
          <a:xfrm>
            <a:off x="4919663" y="2820988"/>
            <a:ext cx="587375" cy="471487"/>
          </a:xfrm>
          <a:prstGeom prst="bentConnector3">
            <a:avLst>
              <a:gd name="adj1" fmla="val 49731"/>
            </a:avLst>
          </a:prstGeom>
          <a:ln w="9525" cap="flat" cmpd="sng">
            <a:solidFill>
              <a:schemeClr val="tx1"/>
            </a:solidFill>
            <a:prstDash val="solid"/>
            <a:miter/>
            <a:headEnd type="none" w="med" len="med"/>
            <a:tailEnd type="none" w="med" len="med"/>
          </a:ln>
        </p:spPr>
      </p:cxnSp>
      <p:cxnSp>
        <p:nvCxnSpPr>
          <p:cNvPr id="66572" name="AutoShape 12"/>
          <p:cNvCxnSpPr>
            <a:stCxn id="66563" idx="3"/>
            <a:endCxn id="66568" idx="1"/>
          </p:cNvCxnSpPr>
          <p:nvPr/>
        </p:nvCxnSpPr>
        <p:spPr>
          <a:xfrm flipV="1">
            <a:off x="4919663" y="2809875"/>
            <a:ext cx="587375" cy="11113"/>
          </a:xfrm>
          <a:prstGeom prst="bentConnector3">
            <a:avLst>
              <a:gd name="adj1" fmla="val 49731"/>
            </a:avLst>
          </a:prstGeom>
          <a:ln w="9525" cap="flat" cmpd="sng">
            <a:solidFill>
              <a:schemeClr val="tx1"/>
            </a:solidFill>
            <a:prstDash val="solid"/>
            <a:miter/>
            <a:headEnd type="none" w="med" len="med"/>
            <a:tailEnd type="none" w="med" len="med"/>
          </a:ln>
        </p:spPr>
      </p:cxnSp>
      <p:cxnSp>
        <p:nvCxnSpPr>
          <p:cNvPr id="66573" name="AutoShape 13"/>
          <p:cNvCxnSpPr>
            <a:stCxn id="66562" idx="3"/>
            <a:endCxn id="66565" idx="1"/>
          </p:cNvCxnSpPr>
          <p:nvPr/>
        </p:nvCxnSpPr>
        <p:spPr>
          <a:xfrm>
            <a:off x="2897188" y="3751263"/>
            <a:ext cx="665162" cy="1112837"/>
          </a:xfrm>
          <a:prstGeom prst="bentConnector3">
            <a:avLst>
              <a:gd name="adj1" fmla="val 49880"/>
            </a:avLst>
          </a:prstGeom>
          <a:ln w="9525" cap="flat" cmpd="sng">
            <a:solidFill>
              <a:schemeClr val="tx1"/>
            </a:solidFill>
            <a:prstDash val="solid"/>
            <a:miter/>
            <a:headEnd type="none" w="med" len="med"/>
            <a:tailEnd type="none" w="med" len="med"/>
          </a:ln>
        </p:spPr>
      </p:cxnSp>
      <p:sp>
        <p:nvSpPr>
          <p:cNvPr id="66574" name="Text Box 14"/>
          <p:cNvSpPr txBox="1"/>
          <p:nvPr/>
        </p:nvSpPr>
        <p:spPr>
          <a:xfrm>
            <a:off x="5003800" y="4440238"/>
            <a:ext cx="147002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Apreciable en dinero</a:t>
            </a:r>
            <a:endParaRPr lang="es-ES_tradnl" altLang="es-CL" sz="1200"/>
          </a:p>
        </p:txBody>
      </p:sp>
      <p:sp>
        <p:nvSpPr>
          <p:cNvPr id="66575" name="Text Box 15"/>
          <p:cNvSpPr txBox="1"/>
          <p:nvPr/>
        </p:nvSpPr>
        <p:spPr>
          <a:xfrm>
            <a:off x="5003800" y="4945063"/>
            <a:ext cx="207962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A título singular (no universal)</a:t>
            </a:r>
            <a:endParaRPr lang="es-ES_tradnl" altLang="es-CL" sz="1200"/>
          </a:p>
        </p:txBody>
      </p:sp>
      <p:cxnSp>
        <p:nvCxnSpPr>
          <p:cNvPr id="66576" name="AutoShape 16"/>
          <p:cNvCxnSpPr>
            <a:stCxn id="66565" idx="3"/>
            <a:endCxn id="66574" idx="1"/>
          </p:cNvCxnSpPr>
          <p:nvPr/>
        </p:nvCxnSpPr>
        <p:spPr>
          <a:xfrm flipV="1">
            <a:off x="4572000" y="4579938"/>
            <a:ext cx="431800" cy="28416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6577" name="AutoShape 17"/>
          <p:cNvCxnSpPr>
            <a:stCxn id="66565" idx="3"/>
            <a:endCxn id="66575" idx="1"/>
          </p:cNvCxnSpPr>
          <p:nvPr/>
        </p:nvCxnSpPr>
        <p:spPr>
          <a:xfrm>
            <a:off x="4572000" y="4864100"/>
            <a:ext cx="431800" cy="220663"/>
          </a:xfrm>
          <a:prstGeom prst="bentConnector3">
            <a:avLst>
              <a:gd name="adj1" fmla="val 50000"/>
            </a:avLst>
          </a:prstGeom>
          <a:ln w="9525" cap="flat" cmpd="sng">
            <a:solidFill>
              <a:schemeClr val="tx1"/>
            </a:solidFill>
            <a:prstDash val="solid"/>
            <a:miter/>
            <a:headEnd type="none" w="med" len="med"/>
            <a:tailEnd type="none" w="med" len="med"/>
          </a:ln>
        </p:spPr>
      </p:cxn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7586" name="Text Box 2"/>
          <p:cNvSpPr txBox="1"/>
          <p:nvPr/>
        </p:nvSpPr>
        <p:spPr>
          <a:xfrm>
            <a:off x="684213" y="3419475"/>
            <a:ext cx="1555750" cy="7334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(2)</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Participación en</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las utilidades</a:t>
            </a:r>
            <a:endParaRPr lang="es-ES_tradnl" altLang="es-CL" sz="1400">
              <a:latin typeface="Arial" panose="020B0604020202020204" pitchFamily="34" charset="0"/>
            </a:endParaRPr>
          </a:p>
        </p:txBody>
      </p:sp>
      <p:sp>
        <p:nvSpPr>
          <p:cNvPr id="67587" name="Text Box 3"/>
          <p:cNvSpPr txBox="1"/>
          <p:nvPr/>
        </p:nvSpPr>
        <p:spPr>
          <a:xfrm>
            <a:off x="2932113" y="2646363"/>
            <a:ext cx="96678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Requisitos</a:t>
            </a:r>
            <a:endParaRPr lang="es-ES_tradnl" altLang="es-CL" sz="1200" b="1">
              <a:latin typeface="Arial" panose="020B0604020202020204" pitchFamily="34" charset="0"/>
            </a:endParaRPr>
          </a:p>
        </p:txBody>
      </p:sp>
      <p:sp>
        <p:nvSpPr>
          <p:cNvPr id="67588" name="Text Box 4"/>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cxnSp>
        <p:nvCxnSpPr>
          <p:cNvPr id="67589" name="AutoShape 6"/>
          <p:cNvCxnSpPr>
            <a:stCxn id="67586" idx="3"/>
            <a:endCxn id="67587" idx="1"/>
          </p:cNvCxnSpPr>
          <p:nvPr/>
        </p:nvCxnSpPr>
        <p:spPr>
          <a:xfrm flipV="1">
            <a:off x="2239963" y="2786063"/>
            <a:ext cx="692150" cy="1000125"/>
          </a:xfrm>
          <a:prstGeom prst="bentConnector3">
            <a:avLst>
              <a:gd name="adj1" fmla="val 49926"/>
            </a:avLst>
          </a:prstGeom>
          <a:ln w="9525" cap="flat" cmpd="sng">
            <a:solidFill>
              <a:schemeClr val="tx1"/>
            </a:solidFill>
            <a:prstDash val="solid"/>
            <a:miter/>
            <a:headEnd type="none" w="med" len="med"/>
            <a:tailEnd type="none" w="med" len="med"/>
          </a:ln>
        </p:spPr>
      </p:cxnSp>
      <p:cxnSp>
        <p:nvCxnSpPr>
          <p:cNvPr id="67590" name="AutoShape 11"/>
          <p:cNvCxnSpPr>
            <a:stCxn id="67586" idx="3"/>
            <a:endCxn id="67591" idx="1"/>
          </p:cNvCxnSpPr>
          <p:nvPr/>
        </p:nvCxnSpPr>
        <p:spPr>
          <a:xfrm>
            <a:off x="2239963" y="3786188"/>
            <a:ext cx="671512" cy="935037"/>
          </a:xfrm>
          <a:prstGeom prst="bentConnector3">
            <a:avLst>
              <a:gd name="adj1" fmla="val 49880"/>
            </a:avLst>
          </a:prstGeom>
          <a:ln w="9525" cap="flat" cmpd="sng">
            <a:solidFill>
              <a:schemeClr val="tx1"/>
            </a:solidFill>
            <a:prstDash val="solid"/>
            <a:miter/>
            <a:headEnd type="none" w="med" len="med"/>
            <a:tailEnd type="none" w="med" len="med"/>
          </a:ln>
        </p:spPr>
      </p:cxnSp>
      <p:sp>
        <p:nvSpPr>
          <p:cNvPr id="67591" name="Text Box 12"/>
          <p:cNvSpPr txBox="1"/>
          <p:nvPr/>
        </p:nvSpPr>
        <p:spPr>
          <a:xfrm>
            <a:off x="2911475" y="4581525"/>
            <a:ext cx="652463"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Forma</a:t>
            </a:r>
            <a:endParaRPr lang="es-ES_tradnl" altLang="es-CL" sz="1200" b="1">
              <a:latin typeface="Arial" panose="020B0604020202020204" pitchFamily="34" charset="0"/>
            </a:endParaRPr>
          </a:p>
        </p:txBody>
      </p:sp>
      <p:sp>
        <p:nvSpPr>
          <p:cNvPr id="67592" name="Rectangle 13"/>
          <p:cNvSpPr/>
          <p:nvPr/>
        </p:nvSpPr>
        <p:spPr>
          <a:xfrm>
            <a:off x="4284663" y="2220913"/>
            <a:ext cx="3035300"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Los beneficios deben ser estimables en dinero</a:t>
            </a:r>
            <a:r>
              <a:rPr lang="es-ES_tradnl" altLang="es-CL" sz="1200"/>
              <a:t> </a:t>
            </a:r>
            <a:endParaRPr lang="es-ES_tradnl" altLang="es-CL" sz="1200"/>
          </a:p>
        </p:txBody>
      </p:sp>
      <p:sp>
        <p:nvSpPr>
          <p:cNvPr id="67593" name="Rectangle 14"/>
          <p:cNvSpPr/>
          <p:nvPr/>
        </p:nvSpPr>
        <p:spPr>
          <a:xfrm>
            <a:off x="4284663" y="2708275"/>
            <a:ext cx="1520825"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Debe haber utilidades</a:t>
            </a:r>
            <a:endParaRPr lang="es-ES_tradnl" altLang="es-CL" sz="1200"/>
          </a:p>
        </p:txBody>
      </p:sp>
      <p:sp>
        <p:nvSpPr>
          <p:cNvPr id="67594" name="Rectangle 15"/>
          <p:cNvSpPr/>
          <p:nvPr/>
        </p:nvSpPr>
        <p:spPr>
          <a:xfrm>
            <a:off x="4284663" y="3213100"/>
            <a:ext cx="3608387"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No debe haber discriminación. Caso del socio industrial</a:t>
            </a:r>
            <a:endParaRPr lang="es-ES_tradnl" altLang="es-CL" sz="1200"/>
          </a:p>
        </p:txBody>
      </p:sp>
      <p:cxnSp>
        <p:nvCxnSpPr>
          <p:cNvPr id="67595" name="AutoShape 16"/>
          <p:cNvCxnSpPr>
            <a:stCxn id="67587" idx="3"/>
            <a:endCxn id="67592" idx="1"/>
          </p:cNvCxnSpPr>
          <p:nvPr/>
        </p:nvCxnSpPr>
        <p:spPr>
          <a:xfrm flipV="1">
            <a:off x="3898900" y="2360613"/>
            <a:ext cx="385763" cy="425450"/>
          </a:xfrm>
          <a:prstGeom prst="bentConnector3">
            <a:avLst>
              <a:gd name="adj1" fmla="val 49796"/>
            </a:avLst>
          </a:prstGeom>
          <a:ln w="9525" cap="flat" cmpd="sng">
            <a:solidFill>
              <a:schemeClr val="tx1"/>
            </a:solidFill>
            <a:prstDash val="solid"/>
            <a:miter/>
            <a:headEnd type="none" w="med" len="med"/>
            <a:tailEnd type="none" w="med" len="med"/>
          </a:ln>
        </p:spPr>
      </p:cxnSp>
      <p:cxnSp>
        <p:nvCxnSpPr>
          <p:cNvPr id="67596" name="AutoShape 17"/>
          <p:cNvCxnSpPr>
            <a:stCxn id="67587" idx="3"/>
            <a:endCxn id="67594" idx="1"/>
          </p:cNvCxnSpPr>
          <p:nvPr/>
        </p:nvCxnSpPr>
        <p:spPr>
          <a:xfrm>
            <a:off x="3898900" y="2786063"/>
            <a:ext cx="385763" cy="566737"/>
          </a:xfrm>
          <a:prstGeom prst="bentConnector3">
            <a:avLst>
              <a:gd name="adj1" fmla="val 49796"/>
            </a:avLst>
          </a:prstGeom>
          <a:ln w="9525" cap="flat" cmpd="sng">
            <a:solidFill>
              <a:schemeClr val="tx1"/>
            </a:solidFill>
            <a:prstDash val="solid"/>
            <a:miter/>
            <a:headEnd type="none" w="med" len="med"/>
            <a:tailEnd type="none" w="med" len="med"/>
          </a:ln>
        </p:spPr>
      </p:cxnSp>
      <p:cxnSp>
        <p:nvCxnSpPr>
          <p:cNvPr id="67597" name="AutoShape 18"/>
          <p:cNvCxnSpPr>
            <a:stCxn id="67587" idx="3"/>
            <a:endCxn id="67593" idx="1"/>
          </p:cNvCxnSpPr>
          <p:nvPr/>
        </p:nvCxnSpPr>
        <p:spPr>
          <a:xfrm>
            <a:off x="3898900" y="2786063"/>
            <a:ext cx="385763" cy="61912"/>
          </a:xfrm>
          <a:prstGeom prst="bentConnector3">
            <a:avLst>
              <a:gd name="adj1" fmla="val 49796"/>
            </a:avLst>
          </a:prstGeom>
          <a:ln w="9525" cap="flat" cmpd="sng">
            <a:solidFill>
              <a:schemeClr val="tx1"/>
            </a:solidFill>
            <a:prstDash val="solid"/>
            <a:miter/>
            <a:headEnd type="none" w="med" len="med"/>
            <a:tailEnd type="none" w="med" len="med"/>
          </a:ln>
        </p:spPr>
      </p:cxnSp>
      <p:sp>
        <p:nvSpPr>
          <p:cNvPr id="67598" name="Rectangle 19"/>
          <p:cNvSpPr/>
          <p:nvPr/>
        </p:nvSpPr>
        <p:spPr>
          <a:xfrm>
            <a:off x="3995738" y="4292600"/>
            <a:ext cx="2843212"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En la forma que los socios hayan acordado</a:t>
            </a:r>
            <a:r>
              <a:rPr lang="es-ES_tradnl" altLang="es-CL" sz="1200"/>
              <a:t> </a:t>
            </a:r>
            <a:endParaRPr lang="es-ES_tradnl" altLang="es-CL" sz="1200"/>
          </a:p>
        </p:txBody>
      </p:sp>
      <p:sp>
        <p:nvSpPr>
          <p:cNvPr id="67599" name="Rectangle 20"/>
          <p:cNvSpPr/>
          <p:nvPr/>
        </p:nvSpPr>
        <p:spPr>
          <a:xfrm>
            <a:off x="3995738" y="5011738"/>
            <a:ext cx="3171825"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En la forma que designe un tercero, a su arbitrio</a:t>
            </a:r>
            <a:r>
              <a:rPr lang="es-ES_tradnl" altLang="es-CL" sz="1200"/>
              <a:t> </a:t>
            </a:r>
            <a:endParaRPr lang="es-ES_tradnl" altLang="es-CL" sz="1200"/>
          </a:p>
        </p:txBody>
      </p:sp>
      <p:cxnSp>
        <p:nvCxnSpPr>
          <p:cNvPr id="67600" name="AutoShape 21"/>
          <p:cNvCxnSpPr>
            <a:stCxn id="67591" idx="3"/>
            <a:endCxn id="67598" idx="1"/>
          </p:cNvCxnSpPr>
          <p:nvPr/>
        </p:nvCxnSpPr>
        <p:spPr>
          <a:xfrm flipV="1">
            <a:off x="3563938" y="4432300"/>
            <a:ext cx="431800" cy="288925"/>
          </a:xfrm>
          <a:prstGeom prst="bentConnector3">
            <a:avLst>
              <a:gd name="adj1" fmla="val 49634"/>
            </a:avLst>
          </a:prstGeom>
          <a:ln w="9525" cap="flat" cmpd="sng">
            <a:solidFill>
              <a:schemeClr val="tx1"/>
            </a:solidFill>
            <a:prstDash val="solid"/>
            <a:miter/>
            <a:headEnd type="none" w="med" len="med"/>
            <a:tailEnd type="none" w="med" len="med"/>
          </a:ln>
        </p:spPr>
      </p:cxnSp>
      <p:cxnSp>
        <p:nvCxnSpPr>
          <p:cNvPr id="67601" name="AutoShape 22"/>
          <p:cNvCxnSpPr>
            <a:stCxn id="67591" idx="3"/>
            <a:endCxn id="67599" idx="1"/>
          </p:cNvCxnSpPr>
          <p:nvPr/>
        </p:nvCxnSpPr>
        <p:spPr>
          <a:xfrm>
            <a:off x="3563938" y="4721225"/>
            <a:ext cx="431800" cy="430213"/>
          </a:xfrm>
          <a:prstGeom prst="bentConnector3">
            <a:avLst>
              <a:gd name="adj1" fmla="val 49634"/>
            </a:avLst>
          </a:prstGeom>
          <a:ln w="9525" cap="flat" cmpd="sng">
            <a:solidFill>
              <a:schemeClr val="tx1"/>
            </a:solidFill>
            <a:prstDash val="solid"/>
            <a:miter/>
            <a:headEnd type="none" w="med" len="med"/>
            <a:tailEnd type="none" w="med" len="med"/>
          </a:ln>
        </p:spPr>
      </p:cxn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09" name="4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8610" name="Text Box 5"/>
          <p:cNvSpPr txBox="1"/>
          <p:nvPr/>
        </p:nvSpPr>
        <p:spPr>
          <a:xfrm>
            <a:off x="1822450" y="2846388"/>
            <a:ext cx="1512888" cy="64293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(3)</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Contribución a las pérdidas</a:t>
            </a:r>
            <a:endParaRPr lang="es-ES_tradnl" altLang="es-CL" sz="1200" b="1">
              <a:latin typeface="Arial" panose="020B0604020202020204" pitchFamily="34" charset="0"/>
            </a:endParaRPr>
          </a:p>
        </p:txBody>
      </p:sp>
      <p:sp>
        <p:nvSpPr>
          <p:cNvPr id="68611" name="Text Box 8"/>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68612" name="Text Box 9"/>
          <p:cNvSpPr txBox="1"/>
          <p:nvPr/>
        </p:nvSpPr>
        <p:spPr>
          <a:xfrm>
            <a:off x="4216400" y="2349500"/>
            <a:ext cx="882650"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Requisito</a:t>
            </a:r>
            <a:endParaRPr lang="es-ES_tradnl" altLang="es-CL" sz="1200" b="1">
              <a:latin typeface="Arial" panose="020B0604020202020204" pitchFamily="34" charset="0"/>
            </a:endParaRPr>
          </a:p>
        </p:txBody>
      </p:sp>
      <p:cxnSp>
        <p:nvCxnSpPr>
          <p:cNvPr id="68613" name="AutoShape 10"/>
          <p:cNvCxnSpPr>
            <a:stCxn id="68610" idx="3"/>
            <a:endCxn id="68612" idx="1"/>
          </p:cNvCxnSpPr>
          <p:nvPr/>
        </p:nvCxnSpPr>
        <p:spPr>
          <a:xfrm flipV="1">
            <a:off x="3335338" y="2489200"/>
            <a:ext cx="881062" cy="679450"/>
          </a:xfrm>
          <a:prstGeom prst="bentConnector3">
            <a:avLst>
              <a:gd name="adj1" fmla="val 49912"/>
            </a:avLst>
          </a:prstGeom>
          <a:ln w="9525" cap="flat" cmpd="sng">
            <a:solidFill>
              <a:schemeClr val="tx1"/>
            </a:solidFill>
            <a:prstDash val="solid"/>
            <a:miter/>
            <a:headEnd type="none" w="med" len="med"/>
            <a:tailEnd type="none" w="med" len="med"/>
          </a:ln>
        </p:spPr>
      </p:cxnSp>
      <p:cxnSp>
        <p:nvCxnSpPr>
          <p:cNvPr id="68614" name="AutoShape 11"/>
          <p:cNvCxnSpPr>
            <a:stCxn id="68610" idx="3"/>
            <a:endCxn id="68615" idx="1"/>
          </p:cNvCxnSpPr>
          <p:nvPr/>
        </p:nvCxnSpPr>
        <p:spPr>
          <a:xfrm>
            <a:off x="3335338" y="3168650"/>
            <a:ext cx="876300" cy="682625"/>
          </a:xfrm>
          <a:prstGeom prst="bentConnector3">
            <a:avLst>
              <a:gd name="adj1" fmla="val 49819"/>
            </a:avLst>
          </a:prstGeom>
          <a:ln w="9525" cap="flat" cmpd="sng">
            <a:solidFill>
              <a:schemeClr val="tx1"/>
            </a:solidFill>
            <a:prstDash val="solid"/>
            <a:miter/>
            <a:headEnd type="none" w="med" len="med"/>
            <a:tailEnd type="none" w="med" len="med"/>
          </a:ln>
        </p:spPr>
      </p:cxnSp>
      <p:sp>
        <p:nvSpPr>
          <p:cNvPr id="68615" name="Text Box 12"/>
          <p:cNvSpPr txBox="1"/>
          <p:nvPr/>
        </p:nvSpPr>
        <p:spPr>
          <a:xfrm>
            <a:off x="4211638" y="3711575"/>
            <a:ext cx="6524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Forma</a:t>
            </a:r>
            <a:endParaRPr lang="es-ES_tradnl" altLang="es-CL" sz="1200" b="1">
              <a:latin typeface="Arial" panose="020B0604020202020204" pitchFamily="34" charset="0"/>
            </a:endParaRPr>
          </a:p>
        </p:txBody>
      </p:sp>
      <p:sp>
        <p:nvSpPr>
          <p:cNvPr id="68616" name="Rectangle 13"/>
          <p:cNvSpPr/>
          <p:nvPr/>
        </p:nvSpPr>
        <p:spPr>
          <a:xfrm>
            <a:off x="5380038" y="2352675"/>
            <a:ext cx="1323975"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Que haya pérdidas</a:t>
            </a:r>
            <a:endParaRPr lang="es-ES_tradnl" altLang="es-CL" sz="1200"/>
          </a:p>
        </p:txBody>
      </p:sp>
      <p:cxnSp>
        <p:nvCxnSpPr>
          <p:cNvPr id="68617" name="AutoShape 16"/>
          <p:cNvCxnSpPr>
            <a:stCxn id="68612" idx="3"/>
            <a:endCxn id="68616" idx="1"/>
          </p:cNvCxnSpPr>
          <p:nvPr/>
        </p:nvCxnSpPr>
        <p:spPr>
          <a:xfrm>
            <a:off x="5099050" y="2489200"/>
            <a:ext cx="280988" cy="3175"/>
          </a:xfrm>
          <a:prstGeom prst="bentConnector3">
            <a:avLst>
              <a:gd name="adj1" fmla="val 49718"/>
            </a:avLst>
          </a:prstGeom>
          <a:ln w="9525" cap="flat" cmpd="sng">
            <a:solidFill>
              <a:schemeClr val="tx1"/>
            </a:solidFill>
            <a:prstDash val="solid"/>
            <a:miter/>
            <a:headEnd type="none" w="med" len="med"/>
            <a:tailEnd type="none" w="med" len="med"/>
          </a:ln>
        </p:spPr>
      </p:cxnSp>
      <p:sp>
        <p:nvSpPr>
          <p:cNvPr id="68618" name="Rectangle 19"/>
          <p:cNvSpPr/>
          <p:nvPr/>
        </p:nvSpPr>
        <p:spPr>
          <a:xfrm>
            <a:off x="5295900" y="3422650"/>
            <a:ext cx="1195388"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Socio capitalista</a:t>
            </a:r>
            <a:endParaRPr lang="es-ES_tradnl" altLang="es-CL" sz="1200"/>
          </a:p>
        </p:txBody>
      </p:sp>
      <p:sp>
        <p:nvSpPr>
          <p:cNvPr id="68619" name="Rectangle 20"/>
          <p:cNvSpPr/>
          <p:nvPr/>
        </p:nvSpPr>
        <p:spPr>
          <a:xfrm>
            <a:off x="5295900" y="4141788"/>
            <a:ext cx="1150938"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Socio industrial</a:t>
            </a:r>
            <a:endParaRPr lang="es-ES_tradnl" altLang="es-CL" sz="1200"/>
          </a:p>
        </p:txBody>
      </p:sp>
      <p:cxnSp>
        <p:nvCxnSpPr>
          <p:cNvPr id="68620" name="AutoShape 21"/>
          <p:cNvCxnSpPr>
            <a:stCxn id="68615" idx="3"/>
            <a:endCxn id="68618" idx="1"/>
          </p:cNvCxnSpPr>
          <p:nvPr/>
        </p:nvCxnSpPr>
        <p:spPr>
          <a:xfrm flipV="1">
            <a:off x="4864100" y="3562350"/>
            <a:ext cx="431800" cy="288925"/>
          </a:xfrm>
          <a:prstGeom prst="bentConnector3">
            <a:avLst>
              <a:gd name="adj1" fmla="val 49634"/>
            </a:avLst>
          </a:prstGeom>
          <a:ln w="9525" cap="flat" cmpd="sng">
            <a:solidFill>
              <a:schemeClr val="tx1"/>
            </a:solidFill>
            <a:prstDash val="solid"/>
            <a:miter/>
            <a:headEnd type="none" w="med" len="med"/>
            <a:tailEnd type="none" w="med" len="med"/>
          </a:ln>
        </p:spPr>
      </p:cxnSp>
      <p:cxnSp>
        <p:nvCxnSpPr>
          <p:cNvPr id="68621" name="AutoShape 22"/>
          <p:cNvCxnSpPr>
            <a:stCxn id="68615" idx="3"/>
            <a:endCxn id="68619" idx="1"/>
          </p:cNvCxnSpPr>
          <p:nvPr/>
        </p:nvCxnSpPr>
        <p:spPr>
          <a:xfrm>
            <a:off x="4864100" y="3851275"/>
            <a:ext cx="431800" cy="430213"/>
          </a:xfrm>
          <a:prstGeom prst="bentConnector3">
            <a:avLst>
              <a:gd name="adj1" fmla="val 49634"/>
            </a:avLst>
          </a:prstGeom>
          <a:ln w="9525" cap="flat" cmpd="sng">
            <a:solidFill>
              <a:schemeClr val="tx1"/>
            </a:solidFill>
            <a:prstDash val="solid"/>
            <a:miter/>
            <a:headEnd type="none" w="med" len="med"/>
            <a:tailEnd type="none" w="med" len="med"/>
          </a:ln>
        </p:spPr>
      </p:cxnSp>
      <p:sp>
        <p:nvSpPr>
          <p:cNvPr id="68622" name="Text Box 23"/>
          <p:cNvSpPr txBox="1"/>
          <p:nvPr/>
        </p:nvSpPr>
        <p:spPr>
          <a:xfrm>
            <a:off x="1822450" y="4646613"/>
            <a:ext cx="2520950" cy="64293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(4)</a:t>
            </a:r>
            <a:endParaRPr lang="es-ES_tradnl" altLang="es-CL" sz="1200" b="1">
              <a:latin typeface="Arial" panose="020B0604020202020204" pitchFamily="34" charset="0"/>
            </a:endParaRPr>
          </a:p>
          <a:p>
            <a:pPr marL="0" lvl="0" indent="0" algn="ctr">
              <a:spcBef>
                <a:spcPct val="0"/>
              </a:spcBef>
              <a:buNone/>
            </a:pPr>
            <a:r>
              <a:rPr lang="es-ES_tradnl" altLang="es-CL" sz="1200" b="1" i="1">
                <a:latin typeface="Arial" panose="020B0604020202020204" pitchFamily="34" charset="0"/>
              </a:rPr>
              <a:t>Affectio societatis</a:t>
            </a:r>
            <a:r>
              <a:rPr lang="es-ES_tradnl" altLang="es-CL" sz="1200" b="1">
                <a:latin typeface="Arial" panose="020B0604020202020204" pitchFamily="34" charset="0"/>
              </a:rPr>
              <a:t> o</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intención de formar sociedad</a:t>
            </a:r>
            <a:endParaRPr lang="es-ES_tradnl" altLang="es-CL" sz="1200" b="1">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8434" name="Text Box 2"/>
          <p:cNvSpPr txBox="1"/>
          <p:nvPr/>
        </p:nvSpPr>
        <p:spPr>
          <a:xfrm>
            <a:off x="595313" y="3122613"/>
            <a:ext cx="1890712" cy="354012"/>
          </a:xfrm>
          <a:prstGeom prst="rect">
            <a:avLst/>
          </a:prstGeom>
          <a:solidFill>
            <a:srgbClr val="FF7C80"/>
          </a:solid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700" b="1">
                <a:latin typeface="Arial" panose="020B0604020202020204" pitchFamily="34" charset="0"/>
              </a:rPr>
              <a:t>ACTO JURIDICO</a:t>
            </a:r>
            <a:endParaRPr lang="es-ES_tradnl" altLang="es-CL" sz="1700">
              <a:latin typeface="Arial" panose="020B0604020202020204" pitchFamily="34" charset="0"/>
            </a:endParaRPr>
          </a:p>
        </p:txBody>
      </p:sp>
      <p:sp>
        <p:nvSpPr>
          <p:cNvPr id="18435" name="Text Box 3"/>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Clasificación de los contratos</a:t>
            </a:r>
            <a:endParaRPr lang="es-ES_tradnl" altLang="es-CL" sz="2400" i="1"/>
          </a:p>
        </p:txBody>
      </p:sp>
      <p:sp>
        <p:nvSpPr>
          <p:cNvPr id="18436" name="Text Box 4"/>
          <p:cNvSpPr txBox="1"/>
          <p:nvPr/>
        </p:nvSpPr>
        <p:spPr>
          <a:xfrm>
            <a:off x="3090863" y="2009775"/>
            <a:ext cx="1481137" cy="339725"/>
          </a:xfrm>
          <a:prstGeom prst="rect">
            <a:avLst/>
          </a:prstGeom>
          <a:solidFill>
            <a:srgbClr val="FF7C80"/>
          </a:solid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UNILATERAL</a:t>
            </a:r>
            <a:endParaRPr lang="es-ES_tradnl" altLang="es-CL" sz="1600" b="1">
              <a:latin typeface="Arial" panose="020B0604020202020204" pitchFamily="34" charset="0"/>
            </a:endParaRPr>
          </a:p>
        </p:txBody>
      </p:sp>
      <p:cxnSp>
        <p:nvCxnSpPr>
          <p:cNvPr id="18437" name="AutoShape 5"/>
          <p:cNvCxnSpPr>
            <a:stCxn id="18434" idx="3"/>
            <a:endCxn id="18436" idx="1"/>
          </p:cNvCxnSpPr>
          <p:nvPr/>
        </p:nvCxnSpPr>
        <p:spPr>
          <a:xfrm flipV="1">
            <a:off x="2486025" y="2179638"/>
            <a:ext cx="604838" cy="1120775"/>
          </a:xfrm>
          <a:prstGeom prst="bentConnector3">
            <a:avLst>
              <a:gd name="adj1" fmla="val 49870"/>
            </a:avLst>
          </a:prstGeom>
          <a:ln w="9525" cap="flat" cmpd="sng">
            <a:solidFill>
              <a:schemeClr val="tx1"/>
            </a:solidFill>
            <a:prstDash val="solid"/>
            <a:miter/>
            <a:headEnd type="none" w="med" len="med"/>
            <a:tailEnd type="none" w="med" len="med"/>
          </a:ln>
        </p:spPr>
      </p:cxnSp>
      <p:sp>
        <p:nvSpPr>
          <p:cNvPr id="18438" name="Text Box 6"/>
          <p:cNvSpPr txBox="1"/>
          <p:nvPr/>
        </p:nvSpPr>
        <p:spPr>
          <a:xfrm>
            <a:off x="3094038" y="4025900"/>
            <a:ext cx="1335087" cy="3397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BILATERAL</a:t>
            </a:r>
            <a:endParaRPr lang="es-ES_tradnl" altLang="es-CL" sz="1600" b="1">
              <a:latin typeface="Arial" panose="020B0604020202020204" pitchFamily="34" charset="0"/>
            </a:endParaRPr>
          </a:p>
        </p:txBody>
      </p:sp>
      <p:cxnSp>
        <p:nvCxnSpPr>
          <p:cNvPr id="18439" name="AutoShape 7"/>
          <p:cNvCxnSpPr>
            <a:stCxn id="18434" idx="3"/>
            <a:endCxn id="18438" idx="1"/>
          </p:cNvCxnSpPr>
          <p:nvPr/>
        </p:nvCxnSpPr>
        <p:spPr>
          <a:xfrm>
            <a:off x="2486025" y="3300413"/>
            <a:ext cx="608013" cy="895350"/>
          </a:xfrm>
          <a:prstGeom prst="bentConnector3">
            <a:avLst>
              <a:gd name="adj1" fmla="val 49870"/>
            </a:avLst>
          </a:prstGeom>
          <a:ln w="9525" cap="flat" cmpd="sng">
            <a:solidFill>
              <a:schemeClr val="tx1"/>
            </a:solidFill>
            <a:prstDash val="solid"/>
            <a:miter/>
            <a:headEnd type="none" w="med" len="med"/>
            <a:tailEnd type="none" w="med" len="med"/>
          </a:ln>
        </p:spPr>
      </p:cxnSp>
      <p:sp>
        <p:nvSpPr>
          <p:cNvPr id="18440" name="Text Box 8"/>
          <p:cNvSpPr txBox="1"/>
          <p:nvPr/>
        </p:nvSpPr>
        <p:spPr>
          <a:xfrm>
            <a:off x="4883150" y="2873375"/>
            <a:ext cx="1562100" cy="3397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CONVENCION</a:t>
            </a:r>
            <a:endParaRPr lang="es-ES_tradnl" altLang="es-CL" sz="1600" b="1">
              <a:latin typeface="Arial" panose="020B0604020202020204" pitchFamily="34" charset="0"/>
            </a:endParaRPr>
          </a:p>
        </p:txBody>
      </p:sp>
      <p:sp>
        <p:nvSpPr>
          <p:cNvPr id="18441" name="Text Box 9"/>
          <p:cNvSpPr txBox="1"/>
          <p:nvPr/>
        </p:nvSpPr>
        <p:spPr>
          <a:xfrm>
            <a:off x="4892675" y="4984750"/>
            <a:ext cx="1336675" cy="339725"/>
          </a:xfrm>
          <a:prstGeom prst="rect">
            <a:avLst/>
          </a:prstGeom>
          <a:solidFill>
            <a:schemeClr val="accent1"/>
          </a:solid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CONTRATO</a:t>
            </a:r>
            <a:endParaRPr lang="es-ES_tradnl" altLang="es-CL" sz="1600" b="1">
              <a:latin typeface="Arial" panose="020B0604020202020204" pitchFamily="34" charset="0"/>
            </a:endParaRPr>
          </a:p>
        </p:txBody>
      </p:sp>
      <p:sp>
        <p:nvSpPr>
          <p:cNvPr id="18442" name="Text Box 10"/>
          <p:cNvSpPr txBox="1"/>
          <p:nvPr/>
        </p:nvSpPr>
        <p:spPr>
          <a:xfrm>
            <a:off x="6835775" y="4478338"/>
            <a:ext cx="1481138" cy="339725"/>
          </a:xfrm>
          <a:prstGeom prst="rect">
            <a:avLst/>
          </a:prstGeom>
          <a:solidFill>
            <a:schemeClr val="accent1"/>
          </a:solid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UNILATERAL</a:t>
            </a:r>
            <a:endParaRPr lang="es-ES_tradnl" altLang="es-CL" sz="1600" b="1">
              <a:latin typeface="Arial" panose="020B0604020202020204" pitchFamily="34" charset="0"/>
            </a:endParaRPr>
          </a:p>
        </p:txBody>
      </p:sp>
      <p:sp>
        <p:nvSpPr>
          <p:cNvPr id="18443" name="Text Box 11"/>
          <p:cNvSpPr txBox="1"/>
          <p:nvPr/>
        </p:nvSpPr>
        <p:spPr>
          <a:xfrm>
            <a:off x="6837363" y="5465763"/>
            <a:ext cx="1335087" cy="3397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BILATERAL</a:t>
            </a:r>
            <a:endParaRPr lang="es-ES_tradnl" altLang="es-CL" sz="1600" b="1">
              <a:latin typeface="Arial" panose="020B0604020202020204" pitchFamily="34" charset="0"/>
            </a:endParaRPr>
          </a:p>
        </p:txBody>
      </p:sp>
      <p:cxnSp>
        <p:nvCxnSpPr>
          <p:cNvPr id="18444" name="AutoShape 12"/>
          <p:cNvCxnSpPr>
            <a:stCxn id="18438" idx="3"/>
            <a:endCxn id="18440" idx="1"/>
          </p:cNvCxnSpPr>
          <p:nvPr/>
        </p:nvCxnSpPr>
        <p:spPr>
          <a:xfrm flipV="1">
            <a:off x="4429125" y="3043238"/>
            <a:ext cx="454025" cy="1152525"/>
          </a:xfrm>
          <a:prstGeom prst="bentConnector3">
            <a:avLst>
              <a:gd name="adj1" fmla="val 49648"/>
            </a:avLst>
          </a:prstGeom>
          <a:ln w="9525" cap="flat" cmpd="sng">
            <a:solidFill>
              <a:schemeClr val="tx1"/>
            </a:solidFill>
            <a:prstDash val="solid"/>
            <a:miter/>
            <a:headEnd type="none" w="med" len="med"/>
            <a:tailEnd type="none" w="med" len="med"/>
          </a:ln>
        </p:spPr>
      </p:cxnSp>
      <p:cxnSp>
        <p:nvCxnSpPr>
          <p:cNvPr id="18445" name="AutoShape 13"/>
          <p:cNvCxnSpPr>
            <a:stCxn id="18438" idx="3"/>
            <a:endCxn id="18441" idx="1"/>
          </p:cNvCxnSpPr>
          <p:nvPr/>
        </p:nvCxnSpPr>
        <p:spPr>
          <a:xfrm>
            <a:off x="4429125" y="4195763"/>
            <a:ext cx="463550" cy="958850"/>
          </a:xfrm>
          <a:prstGeom prst="bentConnector3">
            <a:avLst>
              <a:gd name="adj1" fmla="val 49657"/>
            </a:avLst>
          </a:prstGeom>
          <a:ln w="9525" cap="flat" cmpd="sng">
            <a:solidFill>
              <a:schemeClr val="tx1"/>
            </a:solidFill>
            <a:prstDash val="solid"/>
            <a:miter/>
            <a:headEnd type="none" w="med" len="med"/>
            <a:tailEnd type="none" w="med" len="med"/>
          </a:ln>
        </p:spPr>
      </p:cxnSp>
      <p:cxnSp>
        <p:nvCxnSpPr>
          <p:cNvPr id="18446" name="AutoShape 14"/>
          <p:cNvCxnSpPr>
            <a:stCxn id="18441" idx="3"/>
            <a:endCxn id="18442" idx="1"/>
          </p:cNvCxnSpPr>
          <p:nvPr/>
        </p:nvCxnSpPr>
        <p:spPr>
          <a:xfrm flipV="1">
            <a:off x="6229350" y="4648200"/>
            <a:ext cx="606425" cy="50641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8447" name="AutoShape 15"/>
          <p:cNvCxnSpPr>
            <a:stCxn id="18441" idx="3"/>
            <a:endCxn id="18443" idx="1"/>
          </p:cNvCxnSpPr>
          <p:nvPr/>
        </p:nvCxnSpPr>
        <p:spPr>
          <a:xfrm>
            <a:off x="6229350" y="5154613"/>
            <a:ext cx="608013" cy="481012"/>
          </a:xfrm>
          <a:prstGeom prst="bentConnector3">
            <a:avLst>
              <a:gd name="adj1" fmla="val 49870"/>
            </a:avLst>
          </a:prstGeom>
          <a:ln w="9525" cap="flat" cmpd="sng">
            <a:solidFill>
              <a:schemeClr val="tx1"/>
            </a:solidFill>
            <a:prstDash val="solid"/>
            <a:miter/>
            <a:headEnd type="none" w="med" len="med"/>
            <a:tailEnd type="none" w="med" len="med"/>
          </a:ln>
        </p:spPr>
      </p:cxn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3"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69634" name="Text Box 5"/>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69635" name="Text Box 6"/>
          <p:cNvSpPr txBox="1"/>
          <p:nvPr/>
        </p:nvSpPr>
        <p:spPr>
          <a:xfrm>
            <a:off x="655638" y="3338513"/>
            <a:ext cx="1730375"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Tipos de sociedad</a:t>
            </a:r>
            <a:endParaRPr lang="es-ES_tradnl" altLang="es-CL" sz="1400">
              <a:latin typeface="Arial" panose="020B0604020202020204" pitchFamily="34" charset="0"/>
            </a:endParaRPr>
          </a:p>
        </p:txBody>
      </p:sp>
      <p:sp>
        <p:nvSpPr>
          <p:cNvPr id="69636" name="Text Box 7"/>
          <p:cNvSpPr txBox="1"/>
          <p:nvPr/>
        </p:nvSpPr>
        <p:spPr>
          <a:xfrm>
            <a:off x="2962275" y="2359025"/>
            <a:ext cx="1101725"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Primera</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clasificación</a:t>
            </a:r>
            <a:endParaRPr lang="es-ES_tradnl" altLang="es-CL" sz="1200" b="1">
              <a:latin typeface="Arial" panose="020B0604020202020204" pitchFamily="34" charset="0"/>
            </a:endParaRPr>
          </a:p>
        </p:txBody>
      </p:sp>
      <p:cxnSp>
        <p:nvCxnSpPr>
          <p:cNvPr id="69637" name="AutoShape 8"/>
          <p:cNvCxnSpPr>
            <a:stCxn id="69635" idx="3"/>
            <a:endCxn id="69636" idx="1"/>
          </p:cNvCxnSpPr>
          <p:nvPr/>
        </p:nvCxnSpPr>
        <p:spPr>
          <a:xfrm flipV="1">
            <a:off x="2386013" y="2589213"/>
            <a:ext cx="576262" cy="903287"/>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69638" name="AutoShape 9"/>
          <p:cNvCxnSpPr>
            <a:stCxn id="69635" idx="3"/>
            <a:endCxn id="69639" idx="1"/>
          </p:cNvCxnSpPr>
          <p:nvPr/>
        </p:nvCxnSpPr>
        <p:spPr>
          <a:xfrm>
            <a:off x="2386013" y="3492500"/>
            <a:ext cx="581025" cy="1031875"/>
          </a:xfrm>
          <a:prstGeom prst="bentConnector3">
            <a:avLst>
              <a:gd name="adj1" fmla="val 50000"/>
            </a:avLst>
          </a:prstGeom>
          <a:ln w="9525" cap="flat" cmpd="sng">
            <a:solidFill>
              <a:schemeClr val="tx1"/>
            </a:solidFill>
            <a:prstDash val="solid"/>
            <a:miter/>
            <a:headEnd type="none" w="med" len="med"/>
            <a:tailEnd type="none" w="med" len="med"/>
          </a:ln>
        </p:spPr>
      </p:cxnSp>
      <p:sp>
        <p:nvSpPr>
          <p:cNvPr id="69639" name="Text Box 10"/>
          <p:cNvSpPr txBox="1"/>
          <p:nvPr/>
        </p:nvSpPr>
        <p:spPr>
          <a:xfrm>
            <a:off x="2967038" y="4294188"/>
            <a:ext cx="1101725"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Segunda</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clasificación</a:t>
            </a:r>
            <a:endParaRPr lang="es-ES_tradnl" altLang="es-CL" sz="1200" b="1">
              <a:latin typeface="Arial" panose="020B0604020202020204" pitchFamily="34" charset="0"/>
            </a:endParaRPr>
          </a:p>
        </p:txBody>
      </p:sp>
      <p:sp>
        <p:nvSpPr>
          <p:cNvPr id="69640" name="Rectangle 11"/>
          <p:cNvSpPr/>
          <p:nvPr/>
        </p:nvSpPr>
        <p:spPr>
          <a:xfrm>
            <a:off x="4340225" y="2133600"/>
            <a:ext cx="131286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Sociedades civiles</a:t>
            </a:r>
            <a:endParaRPr lang="es-ES_tradnl" altLang="es-CL" sz="1200"/>
          </a:p>
        </p:txBody>
      </p:sp>
      <p:sp>
        <p:nvSpPr>
          <p:cNvPr id="69641" name="Rectangle 12"/>
          <p:cNvSpPr/>
          <p:nvPr/>
        </p:nvSpPr>
        <p:spPr>
          <a:xfrm>
            <a:off x="4340225" y="2781300"/>
            <a:ext cx="1619250"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Sociedades mercantiles</a:t>
            </a:r>
            <a:endParaRPr lang="es-ES_tradnl" altLang="es-CL" sz="1200"/>
          </a:p>
        </p:txBody>
      </p:sp>
      <p:cxnSp>
        <p:nvCxnSpPr>
          <p:cNvPr id="69642" name="AutoShape 14"/>
          <p:cNvCxnSpPr>
            <a:stCxn id="69636" idx="3"/>
            <a:endCxn id="69640" idx="1"/>
          </p:cNvCxnSpPr>
          <p:nvPr/>
        </p:nvCxnSpPr>
        <p:spPr>
          <a:xfrm flipV="1">
            <a:off x="4064000" y="2273300"/>
            <a:ext cx="276225" cy="31591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9643" name="AutoShape 16"/>
          <p:cNvCxnSpPr>
            <a:stCxn id="69636" idx="3"/>
            <a:endCxn id="69641" idx="1"/>
          </p:cNvCxnSpPr>
          <p:nvPr/>
        </p:nvCxnSpPr>
        <p:spPr>
          <a:xfrm>
            <a:off x="4064000" y="2589213"/>
            <a:ext cx="276225" cy="331787"/>
          </a:xfrm>
          <a:prstGeom prst="bentConnector3">
            <a:avLst>
              <a:gd name="adj1" fmla="val 50000"/>
            </a:avLst>
          </a:prstGeom>
          <a:ln w="9525" cap="flat" cmpd="sng">
            <a:solidFill>
              <a:schemeClr val="tx1"/>
            </a:solidFill>
            <a:prstDash val="solid"/>
            <a:miter/>
            <a:headEnd type="none" w="med" len="med"/>
            <a:tailEnd type="none" w="med" len="med"/>
          </a:ln>
        </p:spPr>
      </p:cxnSp>
      <p:sp>
        <p:nvSpPr>
          <p:cNvPr id="69644" name="Rectangle 17"/>
          <p:cNvSpPr/>
          <p:nvPr/>
        </p:nvSpPr>
        <p:spPr>
          <a:xfrm>
            <a:off x="4576763" y="3502025"/>
            <a:ext cx="1525587"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Sociedades colectivas</a:t>
            </a:r>
            <a:endParaRPr lang="es-ES_tradnl" altLang="es-CL" sz="1200"/>
          </a:p>
        </p:txBody>
      </p:sp>
      <p:sp>
        <p:nvSpPr>
          <p:cNvPr id="69645" name="Rectangle 18"/>
          <p:cNvSpPr/>
          <p:nvPr/>
        </p:nvSpPr>
        <p:spPr>
          <a:xfrm>
            <a:off x="4576763" y="4006850"/>
            <a:ext cx="2697162"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Sociedades de Responsabilidad Limitada</a:t>
            </a:r>
            <a:endParaRPr lang="es-ES_tradnl" altLang="es-CL" sz="1200"/>
          </a:p>
        </p:txBody>
      </p:sp>
      <p:cxnSp>
        <p:nvCxnSpPr>
          <p:cNvPr id="69646" name="AutoShape 19"/>
          <p:cNvCxnSpPr>
            <a:stCxn id="69639" idx="3"/>
            <a:endCxn id="69644" idx="1"/>
          </p:cNvCxnSpPr>
          <p:nvPr/>
        </p:nvCxnSpPr>
        <p:spPr>
          <a:xfrm flipV="1">
            <a:off x="4068763" y="3641725"/>
            <a:ext cx="508000" cy="88265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69647" name="AutoShape 20"/>
          <p:cNvCxnSpPr>
            <a:stCxn id="69639" idx="3"/>
            <a:endCxn id="69645" idx="1"/>
          </p:cNvCxnSpPr>
          <p:nvPr/>
        </p:nvCxnSpPr>
        <p:spPr>
          <a:xfrm flipV="1">
            <a:off x="4068763" y="4146550"/>
            <a:ext cx="508000" cy="377825"/>
          </a:xfrm>
          <a:prstGeom prst="bentConnector3">
            <a:avLst>
              <a:gd name="adj1" fmla="val 50000"/>
            </a:avLst>
          </a:prstGeom>
          <a:ln w="9525" cap="flat" cmpd="sng">
            <a:solidFill>
              <a:schemeClr val="tx1"/>
            </a:solidFill>
            <a:prstDash val="solid"/>
            <a:miter/>
            <a:headEnd type="none" w="med" len="med"/>
            <a:tailEnd type="none" w="med" len="med"/>
          </a:ln>
        </p:spPr>
      </p:cxnSp>
      <p:sp>
        <p:nvSpPr>
          <p:cNvPr id="69648" name="Rectangle 21"/>
          <p:cNvSpPr/>
          <p:nvPr/>
        </p:nvSpPr>
        <p:spPr>
          <a:xfrm>
            <a:off x="4556125" y="4524375"/>
            <a:ext cx="1539875"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Sociedades Anónimas</a:t>
            </a:r>
            <a:endParaRPr lang="es-ES_tradnl" altLang="es-CL" sz="1200"/>
          </a:p>
        </p:txBody>
      </p:sp>
      <p:sp>
        <p:nvSpPr>
          <p:cNvPr id="69649" name="Rectangle 22"/>
          <p:cNvSpPr/>
          <p:nvPr/>
        </p:nvSpPr>
        <p:spPr>
          <a:xfrm>
            <a:off x="4556125" y="5024438"/>
            <a:ext cx="1733550"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Sociedades en comandita</a:t>
            </a:r>
            <a:endParaRPr lang="es-ES_tradnl" altLang="es-CL" sz="1200"/>
          </a:p>
        </p:txBody>
      </p:sp>
      <p:sp>
        <p:nvSpPr>
          <p:cNvPr id="69650" name="Rectangle 23"/>
          <p:cNvSpPr/>
          <p:nvPr/>
        </p:nvSpPr>
        <p:spPr>
          <a:xfrm>
            <a:off x="4559300" y="5467350"/>
            <a:ext cx="3397250"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Empresas Individuales de Responsabilidad Limitada</a:t>
            </a:r>
            <a:endParaRPr lang="es-ES_tradnl" altLang="es-CL" sz="1200"/>
          </a:p>
        </p:txBody>
      </p:sp>
      <p:cxnSp>
        <p:nvCxnSpPr>
          <p:cNvPr id="69651" name="AutoShape 24"/>
          <p:cNvCxnSpPr>
            <a:stCxn id="69639" idx="3"/>
            <a:endCxn id="69648" idx="1"/>
          </p:cNvCxnSpPr>
          <p:nvPr/>
        </p:nvCxnSpPr>
        <p:spPr>
          <a:xfrm>
            <a:off x="4068763" y="4524375"/>
            <a:ext cx="487362" cy="139700"/>
          </a:xfrm>
          <a:prstGeom prst="bentConnector3">
            <a:avLst>
              <a:gd name="adj1" fmla="val 49838"/>
            </a:avLst>
          </a:prstGeom>
          <a:ln w="9525" cap="flat" cmpd="sng">
            <a:solidFill>
              <a:schemeClr val="tx1"/>
            </a:solidFill>
            <a:prstDash val="solid"/>
            <a:miter/>
            <a:headEnd type="none" w="med" len="med"/>
            <a:tailEnd type="none" w="med" len="med"/>
          </a:ln>
        </p:spPr>
      </p:cxnSp>
      <p:cxnSp>
        <p:nvCxnSpPr>
          <p:cNvPr id="69652" name="AutoShape 25"/>
          <p:cNvCxnSpPr>
            <a:stCxn id="69639" idx="3"/>
            <a:endCxn id="69649" idx="1"/>
          </p:cNvCxnSpPr>
          <p:nvPr/>
        </p:nvCxnSpPr>
        <p:spPr>
          <a:xfrm>
            <a:off x="4068763" y="4524375"/>
            <a:ext cx="487362" cy="639763"/>
          </a:xfrm>
          <a:prstGeom prst="bentConnector3">
            <a:avLst>
              <a:gd name="adj1" fmla="val 49838"/>
            </a:avLst>
          </a:prstGeom>
          <a:ln w="9525" cap="flat" cmpd="sng">
            <a:solidFill>
              <a:schemeClr val="tx1"/>
            </a:solidFill>
            <a:prstDash val="solid"/>
            <a:miter/>
            <a:headEnd type="none" w="med" len="med"/>
            <a:tailEnd type="none" w="med" len="med"/>
          </a:ln>
        </p:spPr>
      </p:cxn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7"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0658" name="Text Box 2"/>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70659" name="Text Box 3"/>
          <p:cNvSpPr txBox="1"/>
          <p:nvPr/>
        </p:nvSpPr>
        <p:spPr>
          <a:xfrm>
            <a:off x="250825" y="4060825"/>
            <a:ext cx="1477963" cy="52070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Administración</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de la sociedad</a:t>
            </a:r>
            <a:endParaRPr lang="es-ES_tradnl" altLang="es-CL" sz="1400">
              <a:latin typeface="Arial" panose="020B0604020202020204" pitchFamily="34" charset="0"/>
            </a:endParaRPr>
          </a:p>
        </p:txBody>
      </p:sp>
      <p:sp>
        <p:nvSpPr>
          <p:cNvPr id="70660" name="Text Box 4"/>
          <p:cNvSpPr txBox="1"/>
          <p:nvPr/>
        </p:nvSpPr>
        <p:spPr>
          <a:xfrm>
            <a:off x="2195513" y="3068638"/>
            <a:ext cx="1400175" cy="642937"/>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Se ha designado</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 uno o varios</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administradores</a:t>
            </a:r>
            <a:endParaRPr lang="es-ES_tradnl" altLang="es-CL" sz="1200" b="1">
              <a:latin typeface="Arial" panose="020B0604020202020204" pitchFamily="34" charset="0"/>
            </a:endParaRPr>
          </a:p>
        </p:txBody>
      </p:sp>
      <p:cxnSp>
        <p:nvCxnSpPr>
          <p:cNvPr id="70661" name="AutoShape 5"/>
          <p:cNvCxnSpPr>
            <a:stCxn id="70659" idx="3"/>
            <a:endCxn id="70660" idx="1"/>
          </p:cNvCxnSpPr>
          <p:nvPr/>
        </p:nvCxnSpPr>
        <p:spPr>
          <a:xfrm flipV="1">
            <a:off x="1728788" y="3390900"/>
            <a:ext cx="466725" cy="930275"/>
          </a:xfrm>
          <a:prstGeom prst="bentConnector3">
            <a:avLst>
              <a:gd name="adj1" fmla="val 49662"/>
            </a:avLst>
          </a:prstGeom>
          <a:ln w="9525" cap="flat" cmpd="sng">
            <a:solidFill>
              <a:schemeClr val="tx1"/>
            </a:solidFill>
            <a:prstDash val="solid"/>
            <a:miter/>
            <a:headEnd type="none" w="med" len="med"/>
            <a:tailEnd type="none" w="med" len="med"/>
          </a:ln>
        </p:spPr>
      </p:cxnSp>
      <p:cxnSp>
        <p:nvCxnSpPr>
          <p:cNvPr id="70662" name="AutoShape 6"/>
          <p:cNvCxnSpPr>
            <a:stCxn id="70659" idx="3"/>
            <a:endCxn id="70663" idx="1"/>
          </p:cNvCxnSpPr>
          <p:nvPr/>
        </p:nvCxnSpPr>
        <p:spPr>
          <a:xfrm>
            <a:off x="1728788" y="4321175"/>
            <a:ext cx="466725" cy="1065213"/>
          </a:xfrm>
          <a:prstGeom prst="bentConnector3">
            <a:avLst>
              <a:gd name="adj1" fmla="val 49662"/>
            </a:avLst>
          </a:prstGeom>
          <a:ln w="9525" cap="flat" cmpd="sng">
            <a:solidFill>
              <a:schemeClr val="tx1"/>
            </a:solidFill>
            <a:prstDash val="solid"/>
            <a:miter/>
            <a:headEnd type="none" w="med" len="med"/>
            <a:tailEnd type="none" w="med" len="med"/>
          </a:ln>
        </p:spPr>
      </p:cxnSp>
      <p:sp>
        <p:nvSpPr>
          <p:cNvPr id="70663" name="Text Box 7"/>
          <p:cNvSpPr txBox="1"/>
          <p:nvPr/>
        </p:nvSpPr>
        <p:spPr>
          <a:xfrm>
            <a:off x="2195513" y="5156200"/>
            <a:ext cx="1584325"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No se ha efectuado</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tal designación</a:t>
            </a:r>
            <a:endParaRPr lang="es-ES_tradnl" altLang="es-CL" sz="1200" b="1">
              <a:latin typeface="Arial" panose="020B0604020202020204" pitchFamily="34" charset="0"/>
            </a:endParaRPr>
          </a:p>
        </p:txBody>
      </p:sp>
      <p:sp>
        <p:nvSpPr>
          <p:cNvPr id="70664" name="Rectangle 8"/>
          <p:cNvSpPr/>
          <p:nvPr/>
        </p:nvSpPr>
        <p:spPr>
          <a:xfrm>
            <a:off x="3995738" y="2474913"/>
            <a:ext cx="1246187" cy="460375"/>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Designación</a:t>
            </a:r>
            <a:endParaRPr lang="es-ES" altLang="es-CL" sz="1200"/>
          </a:p>
          <a:p>
            <a:pPr marL="0" lvl="0" indent="0">
              <a:spcBef>
                <a:spcPct val="0"/>
              </a:spcBef>
              <a:buNone/>
            </a:pPr>
            <a:r>
              <a:rPr lang="es-ES" altLang="es-CL" sz="1200"/>
              <a:t>en el pacto social</a:t>
            </a:r>
            <a:endParaRPr lang="es-ES_tradnl" altLang="es-CL" sz="1200"/>
          </a:p>
        </p:txBody>
      </p:sp>
      <p:sp>
        <p:nvSpPr>
          <p:cNvPr id="70665" name="Rectangle 9"/>
          <p:cNvSpPr/>
          <p:nvPr/>
        </p:nvSpPr>
        <p:spPr>
          <a:xfrm>
            <a:off x="3995738" y="4014788"/>
            <a:ext cx="1273175"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Por acto posterior</a:t>
            </a:r>
            <a:endParaRPr lang="es-ES_tradnl" altLang="es-CL" sz="1200"/>
          </a:p>
        </p:txBody>
      </p:sp>
      <p:cxnSp>
        <p:nvCxnSpPr>
          <p:cNvPr id="70666" name="AutoShape 10"/>
          <p:cNvCxnSpPr>
            <a:stCxn id="70660" idx="3"/>
            <a:endCxn id="70664" idx="1"/>
          </p:cNvCxnSpPr>
          <p:nvPr/>
        </p:nvCxnSpPr>
        <p:spPr>
          <a:xfrm flipV="1">
            <a:off x="3595688" y="2705100"/>
            <a:ext cx="400050" cy="6858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0667" name="AutoShape 11"/>
          <p:cNvCxnSpPr>
            <a:stCxn id="70660" idx="3"/>
            <a:endCxn id="70665" idx="1"/>
          </p:cNvCxnSpPr>
          <p:nvPr/>
        </p:nvCxnSpPr>
        <p:spPr>
          <a:xfrm>
            <a:off x="3595688" y="3390900"/>
            <a:ext cx="400050" cy="763588"/>
          </a:xfrm>
          <a:prstGeom prst="bentConnector3">
            <a:avLst>
              <a:gd name="adj1" fmla="val 50000"/>
            </a:avLst>
          </a:prstGeom>
          <a:ln w="9525" cap="flat" cmpd="sng">
            <a:solidFill>
              <a:schemeClr val="tx1"/>
            </a:solidFill>
            <a:prstDash val="solid"/>
            <a:miter/>
            <a:headEnd type="none" w="med" len="med"/>
            <a:tailEnd type="none" w="med" len="med"/>
          </a:ln>
        </p:spPr>
      </p:cxnSp>
      <p:sp>
        <p:nvSpPr>
          <p:cNvPr id="70668" name="Text Box 21"/>
          <p:cNvSpPr txBox="1"/>
          <p:nvPr/>
        </p:nvSpPr>
        <p:spPr>
          <a:xfrm>
            <a:off x="5580063" y="1989138"/>
            <a:ext cx="2519362"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Es parte de las condiciones esenciales del contrato de sociedad</a:t>
            </a:r>
            <a:endParaRPr lang="es-ES_tradnl" altLang="es-CL" sz="1200"/>
          </a:p>
        </p:txBody>
      </p:sp>
      <p:sp>
        <p:nvSpPr>
          <p:cNvPr id="70669" name="Text Box 22"/>
          <p:cNvSpPr txBox="1"/>
          <p:nvPr/>
        </p:nvSpPr>
        <p:spPr>
          <a:xfrm>
            <a:off x="5580063" y="2951163"/>
            <a:ext cx="115093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Consecuencias</a:t>
            </a:r>
            <a:endParaRPr lang="es-ES_tradnl" altLang="es-CL" sz="1200"/>
          </a:p>
        </p:txBody>
      </p:sp>
      <p:sp>
        <p:nvSpPr>
          <p:cNvPr id="70670" name="Rectangle 23"/>
          <p:cNvSpPr/>
          <p:nvPr/>
        </p:nvSpPr>
        <p:spPr>
          <a:xfrm>
            <a:off x="6948488" y="2484438"/>
            <a:ext cx="2051050" cy="115887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000"/>
              <a:t> No puede renunciar su cargo, sino por </a:t>
            </a:r>
            <a:r>
              <a:rPr lang="es-ES" altLang="es-CL" sz="1000" i="1"/>
              <a:t>causa prevista</a:t>
            </a:r>
            <a:r>
              <a:rPr lang="es-ES" altLang="es-CL" sz="1000"/>
              <a:t> en el acto constitutivo, o </a:t>
            </a:r>
            <a:r>
              <a:rPr lang="es-ES" altLang="es-CL" sz="1000" i="1"/>
              <a:t>unánimemente aceptada</a:t>
            </a:r>
            <a:r>
              <a:rPr lang="es-ES" altLang="es-CL" sz="1000"/>
              <a:t> por los consocios</a:t>
            </a:r>
            <a:r>
              <a:rPr lang="es-ES_tradnl" altLang="es-CL" sz="1000"/>
              <a:t>  </a:t>
            </a:r>
            <a:endParaRPr lang="es-ES_tradnl" altLang="es-CL" sz="1000"/>
          </a:p>
          <a:p>
            <a:pPr marL="0" lvl="0" indent="0">
              <a:spcBef>
                <a:spcPct val="0"/>
              </a:spcBef>
            </a:pPr>
            <a:r>
              <a:rPr lang="es-ES_tradnl" altLang="es-CL" sz="1000"/>
              <a:t> No puede ser </a:t>
            </a:r>
            <a:r>
              <a:rPr lang="es-ES" altLang="es-CL" sz="1000"/>
              <a:t>removido de su cargo sino en los casos previstos o por causa grave</a:t>
            </a:r>
            <a:r>
              <a:rPr lang="es-ES_tradnl" altLang="es-CL" sz="1000"/>
              <a:t> </a:t>
            </a:r>
            <a:endParaRPr lang="es-ES_tradnl" altLang="es-CL" sz="1000"/>
          </a:p>
        </p:txBody>
      </p:sp>
      <p:sp>
        <p:nvSpPr>
          <p:cNvPr id="70671" name="AutoShape 24"/>
          <p:cNvSpPr/>
          <p:nvPr/>
        </p:nvSpPr>
        <p:spPr>
          <a:xfrm>
            <a:off x="6804025" y="2540000"/>
            <a:ext cx="215900" cy="1079500"/>
          </a:xfrm>
          <a:prstGeom prst="leftBrace">
            <a:avLst>
              <a:gd name="adj1" fmla="val 41666"/>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70672" name="AutoShape 25"/>
          <p:cNvCxnSpPr>
            <a:stCxn id="70664" idx="3"/>
            <a:endCxn id="70668" idx="1"/>
          </p:cNvCxnSpPr>
          <p:nvPr/>
        </p:nvCxnSpPr>
        <p:spPr>
          <a:xfrm flipV="1">
            <a:off x="5241925" y="2219325"/>
            <a:ext cx="338138" cy="485775"/>
          </a:xfrm>
          <a:prstGeom prst="bentConnector3">
            <a:avLst>
              <a:gd name="adj1" fmla="val 49764"/>
            </a:avLst>
          </a:prstGeom>
          <a:ln w="9525" cap="flat" cmpd="sng">
            <a:solidFill>
              <a:schemeClr val="tx1"/>
            </a:solidFill>
            <a:prstDash val="solid"/>
            <a:miter/>
            <a:headEnd type="none" w="med" len="med"/>
            <a:tailEnd type="none" w="med" len="med"/>
          </a:ln>
        </p:spPr>
      </p:cxnSp>
      <p:cxnSp>
        <p:nvCxnSpPr>
          <p:cNvPr id="70673" name="AutoShape 26"/>
          <p:cNvCxnSpPr>
            <a:stCxn id="70664" idx="3"/>
            <a:endCxn id="70669" idx="1"/>
          </p:cNvCxnSpPr>
          <p:nvPr/>
        </p:nvCxnSpPr>
        <p:spPr>
          <a:xfrm>
            <a:off x="5241925" y="2705100"/>
            <a:ext cx="338138" cy="385763"/>
          </a:xfrm>
          <a:prstGeom prst="bentConnector3">
            <a:avLst>
              <a:gd name="adj1" fmla="val 49764"/>
            </a:avLst>
          </a:prstGeom>
          <a:ln w="9525" cap="flat" cmpd="sng">
            <a:solidFill>
              <a:schemeClr val="tx1"/>
            </a:solidFill>
            <a:prstDash val="solid"/>
            <a:miter/>
            <a:headEnd type="none" w="med" len="med"/>
            <a:tailEnd type="none" w="med" len="med"/>
          </a:ln>
        </p:spPr>
      </p:cxnSp>
      <p:sp>
        <p:nvSpPr>
          <p:cNvPr id="70674" name="Rectangle 27"/>
          <p:cNvSpPr/>
          <p:nvPr/>
        </p:nvSpPr>
        <p:spPr>
          <a:xfrm>
            <a:off x="5329238" y="4027488"/>
            <a:ext cx="727075" cy="274637"/>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Mandato</a:t>
            </a:r>
            <a:endParaRPr lang="es-ES" altLang="es-CL" sz="2400"/>
          </a:p>
        </p:txBody>
      </p:sp>
      <p:sp>
        <p:nvSpPr>
          <p:cNvPr id="70675" name="Rectangle 28"/>
          <p:cNvSpPr/>
          <p:nvPr/>
        </p:nvSpPr>
        <p:spPr>
          <a:xfrm>
            <a:off x="3995738" y="5229225"/>
            <a:ext cx="1200150" cy="274638"/>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Todos los socios</a:t>
            </a:r>
            <a:endParaRPr lang="es-ES" altLang="es-CL" sz="24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1"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1682" name="Text Box 2"/>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71683" name="Text Box 3"/>
          <p:cNvSpPr txBox="1"/>
          <p:nvPr/>
        </p:nvSpPr>
        <p:spPr>
          <a:xfrm>
            <a:off x="819150" y="3854450"/>
            <a:ext cx="1447800" cy="7334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Formas de</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administración</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de la sociedad</a:t>
            </a:r>
            <a:endParaRPr lang="es-ES_tradnl" altLang="es-CL" sz="1400">
              <a:latin typeface="Arial" panose="020B0604020202020204" pitchFamily="34" charset="0"/>
            </a:endParaRPr>
          </a:p>
        </p:txBody>
      </p:sp>
      <p:sp>
        <p:nvSpPr>
          <p:cNvPr id="71684" name="Text Box 4"/>
          <p:cNvSpPr txBox="1"/>
          <p:nvPr/>
        </p:nvSpPr>
        <p:spPr>
          <a:xfrm>
            <a:off x="2749550" y="2214563"/>
            <a:ext cx="1449388"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Un administrador</a:t>
            </a:r>
            <a:endParaRPr lang="es-ES_tradnl" altLang="es-CL" sz="1200" b="1">
              <a:latin typeface="Arial" panose="020B0604020202020204" pitchFamily="34" charset="0"/>
            </a:endParaRPr>
          </a:p>
        </p:txBody>
      </p:sp>
      <p:cxnSp>
        <p:nvCxnSpPr>
          <p:cNvPr id="71685" name="AutoShape 5"/>
          <p:cNvCxnSpPr>
            <a:stCxn id="71683" idx="3"/>
            <a:endCxn id="71684" idx="1"/>
          </p:cNvCxnSpPr>
          <p:nvPr/>
        </p:nvCxnSpPr>
        <p:spPr>
          <a:xfrm flipV="1">
            <a:off x="2266950" y="2354263"/>
            <a:ext cx="482600" cy="18669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1686" name="AutoShape 6"/>
          <p:cNvCxnSpPr>
            <a:stCxn id="71683" idx="3"/>
            <a:endCxn id="71687" idx="1"/>
          </p:cNvCxnSpPr>
          <p:nvPr/>
        </p:nvCxnSpPr>
        <p:spPr>
          <a:xfrm>
            <a:off x="2266950" y="4221163"/>
            <a:ext cx="482600" cy="168275"/>
          </a:xfrm>
          <a:prstGeom prst="bentConnector3">
            <a:avLst>
              <a:gd name="adj1" fmla="val 50000"/>
            </a:avLst>
          </a:prstGeom>
          <a:ln w="9525" cap="flat" cmpd="sng">
            <a:solidFill>
              <a:schemeClr val="tx1"/>
            </a:solidFill>
            <a:prstDash val="solid"/>
            <a:miter/>
            <a:headEnd type="none" w="med" len="med"/>
            <a:tailEnd type="none" w="med" len="med"/>
          </a:ln>
        </p:spPr>
      </p:cxnSp>
      <p:sp>
        <p:nvSpPr>
          <p:cNvPr id="71687" name="Text Box 7"/>
          <p:cNvSpPr txBox="1"/>
          <p:nvPr/>
        </p:nvSpPr>
        <p:spPr>
          <a:xfrm>
            <a:off x="2749550" y="4159250"/>
            <a:ext cx="1371600"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Varios</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administradores</a:t>
            </a:r>
            <a:endParaRPr lang="es-ES_tradnl" altLang="es-CL" sz="1200" b="1">
              <a:latin typeface="Arial" panose="020B0604020202020204" pitchFamily="34" charset="0"/>
            </a:endParaRPr>
          </a:p>
        </p:txBody>
      </p:sp>
      <p:sp>
        <p:nvSpPr>
          <p:cNvPr id="71688" name="Rectangle 8"/>
          <p:cNvSpPr/>
          <p:nvPr/>
        </p:nvSpPr>
        <p:spPr>
          <a:xfrm>
            <a:off x="4765675" y="1792288"/>
            <a:ext cx="2460625"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Actúa en forma libre e independiente</a:t>
            </a:r>
            <a:endParaRPr lang="es-ES_tradnl" altLang="es-CL" sz="1200"/>
          </a:p>
        </p:txBody>
      </p:sp>
      <p:sp>
        <p:nvSpPr>
          <p:cNvPr id="71689" name="Rectangle 9"/>
          <p:cNvSpPr/>
          <p:nvPr/>
        </p:nvSpPr>
        <p:spPr>
          <a:xfrm>
            <a:off x="4765675" y="2574925"/>
            <a:ext cx="1879600"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Pero puede haber oposición</a:t>
            </a:r>
            <a:endParaRPr lang="es-ES_tradnl" altLang="es-CL" sz="1200"/>
          </a:p>
        </p:txBody>
      </p:sp>
      <p:cxnSp>
        <p:nvCxnSpPr>
          <p:cNvPr id="71690" name="AutoShape 10"/>
          <p:cNvCxnSpPr>
            <a:stCxn id="71684" idx="3"/>
            <a:endCxn id="71688" idx="1"/>
          </p:cNvCxnSpPr>
          <p:nvPr/>
        </p:nvCxnSpPr>
        <p:spPr>
          <a:xfrm flipV="1">
            <a:off x="4198938" y="1931988"/>
            <a:ext cx="566737" cy="422275"/>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71691" name="AutoShape 11"/>
          <p:cNvCxnSpPr>
            <a:stCxn id="71684" idx="3"/>
            <a:endCxn id="71689" idx="1"/>
          </p:cNvCxnSpPr>
          <p:nvPr/>
        </p:nvCxnSpPr>
        <p:spPr>
          <a:xfrm>
            <a:off x="4198938" y="2354263"/>
            <a:ext cx="566737" cy="360362"/>
          </a:xfrm>
          <a:prstGeom prst="bentConnector3">
            <a:avLst>
              <a:gd name="adj1" fmla="val 49861"/>
            </a:avLst>
          </a:prstGeom>
          <a:ln w="9525" cap="flat" cmpd="sng">
            <a:solidFill>
              <a:schemeClr val="tx1"/>
            </a:solidFill>
            <a:prstDash val="solid"/>
            <a:miter/>
            <a:headEnd type="none" w="med" len="med"/>
            <a:tailEnd type="none" w="med" len="med"/>
          </a:ln>
        </p:spPr>
      </p:cxnSp>
      <p:sp>
        <p:nvSpPr>
          <p:cNvPr id="71692" name="Text Box 20"/>
          <p:cNvSpPr txBox="1"/>
          <p:nvPr/>
        </p:nvSpPr>
        <p:spPr>
          <a:xfrm>
            <a:off x="2749550" y="5743575"/>
            <a:ext cx="1435100"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Todos los socios</a:t>
            </a:r>
            <a:endParaRPr lang="es-ES_tradnl" altLang="es-CL" sz="1200" b="1">
              <a:latin typeface="Arial" panose="020B0604020202020204" pitchFamily="34" charset="0"/>
            </a:endParaRPr>
          </a:p>
        </p:txBody>
      </p:sp>
      <p:cxnSp>
        <p:nvCxnSpPr>
          <p:cNvPr id="71693" name="AutoShape 21"/>
          <p:cNvCxnSpPr>
            <a:stCxn id="71683" idx="3"/>
            <a:endCxn id="71692" idx="1"/>
          </p:cNvCxnSpPr>
          <p:nvPr/>
        </p:nvCxnSpPr>
        <p:spPr>
          <a:xfrm>
            <a:off x="2266950" y="4221163"/>
            <a:ext cx="482600" cy="1662112"/>
          </a:xfrm>
          <a:prstGeom prst="bentConnector3">
            <a:avLst>
              <a:gd name="adj1" fmla="val 50000"/>
            </a:avLst>
          </a:prstGeom>
          <a:ln w="9525" cap="flat" cmpd="sng">
            <a:solidFill>
              <a:schemeClr val="tx1"/>
            </a:solidFill>
            <a:prstDash val="solid"/>
            <a:miter/>
            <a:headEnd type="none" w="med" len="med"/>
            <a:tailEnd type="none" w="med" len="med"/>
          </a:ln>
        </p:spPr>
      </p:cxnSp>
      <p:sp>
        <p:nvSpPr>
          <p:cNvPr id="71694" name="Rectangle 22"/>
          <p:cNvSpPr/>
          <p:nvPr/>
        </p:nvSpPr>
        <p:spPr>
          <a:xfrm>
            <a:off x="4765675" y="3284538"/>
            <a:ext cx="1800225" cy="825500"/>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Alcances: cada cual puede administrar, a menos de estipularse que han de obrar de consuno</a:t>
            </a:r>
            <a:endParaRPr lang="es-ES_tradnl" altLang="es-CL" sz="1200"/>
          </a:p>
        </p:txBody>
      </p:sp>
      <p:sp>
        <p:nvSpPr>
          <p:cNvPr id="71695" name="Rectangle 23"/>
          <p:cNvSpPr/>
          <p:nvPr/>
        </p:nvSpPr>
        <p:spPr>
          <a:xfrm>
            <a:off x="4765675" y="4598988"/>
            <a:ext cx="841375"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Facultades</a:t>
            </a:r>
            <a:endParaRPr lang="es-ES_tradnl" altLang="es-CL" sz="1200"/>
          </a:p>
        </p:txBody>
      </p:sp>
      <p:cxnSp>
        <p:nvCxnSpPr>
          <p:cNvPr id="71696" name="AutoShape 24"/>
          <p:cNvCxnSpPr>
            <a:stCxn id="71687" idx="3"/>
            <a:endCxn id="71694" idx="1"/>
          </p:cNvCxnSpPr>
          <p:nvPr/>
        </p:nvCxnSpPr>
        <p:spPr>
          <a:xfrm flipV="1">
            <a:off x="4121150" y="3697288"/>
            <a:ext cx="644525" cy="69215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1697" name="AutoShape 25"/>
          <p:cNvCxnSpPr>
            <a:stCxn id="71687" idx="3"/>
            <a:endCxn id="71695" idx="1"/>
          </p:cNvCxnSpPr>
          <p:nvPr/>
        </p:nvCxnSpPr>
        <p:spPr>
          <a:xfrm>
            <a:off x="4121150" y="4389438"/>
            <a:ext cx="644525" cy="349250"/>
          </a:xfrm>
          <a:prstGeom prst="bentConnector3">
            <a:avLst>
              <a:gd name="adj1" fmla="val 50000"/>
            </a:avLst>
          </a:prstGeom>
          <a:ln w="9525" cap="flat" cmpd="sng">
            <a:solidFill>
              <a:schemeClr val="tx1"/>
            </a:solidFill>
            <a:prstDash val="solid"/>
            <a:miter/>
            <a:headEnd type="none" w="med" len="med"/>
            <a:tailEnd type="none" w="med" len="med"/>
          </a:ln>
        </p:spPr>
      </p:cxnSp>
      <p:sp>
        <p:nvSpPr>
          <p:cNvPr id="71698" name="Rectangle 26"/>
          <p:cNvSpPr/>
          <p:nvPr/>
        </p:nvSpPr>
        <p:spPr>
          <a:xfrm>
            <a:off x="5795963" y="4437063"/>
            <a:ext cx="3024187" cy="639762"/>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Primeramente, los términos del mandato.</a:t>
            </a:r>
            <a:endParaRPr lang="es-ES_tradnl" altLang="es-CL" sz="1200"/>
          </a:p>
          <a:p>
            <a:pPr marL="0" lvl="0" indent="0">
              <a:spcBef>
                <a:spcPct val="0"/>
              </a:spcBef>
            </a:pPr>
            <a:r>
              <a:rPr lang="es-ES_tradnl" altLang="es-CL" sz="1200"/>
              <a:t> Secundariamente, las comprendidas en el giro de la sociedad.</a:t>
            </a:r>
            <a:endParaRPr lang="es-ES_tradnl" altLang="es-CL" sz="1200"/>
          </a:p>
        </p:txBody>
      </p:sp>
      <p:sp>
        <p:nvSpPr>
          <p:cNvPr id="71699" name="AutoShape 27"/>
          <p:cNvSpPr/>
          <p:nvPr/>
        </p:nvSpPr>
        <p:spPr>
          <a:xfrm>
            <a:off x="5699125" y="4456113"/>
            <a:ext cx="71438" cy="574675"/>
          </a:xfrm>
          <a:prstGeom prst="leftBrace">
            <a:avLst>
              <a:gd name="adj1" fmla="val 67036"/>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71700" name="Rectangle 28"/>
          <p:cNvSpPr/>
          <p:nvPr/>
        </p:nvSpPr>
        <p:spPr>
          <a:xfrm>
            <a:off x="4770438" y="5187950"/>
            <a:ext cx="2509837"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Efectos de los actos del administrador</a:t>
            </a:r>
            <a:endParaRPr lang="es-ES_tradnl" altLang="es-CL" sz="1200"/>
          </a:p>
        </p:txBody>
      </p:sp>
      <p:cxnSp>
        <p:nvCxnSpPr>
          <p:cNvPr id="71701" name="AutoShape 29"/>
          <p:cNvCxnSpPr>
            <a:stCxn id="71687" idx="3"/>
            <a:endCxn id="71700" idx="1"/>
          </p:cNvCxnSpPr>
          <p:nvPr/>
        </p:nvCxnSpPr>
        <p:spPr>
          <a:xfrm>
            <a:off x="4121150" y="4389438"/>
            <a:ext cx="649288" cy="938212"/>
          </a:xfrm>
          <a:prstGeom prst="bentConnector3">
            <a:avLst>
              <a:gd name="adj1" fmla="val 49880"/>
            </a:avLst>
          </a:prstGeom>
          <a:ln w="9525" cap="flat" cmpd="sng">
            <a:solidFill>
              <a:schemeClr val="tx1"/>
            </a:solidFill>
            <a:prstDash val="solid"/>
            <a:miter/>
            <a:headEnd type="none" w="med" len="med"/>
            <a:tailEnd type="none" w="med" len="med"/>
          </a:ln>
        </p:spPr>
      </p:cxnSp>
      <p:sp>
        <p:nvSpPr>
          <p:cNvPr id="71702" name="Rectangle 30"/>
          <p:cNvSpPr/>
          <p:nvPr/>
        </p:nvSpPr>
        <p:spPr>
          <a:xfrm>
            <a:off x="4762500" y="5670550"/>
            <a:ext cx="189071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Obligación de rendir cuenta</a:t>
            </a:r>
            <a:endParaRPr lang="es-ES_tradnl" altLang="es-CL" sz="1200"/>
          </a:p>
        </p:txBody>
      </p:sp>
      <p:cxnSp>
        <p:nvCxnSpPr>
          <p:cNvPr id="71703" name="AutoShape 31"/>
          <p:cNvCxnSpPr>
            <a:stCxn id="71687" idx="3"/>
            <a:endCxn id="71702" idx="1"/>
          </p:cNvCxnSpPr>
          <p:nvPr/>
        </p:nvCxnSpPr>
        <p:spPr>
          <a:xfrm>
            <a:off x="4121150" y="4389438"/>
            <a:ext cx="641350" cy="1420812"/>
          </a:xfrm>
          <a:prstGeom prst="bentConnector3">
            <a:avLst>
              <a:gd name="adj1" fmla="val 50000"/>
            </a:avLst>
          </a:prstGeom>
          <a:ln w="9525" cap="flat" cmpd="sng">
            <a:solidFill>
              <a:schemeClr val="tx1"/>
            </a:solidFill>
            <a:prstDash val="solid"/>
            <a:miter/>
            <a:headEnd type="none" w="med" len="med"/>
            <a:tailEnd type="none" w="med" len="med"/>
          </a:ln>
        </p:spPr>
      </p:cxn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5"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2706" name="Text Box 2"/>
          <p:cNvSpPr txBox="1"/>
          <p:nvPr/>
        </p:nvSpPr>
        <p:spPr>
          <a:xfrm>
            <a:off x="914400" y="47625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72707" name="Text Box 3"/>
          <p:cNvSpPr txBox="1"/>
          <p:nvPr/>
        </p:nvSpPr>
        <p:spPr>
          <a:xfrm>
            <a:off x="323850" y="3213100"/>
            <a:ext cx="1447800" cy="7334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Formas de</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administración</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de la sociedad</a:t>
            </a:r>
            <a:endParaRPr lang="es-ES_tradnl" altLang="es-CL" sz="1400">
              <a:latin typeface="Arial" panose="020B0604020202020204" pitchFamily="34" charset="0"/>
            </a:endParaRPr>
          </a:p>
        </p:txBody>
      </p:sp>
      <p:sp>
        <p:nvSpPr>
          <p:cNvPr id="72708" name="Text Box 4"/>
          <p:cNvSpPr txBox="1"/>
          <p:nvPr/>
        </p:nvSpPr>
        <p:spPr>
          <a:xfrm>
            <a:off x="2254250" y="2009775"/>
            <a:ext cx="1449388"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Un administrador</a:t>
            </a:r>
            <a:endParaRPr lang="es-ES_tradnl" altLang="es-CL" sz="1200" b="1">
              <a:latin typeface="Arial" panose="020B0604020202020204" pitchFamily="34" charset="0"/>
            </a:endParaRPr>
          </a:p>
        </p:txBody>
      </p:sp>
      <p:cxnSp>
        <p:nvCxnSpPr>
          <p:cNvPr id="72709" name="AutoShape 5"/>
          <p:cNvCxnSpPr>
            <a:stCxn id="72707" idx="3"/>
            <a:endCxn id="72708" idx="1"/>
          </p:cNvCxnSpPr>
          <p:nvPr/>
        </p:nvCxnSpPr>
        <p:spPr>
          <a:xfrm flipV="1">
            <a:off x="1771650" y="2149475"/>
            <a:ext cx="482600" cy="143033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2710" name="AutoShape 6"/>
          <p:cNvCxnSpPr>
            <a:stCxn id="72707" idx="3"/>
            <a:endCxn id="72711" idx="1"/>
          </p:cNvCxnSpPr>
          <p:nvPr/>
        </p:nvCxnSpPr>
        <p:spPr>
          <a:xfrm flipV="1">
            <a:off x="1771650" y="3309938"/>
            <a:ext cx="482600" cy="269875"/>
          </a:xfrm>
          <a:prstGeom prst="bentConnector3">
            <a:avLst>
              <a:gd name="adj1" fmla="val 50000"/>
            </a:avLst>
          </a:prstGeom>
          <a:ln w="9525" cap="flat" cmpd="sng">
            <a:solidFill>
              <a:schemeClr val="tx1"/>
            </a:solidFill>
            <a:prstDash val="solid"/>
            <a:miter/>
            <a:headEnd type="none" w="med" len="med"/>
            <a:tailEnd type="none" w="med" len="med"/>
          </a:ln>
        </p:spPr>
      </p:cxnSp>
      <p:sp>
        <p:nvSpPr>
          <p:cNvPr id="72711" name="Text Box 7"/>
          <p:cNvSpPr txBox="1"/>
          <p:nvPr/>
        </p:nvSpPr>
        <p:spPr>
          <a:xfrm>
            <a:off x="2254250" y="3079750"/>
            <a:ext cx="1371600"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Varios</a:t>
            </a:r>
            <a:endParaRPr lang="es-ES_tradnl" altLang="es-CL" sz="1200" b="1">
              <a:latin typeface="Arial" panose="020B0604020202020204" pitchFamily="34" charset="0"/>
            </a:endParaRPr>
          </a:p>
          <a:p>
            <a:pPr marL="0" lvl="0" indent="0">
              <a:spcBef>
                <a:spcPct val="0"/>
              </a:spcBef>
              <a:buNone/>
            </a:pPr>
            <a:r>
              <a:rPr lang="es-ES_tradnl" altLang="es-CL" sz="1200" b="1">
                <a:latin typeface="Arial" panose="020B0604020202020204" pitchFamily="34" charset="0"/>
              </a:rPr>
              <a:t>administradores</a:t>
            </a:r>
            <a:endParaRPr lang="es-ES_tradnl" altLang="es-CL" sz="1200" b="1">
              <a:latin typeface="Arial" panose="020B0604020202020204" pitchFamily="34" charset="0"/>
            </a:endParaRPr>
          </a:p>
        </p:txBody>
      </p:sp>
      <p:sp>
        <p:nvSpPr>
          <p:cNvPr id="72712" name="Text Box 12"/>
          <p:cNvSpPr txBox="1"/>
          <p:nvPr/>
        </p:nvSpPr>
        <p:spPr>
          <a:xfrm>
            <a:off x="2254250" y="4664075"/>
            <a:ext cx="1435100"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Todos los socios</a:t>
            </a:r>
            <a:endParaRPr lang="es-ES_tradnl" altLang="es-CL" sz="1200" b="1">
              <a:latin typeface="Arial" panose="020B0604020202020204" pitchFamily="34" charset="0"/>
            </a:endParaRPr>
          </a:p>
        </p:txBody>
      </p:sp>
      <p:cxnSp>
        <p:nvCxnSpPr>
          <p:cNvPr id="72713" name="AutoShape 13"/>
          <p:cNvCxnSpPr>
            <a:stCxn id="72707" idx="3"/>
            <a:endCxn id="72712" idx="1"/>
          </p:cNvCxnSpPr>
          <p:nvPr/>
        </p:nvCxnSpPr>
        <p:spPr>
          <a:xfrm>
            <a:off x="1771650" y="3579813"/>
            <a:ext cx="482600" cy="1223962"/>
          </a:xfrm>
          <a:prstGeom prst="bentConnector3">
            <a:avLst>
              <a:gd name="adj1" fmla="val 50000"/>
            </a:avLst>
          </a:prstGeom>
          <a:ln w="9525" cap="flat" cmpd="sng">
            <a:solidFill>
              <a:schemeClr val="tx1"/>
            </a:solidFill>
            <a:prstDash val="solid"/>
            <a:miter/>
            <a:headEnd type="none" w="med" len="med"/>
            <a:tailEnd type="none" w="med" len="med"/>
          </a:ln>
        </p:spPr>
      </p:cxnSp>
      <p:sp>
        <p:nvSpPr>
          <p:cNvPr id="72714" name="Rectangle 24"/>
          <p:cNvSpPr/>
          <p:nvPr/>
        </p:nvSpPr>
        <p:spPr>
          <a:xfrm>
            <a:off x="4067175" y="1195388"/>
            <a:ext cx="1878013"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Mandato tácito y recíproco </a:t>
            </a:r>
            <a:endParaRPr lang="es-ES_tradnl" altLang="es-CL" sz="1200"/>
          </a:p>
        </p:txBody>
      </p:sp>
      <p:sp>
        <p:nvSpPr>
          <p:cNvPr id="72715" name="Rectangle 25"/>
          <p:cNvSpPr/>
          <p:nvPr/>
        </p:nvSpPr>
        <p:spPr>
          <a:xfrm>
            <a:off x="4211638" y="1533525"/>
            <a:ext cx="4537075" cy="82232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“No habiéndose conferido la administración a uno o más de los socios, se entenderá que cada uno de ellos ha recibido de los otros el poder de administrar con las facultades expresadas en los artículos precedentes y sin perjuicio de las reglas que siguen (…)”.</a:t>
            </a:r>
            <a:endParaRPr lang="es-ES_tradnl" altLang="es-CL" sz="1200"/>
          </a:p>
        </p:txBody>
      </p:sp>
      <p:sp>
        <p:nvSpPr>
          <p:cNvPr id="72716" name="Rectangle 26"/>
          <p:cNvSpPr/>
          <p:nvPr/>
        </p:nvSpPr>
        <p:spPr>
          <a:xfrm>
            <a:off x="4064000" y="2481263"/>
            <a:ext cx="1519238"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Derecho de oposición</a:t>
            </a:r>
            <a:endParaRPr lang="es-ES_tradnl" altLang="es-CL" sz="2400"/>
          </a:p>
        </p:txBody>
      </p:sp>
      <p:sp>
        <p:nvSpPr>
          <p:cNvPr id="72717" name="Rectangle 27"/>
          <p:cNvSpPr/>
          <p:nvPr/>
        </p:nvSpPr>
        <p:spPr>
          <a:xfrm rot="-10800000" flipV="1">
            <a:off x="4284663" y="2819400"/>
            <a:ext cx="4465637" cy="639763"/>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Regla 1ª. “Cualquier socio tendrá el derecho de oponerse a los actos administrativos de otro, mientras esté pendiente su ejecución o no hayan producido efectos legales”. </a:t>
            </a:r>
            <a:endParaRPr lang="es-ES_tradnl" altLang="es-CL" sz="1200"/>
          </a:p>
        </p:txBody>
      </p:sp>
      <p:sp>
        <p:nvSpPr>
          <p:cNvPr id="72718" name="Rectangle 28"/>
          <p:cNvSpPr/>
          <p:nvPr/>
        </p:nvSpPr>
        <p:spPr>
          <a:xfrm>
            <a:off x="4067175" y="3560763"/>
            <a:ext cx="1174750"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Derecho de uso </a:t>
            </a:r>
            <a:endParaRPr lang="es-ES_tradnl" altLang="es-CL" sz="1200"/>
          </a:p>
        </p:txBody>
      </p:sp>
      <p:sp>
        <p:nvSpPr>
          <p:cNvPr id="72719" name="Rectangle 29"/>
          <p:cNvSpPr/>
          <p:nvPr/>
        </p:nvSpPr>
        <p:spPr>
          <a:xfrm>
            <a:off x="4284663" y="3890963"/>
            <a:ext cx="4391025" cy="82232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Regla 2ª. “Cada socio podrá servirse para su uso personal de las cosas pertenecientes al haber social, con tal que las emplee según su destino ordinario, y sin perjuicio de la sociedad y del justo uso de los otros”.</a:t>
            </a:r>
            <a:endParaRPr lang="es-ES_tradnl" altLang="es-CL" sz="1200"/>
          </a:p>
        </p:txBody>
      </p:sp>
      <p:sp>
        <p:nvSpPr>
          <p:cNvPr id="72720" name="Rectangle 30"/>
          <p:cNvSpPr/>
          <p:nvPr/>
        </p:nvSpPr>
        <p:spPr>
          <a:xfrm>
            <a:off x="4067175" y="4783138"/>
            <a:ext cx="1676400"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Obligación de expensas </a:t>
            </a:r>
            <a:endParaRPr lang="es-ES_tradnl" altLang="es-CL" sz="1200"/>
          </a:p>
        </p:txBody>
      </p:sp>
      <p:sp>
        <p:nvSpPr>
          <p:cNvPr id="72721" name="Rectangle 31"/>
          <p:cNvSpPr/>
          <p:nvPr/>
        </p:nvSpPr>
        <p:spPr>
          <a:xfrm>
            <a:off x="4284663" y="5094288"/>
            <a:ext cx="4391025" cy="639762"/>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Regla 3ª. “Cada socio tendrá el derecho de obligar a los otros a que hagan con él las expensas necesarias para la conservación de las cosas sociales”.</a:t>
            </a:r>
            <a:endParaRPr lang="es-ES_tradnl" altLang="es-CL" sz="1200"/>
          </a:p>
        </p:txBody>
      </p:sp>
      <p:sp>
        <p:nvSpPr>
          <p:cNvPr id="72722" name="Rectangle 32"/>
          <p:cNvSpPr/>
          <p:nvPr/>
        </p:nvSpPr>
        <p:spPr>
          <a:xfrm>
            <a:off x="4067175" y="5734050"/>
            <a:ext cx="2736850"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Limitación en innovaciones en inmuebles</a:t>
            </a:r>
            <a:endParaRPr lang="es-ES_tradnl" altLang="es-CL" sz="1200"/>
          </a:p>
        </p:txBody>
      </p:sp>
      <p:sp>
        <p:nvSpPr>
          <p:cNvPr id="72723" name="Rectangle 33"/>
          <p:cNvSpPr/>
          <p:nvPr/>
        </p:nvSpPr>
        <p:spPr>
          <a:xfrm>
            <a:off x="4295775" y="6054725"/>
            <a:ext cx="4167188" cy="639763"/>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Regla 4ª. “Ninguno de los socios podrá hacer innovaciones en los inmuebles que dependan de la sociedad sin el consentimiento de los otros”.</a:t>
            </a:r>
            <a:endParaRPr lang="es-ES_tradnl" altLang="es-CL" sz="1200"/>
          </a:p>
        </p:txBody>
      </p:sp>
      <p:cxnSp>
        <p:nvCxnSpPr>
          <p:cNvPr id="72724" name="AutoShape 34"/>
          <p:cNvCxnSpPr>
            <a:stCxn id="72712" idx="3"/>
            <a:endCxn id="72718" idx="1"/>
          </p:cNvCxnSpPr>
          <p:nvPr/>
        </p:nvCxnSpPr>
        <p:spPr>
          <a:xfrm flipV="1">
            <a:off x="3689350" y="3700463"/>
            <a:ext cx="377825" cy="110331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2725" name="AutoShape 35"/>
          <p:cNvCxnSpPr>
            <a:stCxn id="72712" idx="3"/>
            <a:endCxn id="72722" idx="1"/>
          </p:cNvCxnSpPr>
          <p:nvPr/>
        </p:nvCxnSpPr>
        <p:spPr>
          <a:xfrm>
            <a:off x="3689350" y="4803775"/>
            <a:ext cx="377825" cy="10699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2726" name="AutoShape 36"/>
          <p:cNvCxnSpPr>
            <a:stCxn id="72714" idx="1"/>
            <a:endCxn id="72712" idx="3"/>
          </p:cNvCxnSpPr>
          <p:nvPr/>
        </p:nvCxnSpPr>
        <p:spPr>
          <a:xfrm rot="-10800000" flipV="1">
            <a:off x="3689350" y="1335088"/>
            <a:ext cx="377825" cy="3468687"/>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2727" name="AutoShape 37"/>
          <p:cNvCxnSpPr>
            <a:stCxn id="72712" idx="3"/>
            <a:endCxn id="72716" idx="1"/>
          </p:cNvCxnSpPr>
          <p:nvPr/>
        </p:nvCxnSpPr>
        <p:spPr>
          <a:xfrm flipV="1">
            <a:off x="3689350" y="2620963"/>
            <a:ext cx="374650" cy="218281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2728" name="AutoShape 38"/>
          <p:cNvCxnSpPr>
            <a:stCxn id="72712" idx="3"/>
            <a:endCxn id="72720" idx="1"/>
          </p:cNvCxnSpPr>
          <p:nvPr/>
        </p:nvCxnSpPr>
        <p:spPr>
          <a:xfrm>
            <a:off x="3689350" y="4803775"/>
            <a:ext cx="377825" cy="119063"/>
          </a:xfrm>
          <a:prstGeom prst="bentConnector3">
            <a:avLst>
              <a:gd name="adj1" fmla="val 50000"/>
            </a:avLst>
          </a:prstGeom>
          <a:ln w="9525" cap="flat" cmpd="sng">
            <a:solidFill>
              <a:schemeClr val="tx1"/>
            </a:solidFill>
            <a:prstDash val="solid"/>
            <a:miter/>
            <a:headEnd type="none" w="med" len="med"/>
            <a:tailEnd type="none" w="med" len="med"/>
          </a:ln>
        </p:spPr>
      </p:cxnSp>
      <p:sp>
        <p:nvSpPr>
          <p:cNvPr id="72729" name="Rectangle 39"/>
          <p:cNvSpPr/>
          <p:nvPr/>
        </p:nvSpPr>
        <p:spPr>
          <a:xfrm>
            <a:off x="2411413" y="4987925"/>
            <a:ext cx="1066800" cy="274638"/>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i="1"/>
              <a:t>Artículo 2081</a:t>
            </a:r>
            <a:r>
              <a:rPr lang="es-ES_tradnl" altLang="es-CL" sz="1200" i="1"/>
              <a:t> </a:t>
            </a:r>
            <a:endParaRPr lang="es-ES_tradnl" altLang="es-CL" sz="1200" i="1"/>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29"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3730" name="Text Box 2"/>
          <p:cNvSpPr txBox="1"/>
          <p:nvPr/>
        </p:nvSpPr>
        <p:spPr>
          <a:xfrm>
            <a:off x="914400" y="611188"/>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73731" name="Text Box 3"/>
          <p:cNvSpPr txBox="1"/>
          <p:nvPr/>
        </p:nvSpPr>
        <p:spPr>
          <a:xfrm>
            <a:off x="481013" y="3849688"/>
            <a:ext cx="1308100" cy="52070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Obligaciones</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de los socios</a:t>
            </a:r>
            <a:endParaRPr lang="es-ES_tradnl" altLang="es-CL" sz="1400">
              <a:latin typeface="Arial" panose="020B0604020202020204" pitchFamily="34" charset="0"/>
            </a:endParaRPr>
          </a:p>
        </p:txBody>
      </p:sp>
      <p:sp>
        <p:nvSpPr>
          <p:cNvPr id="73732" name="Text Box 4"/>
          <p:cNvSpPr txBox="1"/>
          <p:nvPr/>
        </p:nvSpPr>
        <p:spPr>
          <a:xfrm>
            <a:off x="2338388" y="2493963"/>
            <a:ext cx="1366837" cy="642937"/>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 de</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los socios para </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con la sociedad</a:t>
            </a:r>
            <a:endParaRPr lang="es-ES_tradnl" altLang="es-CL" sz="1200" b="1">
              <a:latin typeface="Arial" panose="020B0604020202020204" pitchFamily="34" charset="0"/>
            </a:endParaRPr>
          </a:p>
        </p:txBody>
      </p:sp>
      <p:cxnSp>
        <p:nvCxnSpPr>
          <p:cNvPr id="73733" name="AutoShape 5"/>
          <p:cNvCxnSpPr>
            <a:stCxn id="73731" idx="3"/>
            <a:endCxn id="73732" idx="1"/>
          </p:cNvCxnSpPr>
          <p:nvPr/>
        </p:nvCxnSpPr>
        <p:spPr>
          <a:xfrm flipV="1">
            <a:off x="1789113" y="2816225"/>
            <a:ext cx="549275" cy="129381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3734" name="AutoShape 6"/>
          <p:cNvCxnSpPr>
            <a:stCxn id="73731" idx="3"/>
            <a:endCxn id="73735" idx="1"/>
          </p:cNvCxnSpPr>
          <p:nvPr/>
        </p:nvCxnSpPr>
        <p:spPr>
          <a:xfrm>
            <a:off x="1789113" y="4110038"/>
            <a:ext cx="549275" cy="881062"/>
          </a:xfrm>
          <a:prstGeom prst="bentConnector3">
            <a:avLst>
              <a:gd name="adj1" fmla="val 50000"/>
            </a:avLst>
          </a:prstGeom>
          <a:ln w="9525" cap="flat" cmpd="sng">
            <a:solidFill>
              <a:schemeClr val="tx1"/>
            </a:solidFill>
            <a:prstDash val="solid"/>
            <a:miter/>
            <a:headEnd type="none" w="med" len="med"/>
            <a:tailEnd type="none" w="med" len="med"/>
          </a:ln>
        </p:spPr>
      </p:cxnSp>
      <p:sp>
        <p:nvSpPr>
          <p:cNvPr id="73735" name="Text Box 7"/>
          <p:cNvSpPr txBox="1"/>
          <p:nvPr/>
        </p:nvSpPr>
        <p:spPr>
          <a:xfrm>
            <a:off x="2338388" y="4668838"/>
            <a:ext cx="1462087" cy="64293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 de la sociedad para con los socios</a:t>
            </a:r>
            <a:endParaRPr lang="es-ES_tradnl" altLang="es-CL" sz="1200" b="1">
              <a:latin typeface="Arial" panose="020B0604020202020204" pitchFamily="34" charset="0"/>
            </a:endParaRPr>
          </a:p>
        </p:txBody>
      </p:sp>
      <p:sp>
        <p:nvSpPr>
          <p:cNvPr id="73736" name="Rectangle 8"/>
          <p:cNvSpPr/>
          <p:nvPr/>
        </p:nvSpPr>
        <p:spPr>
          <a:xfrm>
            <a:off x="4518025" y="1844675"/>
            <a:ext cx="1011238" cy="642938"/>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Obligación de efectuar el aporte</a:t>
            </a:r>
            <a:endParaRPr lang="es-ES_tradnl" altLang="es-CL" sz="1200"/>
          </a:p>
        </p:txBody>
      </p:sp>
      <p:sp>
        <p:nvSpPr>
          <p:cNvPr id="73737" name="Rectangle 9"/>
          <p:cNvSpPr/>
          <p:nvPr/>
        </p:nvSpPr>
        <p:spPr>
          <a:xfrm>
            <a:off x="4521200" y="3208338"/>
            <a:ext cx="3887788" cy="277812"/>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Obligación de sanear la evicción del cuerpo cierto aportado</a:t>
            </a:r>
            <a:endParaRPr lang="es-ES_tradnl" altLang="es-CL" sz="1200"/>
          </a:p>
        </p:txBody>
      </p:sp>
      <p:cxnSp>
        <p:nvCxnSpPr>
          <p:cNvPr id="73738" name="AutoShape 10"/>
          <p:cNvCxnSpPr>
            <a:stCxn id="73732" idx="3"/>
            <a:endCxn id="73736" idx="1"/>
          </p:cNvCxnSpPr>
          <p:nvPr/>
        </p:nvCxnSpPr>
        <p:spPr>
          <a:xfrm flipV="1">
            <a:off x="3705225" y="2166938"/>
            <a:ext cx="812800" cy="649287"/>
          </a:xfrm>
          <a:prstGeom prst="bentConnector3">
            <a:avLst>
              <a:gd name="adj1" fmla="val 49806"/>
            </a:avLst>
          </a:prstGeom>
          <a:ln w="9525" cap="flat" cmpd="sng">
            <a:solidFill>
              <a:schemeClr val="tx1"/>
            </a:solidFill>
            <a:prstDash val="solid"/>
            <a:miter/>
            <a:headEnd type="none" w="med" len="med"/>
            <a:tailEnd type="none" w="med" len="med"/>
          </a:ln>
        </p:spPr>
      </p:cxnSp>
      <p:cxnSp>
        <p:nvCxnSpPr>
          <p:cNvPr id="73739" name="AutoShape 11"/>
          <p:cNvCxnSpPr>
            <a:stCxn id="73732" idx="3"/>
            <a:endCxn id="73737" idx="1"/>
          </p:cNvCxnSpPr>
          <p:nvPr/>
        </p:nvCxnSpPr>
        <p:spPr>
          <a:xfrm>
            <a:off x="3705225" y="2816225"/>
            <a:ext cx="815975" cy="531813"/>
          </a:xfrm>
          <a:prstGeom prst="bentConnector3">
            <a:avLst>
              <a:gd name="adj1" fmla="val 49806"/>
            </a:avLst>
          </a:prstGeom>
          <a:ln w="9525" cap="flat" cmpd="sng">
            <a:solidFill>
              <a:schemeClr val="tx1"/>
            </a:solidFill>
            <a:prstDash val="solid"/>
            <a:miter/>
            <a:headEnd type="none" w="med" len="med"/>
            <a:tailEnd type="none" w="med" len="med"/>
          </a:ln>
        </p:spPr>
      </p:cxnSp>
      <p:sp>
        <p:nvSpPr>
          <p:cNvPr id="73740" name="Text Box 12"/>
          <p:cNvSpPr txBox="1"/>
          <p:nvPr/>
        </p:nvSpPr>
        <p:spPr>
          <a:xfrm>
            <a:off x="2338388" y="5738813"/>
            <a:ext cx="1462087" cy="64293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 de la sociedad para con terceros</a:t>
            </a:r>
            <a:endParaRPr lang="es-ES_tradnl" altLang="es-CL" sz="1200" b="1">
              <a:latin typeface="Arial" panose="020B0604020202020204" pitchFamily="34" charset="0"/>
            </a:endParaRPr>
          </a:p>
        </p:txBody>
      </p:sp>
      <p:cxnSp>
        <p:nvCxnSpPr>
          <p:cNvPr id="73741" name="AutoShape 13"/>
          <p:cNvCxnSpPr>
            <a:stCxn id="73731" idx="3"/>
            <a:endCxn id="73740" idx="1"/>
          </p:cNvCxnSpPr>
          <p:nvPr/>
        </p:nvCxnSpPr>
        <p:spPr>
          <a:xfrm>
            <a:off x="1789113" y="4110038"/>
            <a:ext cx="549275" cy="1951037"/>
          </a:xfrm>
          <a:prstGeom prst="bentConnector3">
            <a:avLst>
              <a:gd name="adj1" fmla="val 50000"/>
            </a:avLst>
          </a:prstGeom>
          <a:ln w="9525" cap="flat" cmpd="sng">
            <a:solidFill>
              <a:schemeClr val="tx1"/>
            </a:solidFill>
            <a:prstDash val="solid"/>
            <a:miter/>
            <a:headEnd type="none" w="med" len="med"/>
            <a:tailEnd type="none" w="med" len="med"/>
          </a:ln>
        </p:spPr>
      </p:cxnSp>
      <p:sp>
        <p:nvSpPr>
          <p:cNvPr id="73742" name="Rectangle 14"/>
          <p:cNvSpPr/>
          <p:nvPr/>
        </p:nvSpPr>
        <p:spPr>
          <a:xfrm>
            <a:off x="4376738" y="4573588"/>
            <a:ext cx="3529012" cy="277812"/>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Obligación de reintegrar anticipos y pagar perjuicios</a:t>
            </a:r>
            <a:endParaRPr lang="es-ES_tradnl" altLang="es-CL" sz="1200"/>
          </a:p>
        </p:txBody>
      </p:sp>
      <p:sp>
        <p:nvSpPr>
          <p:cNvPr id="73743" name="Rectangle 15"/>
          <p:cNvSpPr/>
          <p:nvPr/>
        </p:nvSpPr>
        <p:spPr>
          <a:xfrm>
            <a:off x="4376738" y="5149850"/>
            <a:ext cx="3227387"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Caso de incorporación de un tercero a la sociedad</a:t>
            </a:r>
            <a:endParaRPr lang="es-ES_tradnl" altLang="es-CL" sz="1200"/>
          </a:p>
        </p:txBody>
      </p:sp>
      <p:cxnSp>
        <p:nvCxnSpPr>
          <p:cNvPr id="73744" name="AutoShape 16"/>
          <p:cNvCxnSpPr>
            <a:stCxn id="73735" idx="3"/>
            <a:endCxn id="73742" idx="1"/>
          </p:cNvCxnSpPr>
          <p:nvPr/>
        </p:nvCxnSpPr>
        <p:spPr>
          <a:xfrm flipV="1">
            <a:off x="3800475" y="4713288"/>
            <a:ext cx="576263" cy="277812"/>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73745" name="AutoShape 17"/>
          <p:cNvCxnSpPr>
            <a:stCxn id="73735" idx="3"/>
            <a:endCxn id="73743" idx="1"/>
          </p:cNvCxnSpPr>
          <p:nvPr/>
        </p:nvCxnSpPr>
        <p:spPr>
          <a:xfrm>
            <a:off x="3800475" y="4991100"/>
            <a:ext cx="576263" cy="298450"/>
          </a:xfrm>
          <a:prstGeom prst="bentConnector3">
            <a:avLst>
              <a:gd name="adj1" fmla="val 49861"/>
            </a:avLst>
          </a:prstGeom>
          <a:ln w="9525" cap="flat" cmpd="sng">
            <a:solidFill>
              <a:schemeClr val="tx1"/>
            </a:solidFill>
            <a:prstDash val="solid"/>
            <a:miter/>
            <a:headEnd type="none" w="med" len="med"/>
            <a:tailEnd type="none" w="med" len="med"/>
          </a:ln>
        </p:spPr>
      </p:cxnSp>
      <p:sp>
        <p:nvSpPr>
          <p:cNvPr id="73746" name="Rectangle 24"/>
          <p:cNvSpPr/>
          <p:nvPr/>
        </p:nvSpPr>
        <p:spPr>
          <a:xfrm>
            <a:off x="4521200" y="3773488"/>
            <a:ext cx="3240088" cy="277812"/>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Obligación de cuidar los intereses sociales</a:t>
            </a:r>
            <a:endParaRPr lang="es-ES_tradnl" altLang="es-CL" sz="1200"/>
          </a:p>
        </p:txBody>
      </p:sp>
      <p:cxnSp>
        <p:nvCxnSpPr>
          <p:cNvPr id="73747" name="AutoShape 25"/>
          <p:cNvCxnSpPr>
            <a:stCxn id="73732" idx="3"/>
            <a:endCxn id="73746" idx="1"/>
          </p:cNvCxnSpPr>
          <p:nvPr/>
        </p:nvCxnSpPr>
        <p:spPr>
          <a:xfrm>
            <a:off x="3705225" y="2816225"/>
            <a:ext cx="815975" cy="1096963"/>
          </a:xfrm>
          <a:prstGeom prst="bentConnector3">
            <a:avLst>
              <a:gd name="adj1" fmla="val 49806"/>
            </a:avLst>
          </a:prstGeom>
          <a:ln w="9525" cap="flat" cmpd="sng">
            <a:solidFill>
              <a:schemeClr val="tx1"/>
            </a:solidFill>
            <a:prstDash val="solid"/>
            <a:miter/>
            <a:headEnd type="none" w="med" len="med"/>
            <a:tailEnd type="none" w="med" len="med"/>
          </a:ln>
        </p:spPr>
      </p:cxnSp>
      <p:sp>
        <p:nvSpPr>
          <p:cNvPr id="73748" name="Rectangle 26"/>
          <p:cNvSpPr/>
          <p:nvPr/>
        </p:nvSpPr>
        <p:spPr>
          <a:xfrm>
            <a:off x="5927725" y="1412875"/>
            <a:ext cx="1357313" cy="247650"/>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Requisito de la esencia</a:t>
            </a:r>
            <a:endParaRPr lang="es-ES_tradnl" altLang="es-CL" sz="1000"/>
          </a:p>
        </p:txBody>
      </p:sp>
      <p:sp>
        <p:nvSpPr>
          <p:cNvPr id="73749" name="Rectangle 27"/>
          <p:cNvSpPr/>
          <p:nvPr/>
        </p:nvSpPr>
        <p:spPr>
          <a:xfrm>
            <a:off x="5927725" y="1843088"/>
            <a:ext cx="568325" cy="247650"/>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Formas</a:t>
            </a:r>
            <a:endParaRPr lang="es-ES_tradnl" altLang="es-CL" sz="1000"/>
          </a:p>
        </p:txBody>
      </p:sp>
      <p:sp>
        <p:nvSpPr>
          <p:cNvPr id="73750" name="Rectangle 28"/>
          <p:cNvSpPr/>
          <p:nvPr/>
        </p:nvSpPr>
        <p:spPr>
          <a:xfrm>
            <a:off x="5927725" y="2238375"/>
            <a:ext cx="588963" cy="247650"/>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Riesgos</a:t>
            </a:r>
            <a:endParaRPr lang="es-ES_tradnl" altLang="es-CL" sz="1000"/>
          </a:p>
        </p:txBody>
      </p:sp>
      <p:sp>
        <p:nvSpPr>
          <p:cNvPr id="73751" name="Rectangle 29"/>
          <p:cNvSpPr/>
          <p:nvPr/>
        </p:nvSpPr>
        <p:spPr>
          <a:xfrm>
            <a:off x="5927725" y="2614613"/>
            <a:ext cx="998538" cy="247650"/>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Incumplimiento</a:t>
            </a:r>
            <a:endParaRPr lang="es-ES_tradnl" altLang="es-CL" sz="2400"/>
          </a:p>
        </p:txBody>
      </p:sp>
      <p:sp>
        <p:nvSpPr>
          <p:cNvPr id="73752" name="Rectangle 30"/>
          <p:cNvSpPr/>
          <p:nvPr/>
        </p:nvSpPr>
        <p:spPr>
          <a:xfrm>
            <a:off x="6577013" y="1785938"/>
            <a:ext cx="1308100" cy="396875"/>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pPr>
            <a:r>
              <a:rPr lang="es-ES_tradnl" altLang="es-CL" sz="1000"/>
              <a:t> Aporte en propiedad</a:t>
            </a:r>
            <a:endParaRPr lang="es-ES_tradnl" altLang="es-CL" sz="1000"/>
          </a:p>
          <a:p>
            <a:pPr marL="0" lvl="0" indent="0" algn="ctr">
              <a:spcBef>
                <a:spcPct val="0"/>
              </a:spcBef>
            </a:pPr>
            <a:r>
              <a:rPr lang="es-ES_tradnl" altLang="es-CL" sz="1000"/>
              <a:t> Aporte en usufructo</a:t>
            </a:r>
            <a:endParaRPr lang="es-ES_tradnl" altLang="es-CL" sz="1000"/>
          </a:p>
        </p:txBody>
      </p:sp>
      <p:sp>
        <p:nvSpPr>
          <p:cNvPr id="73753" name="AutoShape 31"/>
          <p:cNvSpPr/>
          <p:nvPr/>
        </p:nvSpPr>
        <p:spPr>
          <a:xfrm>
            <a:off x="6554788" y="1844675"/>
            <a:ext cx="73025" cy="288925"/>
          </a:xfrm>
          <a:prstGeom prst="leftBrace">
            <a:avLst>
              <a:gd name="adj1" fmla="val 32971"/>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73754" name="AutoShape 32"/>
          <p:cNvCxnSpPr>
            <a:stCxn id="73736" idx="3"/>
            <a:endCxn id="73748" idx="1"/>
          </p:cNvCxnSpPr>
          <p:nvPr/>
        </p:nvCxnSpPr>
        <p:spPr>
          <a:xfrm flipV="1">
            <a:off x="5529263" y="1536700"/>
            <a:ext cx="398462" cy="630238"/>
          </a:xfrm>
          <a:prstGeom prst="bentConnector3">
            <a:avLst>
              <a:gd name="adj1" fmla="val 49801"/>
            </a:avLst>
          </a:prstGeom>
          <a:ln w="9525" cap="flat" cmpd="sng">
            <a:solidFill>
              <a:schemeClr val="tx1"/>
            </a:solidFill>
            <a:prstDash val="solid"/>
            <a:miter/>
            <a:headEnd type="none" w="med" len="med"/>
            <a:tailEnd type="none" w="med" len="med"/>
          </a:ln>
        </p:spPr>
      </p:cxnSp>
      <p:cxnSp>
        <p:nvCxnSpPr>
          <p:cNvPr id="73755" name="AutoShape 33"/>
          <p:cNvCxnSpPr>
            <a:stCxn id="73736" idx="3"/>
            <a:endCxn id="73750" idx="1"/>
          </p:cNvCxnSpPr>
          <p:nvPr/>
        </p:nvCxnSpPr>
        <p:spPr>
          <a:xfrm>
            <a:off x="5529263" y="2166938"/>
            <a:ext cx="398462" cy="195262"/>
          </a:xfrm>
          <a:prstGeom prst="bentConnector3">
            <a:avLst>
              <a:gd name="adj1" fmla="val 49801"/>
            </a:avLst>
          </a:prstGeom>
          <a:ln w="9525" cap="flat" cmpd="sng">
            <a:solidFill>
              <a:schemeClr val="tx1"/>
            </a:solidFill>
            <a:prstDash val="solid"/>
            <a:miter/>
            <a:headEnd type="none" w="med" len="med"/>
            <a:tailEnd type="none" w="med" len="med"/>
          </a:ln>
        </p:spPr>
      </p:cxnSp>
      <p:cxnSp>
        <p:nvCxnSpPr>
          <p:cNvPr id="73756" name="AutoShape 34"/>
          <p:cNvCxnSpPr>
            <a:stCxn id="73736" idx="3"/>
            <a:endCxn id="73749" idx="1"/>
          </p:cNvCxnSpPr>
          <p:nvPr/>
        </p:nvCxnSpPr>
        <p:spPr>
          <a:xfrm flipV="1">
            <a:off x="5529263" y="1966913"/>
            <a:ext cx="398462" cy="200025"/>
          </a:xfrm>
          <a:prstGeom prst="bentConnector3">
            <a:avLst>
              <a:gd name="adj1" fmla="val 49801"/>
            </a:avLst>
          </a:prstGeom>
          <a:ln w="9525" cap="flat" cmpd="sng">
            <a:solidFill>
              <a:schemeClr val="tx1"/>
            </a:solidFill>
            <a:prstDash val="solid"/>
            <a:miter/>
            <a:headEnd type="none" w="med" len="med"/>
            <a:tailEnd type="none" w="med" len="med"/>
          </a:ln>
        </p:spPr>
      </p:cxnSp>
      <p:cxnSp>
        <p:nvCxnSpPr>
          <p:cNvPr id="73757" name="AutoShape 35"/>
          <p:cNvCxnSpPr>
            <a:stCxn id="73736" idx="3"/>
            <a:endCxn id="73751" idx="1"/>
          </p:cNvCxnSpPr>
          <p:nvPr/>
        </p:nvCxnSpPr>
        <p:spPr>
          <a:xfrm>
            <a:off x="5529263" y="2166938"/>
            <a:ext cx="398462" cy="571500"/>
          </a:xfrm>
          <a:prstGeom prst="bentConnector3">
            <a:avLst>
              <a:gd name="adj1" fmla="val 49801"/>
            </a:avLst>
          </a:prstGeom>
          <a:ln w="9525" cap="flat" cmpd="sng">
            <a:solidFill>
              <a:schemeClr val="tx1"/>
            </a:solidFill>
            <a:prstDash val="solid"/>
            <a:miter/>
            <a:headEnd type="none" w="med" len="med"/>
            <a:tailEnd type="none" w="med" len="med"/>
          </a:ln>
        </p:spPr>
      </p:cxn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3"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4754" name="Text Box 2"/>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
        <p:nvSpPr>
          <p:cNvPr id="74755" name="Text Box 3"/>
          <p:cNvSpPr txBox="1"/>
          <p:nvPr/>
        </p:nvSpPr>
        <p:spPr>
          <a:xfrm>
            <a:off x="317500" y="3432175"/>
            <a:ext cx="1308100" cy="52070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Obligaciones</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de los socios</a:t>
            </a:r>
            <a:endParaRPr lang="es-ES_tradnl" altLang="es-CL" sz="1400">
              <a:latin typeface="Arial" panose="020B0604020202020204" pitchFamily="34" charset="0"/>
            </a:endParaRPr>
          </a:p>
        </p:txBody>
      </p:sp>
      <p:sp>
        <p:nvSpPr>
          <p:cNvPr id="74756" name="Text Box 4"/>
          <p:cNvSpPr txBox="1"/>
          <p:nvPr/>
        </p:nvSpPr>
        <p:spPr>
          <a:xfrm>
            <a:off x="2174875" y="1792288"/>
            <a:ext cx="1366838" cy="642937"/>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 de</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los socios para </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con la sociedad</a:t>
            </a:r>
            <a:endParaRPr lang="es-ES_tradnl" altLang="es-CL" sz="1200" b="1">
              <a:latin typeface="Arial" panose="020B0604020202020204" pitchFamily="34" charset="0"/>
            </a:endParaRPr>
          </a:p>
        </p:txBody>
      </p:sp>
      <p:cxnSp>
        <p:nvCxnSpPr>
          <p:cNvPr id="74757" name="AutoShape 5"/>
          <p:cNvCxnSpPr>
            <a:stCxn id="74755" idx="3"/>
            <a:endCxn id="74756" idx="1"/>
          </p:cNvCxnSpPr>
          <p:nvPr/>
        </p:nvCxnSpPr>
        <p:spPr>
          <a:xfrm flipV="1">
            <a:off x="1625600" y="2114550"/>
            <a:ext cx="549275" cy="15779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4758" name="AutoShape 6"/>
          <p:cNvCxnSpPr>
            <a:stCxn id="74755" idx="3"/>
            <a:endCxn id="74759" idx="1"/>
          </p:cNvCxnSpPr>
          <p:nvPr/>
        </p:nvCxnSpPr>
        <p:spPr>
          <a:xfrm flipV="1">
            <a:off x="1625600" y="3341688"/>
            <a:ext cx="546100" cy="350837"/>
          </a:xfrm>
          <a:prstGeom prst="bentConnector3">
            <a:avLst>
              <a:gd name="adj1" fmla="val 50000"/>
            </a:avLst>
          </a:prstGeom>
          <a:ln w="9525" cap="flat" cmpd="sng">
            <a:solidFill>
              <a:schemeClr val="tx1"/>
            </a:solidFill>
            <a:prstDash val="solid"/>
            <a:miter/>
            <a:headEnd type="none" w="med" len="med"/>
            <a:tailEnd type="none" w="med" len="med"/>
          </a:ln>
        </p:spPr>
      </p:cxnSp>
      <p:sp>
        <p:nvSpPr>
          <p:cNvPr id="74759" name="Text Box 7"/>
          <p:cNvSpPr txBox="1"/>
          <p:nvPr/>
        </p:nvSpPr>
        <p:spPr>
          <a:xfrm>
            <a:off x="2171700" y="3019425"/>
            <a:ext cx="1462088" cy="642938"/>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 de la sociedad para con los socios</a:t>
            </a:r>
            <a:endParaRPr lang="es-ES_tradnl" altLang="es-CL" sz="1200" b="1">
              <a:latin typeface="Arial" panose="020B0604020202020204" pitchFamily="34" charset="0"/>
            </a:endParaRPr>
          </a:p>
        </p:txBody>
      </p:sp>
      <p:sp>
        <p:nvSpPr>
          <p:cNvPr id="74760" name="Text Box 12"/>
          <p:cNvSpPr txBox="1"/>
          <p:nvPr/>
        </p:nvSpPr>
        <p:spPr>
          <a:xfrm>
            <a:off x="2174875" y="4591050"/>
            <a:ext cx="1462088" cy="642938"/>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Obligaciones de la sociedad para con terceros</a:t>
            </a:r>
            <a:endParaRPr lang="es-ES_tradnl" altLang="es-CL" sz="1200" b="1">
              <a:latin typeface="Arial" panose="020B0604020202020204" pitchFamily="34" charset="0"/>
            </a:endParaRPr>
          </a:p>
        </p:txBody>
      </p:sp>
      <p:cxnSp>
        <p:nvCxnSpPr>
          <p:cNvPr id="74761" name="AutoShape 13"/>
          <p:cNvCxnSpPr>
            <a:stCxn id="74755" idx="3"/>
            <a:endCxn id="74760" idx="1"/>
          </p:cNvCxnSpPr>
          <p:nvPr/>
        </p:nvCxnSpPr>
        <p:spPr>
          <a:xfrm>
            <a:off x="1625600" y="3692525"/>
            <a:ext cx="549275" cy="1220788"/>
          </a:xfrm>
          <a:prstGeom prst="bentConnector3">
            <a:avLst>
              <a:gd name="adj1" fmla="val 50000"/>
            </a:avLst>
          </a:prstGeom>
          <a:ln w="9525" cap="flat" cmpd="sng">
            <a:solidFill>
              <a:schemeClr val="tx1"/>
            </a:solidFill>
            <a:prstDash val="solid"/>
            <a:miter/>
            <a:headEnd type="none" w="med" len="med"/>
            <a:tailEnd type="none" w="med" len="med"/>
          </a:ln>
        </p:spPr>
      </p:cxnSp>
      <p:sp>
        <p:nvSpPr>
          <p:cNvPr id="74762" name="Rectangle 24"/>
          <p:cNvSpPr/>
          <p:nvPr/>
        </p:nvSpPr>
        <p:spPr>
          <a:xfrm>
            <a:off x="4013200" y="3813175"/>
            <a:ext cx="1063625" cy="825500"/>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Contratos que celebra a su propio nombre</a:t>
            </a:r>
            <a:endParaRPr lang="es-ES_tradnl" altLang="es-CL" sz="1200"/>
          </a:p>
        </p:txBody>
      </p:sp>
      <p:sp>
        <p:nvSpPr>
          <p:cNvPr id="74763" name="Rectangle 25"/>
          <p:cNvSpPr/>
          <p:nvPr/>
        </p:nvSpPr>
        <p:spPr>
          <a:xfrm>
            <a:off x="3995738" y="5003800"/>
            <a:ext cx="1081087" cy="825500"/>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Contratos que celebra a nombre de la sociedad</a:t>
            </a:r>
            <a:endParaRPr lang="es-ES_tradnl" altLang="es-CL" sz="1200"/>
          </a:p>
        </p:txBody>
      </p:sp>
      <p:sp>
        <p:nvSpPr>
          <p:cNvPr id="74764" name="Rectangle 26"/>
          <p:cNvSpPr/>
          <p:nvPr/>
        </p:nvSpPr>
        <p:spPr>
          <a:xfrm>
            <a:off x="5448300" y="4759325"/>
            <a:ext cx="74771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Alcances</a:t>
            </a:r>
            <a:endParaRPr lang="es-ES_tradnl" altLang="es-CL" sz="1200"/>
          </a:p>
        </p:txBody>
      </p:sp>
      <p:sp>
        <p:nvSpPr>
          <p:cNvPr id="74765" name="Rectangle 27"/>
          <p:cNvSpPr/>
          <p:nvPr/>
        </p:nvSpPr>
        <p:spPr>
          <a:xfrm>
            <a:off x="5448300" y="5335588"/>
            <a:ext cx="3529013" cy="277812"/>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Forma en que los socios responden por las deudas</a:t>
            </a:r>
            <a:endParaRPr lang="es-ES_tradnl" altLang="es-CL" sz="1200"/>
          </a:p>
        </p:txBody>
      </p:sp>
      <p:sp>
        <p:nvSpPr>
          <p:cNvPr id="74766" name="Rectangle 28"/>
          <p:cNvSpPr/>
          <p:nvPr/>
        </p:nvSpPr>
        <p:spPr>
          <a:xfrm>
            <a:off x="5448300" y="5840413"/>
            <a:ext cx="1855788"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Situación de los acreedores</a:t>
            </a:r>
            <a:endParaRPr lang="es-ES_tradnl" altLang="es-CL" sz="1200"/>
          </a:p>
        </p:txBody>
      </p:sp>
      <p:cxnSp>
        <p:nvCxnSpPr>
          <p:cNvPr id="74767" name="AutoShape 29"/>
          <p:cNvCxnSpPr>
            <a:stCxn id="74760" idx="3"/>
            <a:endCxn id="74762" idx="1"/>
          </p:cNvCxnSpPr>
          <p:nvPr/>
        </p:nvCxnSpPr>
        <p:spPr>
          <a:xfrm flipV="1">
            <a:off x="3636963" y="4225925"/>
            <a:ext cx="376237" cy="687388"/>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74768" name="AutoShape 30"/>
          <p:cNvCxnSpPr>
            <a:stCxn id="74760" idx="3"/>
            <a:endCxn id="74763" idx="1"/>
          </p:cNvCxnSpPr>
          <p:nvPr/>
        </p:nvCxnSpPr>
        <p:spPr>
          <a:xfrm>
            <a:off x="3636963" y="4913313"/>
            <a:ext cx="358775" cy="503237"/>
          </a:xfrm>
          <a:prstGeom prst="bentConnector3">
            <a:avLst>
              <a:gd name="adj1" fmla="val 49556"/>
            </a:avLst>
          </a:prstGeom>
          <a:ln w="9525" cap="flat" cmpd="sng">
            <a:solidFill>
              <a:schemeClr val="tx1"/>
            </a:solidFill>
            <a:prstDash val="solid"/>
            <a:miter/>
            <a:headEnd type="none" w="med" len="med"/>
            <a:tailEnd type="none" w="med" len="med"/>
          </a:ln>
        </p:spPr>
      </p:cxnSp>
      <p:sp>
        <p:nvSpPr>
          <p:cNvPr id="74769" name="Text Box 31"/>
          <p:cNvSpPr txBox="1"/>
          <p:nvPr/>
        </p:nvSpPr>
        <p:spPr>
          <a:xfrm>
            <a:off x="6367463" y="4652963"/>
            <a:ext cx="154940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Con poder suficiente</a:t>
            </a:r>
            <a:endParaRPr lang="es-ES_tradnl" altLang="es-CL" sz="1200"/>
          </a:p>
          <a:p>
            <a:pPr marL="0" lvl="0" indent="0">
              <a:spcBef>
                <a:spcPct val="0"/>
              </a:spcBef>
            </a:pPr>
            <a:r>
              <a:rPr lang="es-ES_tradnl" altLang="es-CL" sz="1200"/>
              <a:t> Sin poder suficiente</a:t>
            </a:r>
            <a:endParaRPr lang="es-ES_tradnl" altLang="es-CL" sz="1200"/>
          </a:p>
        </p:txBody>
      </p:sp>
      <p:sp>
        <p:nvSpPr>
          <p:cNvPr id="74770" name="AutoShape 32"/>
          <p:cNvSpPr/>
          <p:nvPr/>
        </p:nvSpPr>
        <p:spPr>
          <a:xfrm>
            <a:off x="6300788" y="4652963"/>
            <a:ext cx="71437" cy="431800"/>
          </a:xfrm>
          <a:prstGeom prst="leftBrace">
            <a:avLst>
              <a:gd name="adj1" fmla="val 50370"/>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74771" name="AutoShape 33"/>
          <p:cNvCxnSpPr>
            <a:stCxn id="74763" idx="3"/>
            <a:endCxn id="74764" idx="1"/>
          </p:cNvCxnSpPr>
          <p:nvPr/>
        </p:nvCxnSpPr>
        <p:spPr>
          <a:xfrm flipV="1">
            <a:off x="5076825" y="4899025"/>
            <a:ext cx="371475" cy="517525"/>
          </a:xfrm>
          <a:prstGeom prst="bentConnector3">
            <a:avLst>
              <a:gd name="adj1" fmla="val 49574"/>
            </a:avLst>
          </a:prstGeom>
          <a:ln w="9525" cap="flat" cmpd="sng">
            <a:solidFill>
              <a:schemeClr val="tx1"/>
            </a:solidFill>
            <a:prstDash val="solid"/>
            <a:miter/>
            <a:headEnd type="none" w="med" len="med"/>
            <a:tailEnd type="none" w="med" len="med"/>
          </a:ln>
        </p:spPr>
      </p:cxnSp>
      <p:cxnSp>
        <p:nvCxnSpPr>
          <p:cNvPr id="74772" name="AutoShape 34"/>
          <p:cNvCxnSpPr>
            <a:stCxn id="74763" idx="3"/>
            <a:endCxn id="74765" idx="1"/>
          </p:cNvCxnSpPr>
          <p:nvPr/>
        </p:nvCxnSpPr>
        <p:spPr>
          <a:xfrm>
            <a:off x="5076825" y="5416550"/>
            <a:ext cx="371475" cy="58738"/>
          </a:xfrm>
          <a:prstGeom prst="bentConnector3">
            <a:avLst>
              <a:gd name="adj1" fmla="val 49574"/>
            </a:avLst>
          </a:prstGeom>
          <a:ln w="9525" cap="flat" cmpd="sng">
            <a:solidFill>
              <a:schemeClr val="tx1"/>
            </a:solidFill>
            <a:prstDash val="solid"/>
            <a:miter/>
            <a:headEnd type="none" w="med" len="med"/>
            <a:tailEnd type="none" w="med" len="med"/>
          </a:ln>
        </p:spPr>
      </p:cxnSp>
      <p:cxnSp>
        <p:nvCxnSpPr>
          <p:cNvPr id="74773" name="AutoShape 35"/>
          <p:cNvCxnSpPr>
            <a:stCxn id="74763" idx="3"/>
            <a:endCxn id="74766" idx="1"/>
          </p:cNvCxnSpPr>
          <p:nvPr/>
        </p:nvCxnSpPr>
        <p:spPr>
          <a:xfrm>
            <a:off x="5076825" y="5416550"/>
            <a:ext cx="371475" cy="563563"/>
          </a:xfrm>
          <a:prstGeom prst="bentConnector3">
            <a:avLst>
              <a:gd name="adj1" fmla="val 49574"/>
            </a:avLst>
          </a:prstGeom>
          <a:ln w="9525" cap="flat" cmpd="sng">
            <a:solidFill>
              <a:schemeClr val="tx1"/>
            </a:solidFill>
            <a:prstDash val="solid"/>
            <a:miter/>
            <a:headEnd type="none" w="med" len="med"/>
            <a:tailEnd type="none" w="med" len="med"/>
          </a:ln>
        </p:spPr>
      </p:cxn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7"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5778" name="Text Box 2"/>
          <p:cNvSpPr txBox="1"/>
          <p:nvPr/>
        </p:nvSpPr>
        <p:spPr>
          <a:xfrm>
            <a:off x="684213" y="3213100"/>
            <a:ext cx="1651000"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Disolución de la sociedad</a:t>
            </a:r>
            <a:endParaRPr lang="es-ES_tradnl" altLang="es-CL" sz="1400">
              <a:latin typeface="Arial" panose="020B0604020202020204" pitchFamily="34" charset="0"/>
            </a:endParaRPr>
          </a:p>
        </p:txBody>
      </p:sp>
      <p:sp>
        <p:nvSpPr>
          <p:cNvPr id="75779" name="Text Box 3"/>
          <p:cNvSpPr txBox="1"/>
          <p:nvPr/>
        </p:nvSpPr>
        <p:spPr>
          <a:xfrm>
            <a:off x="2987675" y="1341438"/>
            <a:ext cx="433387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(1) Expiración del plazo o cumplimiento de la condición prefijados </a:t>
            </a:r>
            <a:endParaRPr lang="es-ES_tradnl" altLang="es-CL" sz="1200"/>
          </a:p>
        </p:txBody>
      </p:sp>
      <p:cxnSp>
        <p:nvCxnSpPr>
          <p:cNvPr id="75780" name="AutoShape 4"/>
          <p:cNvCxnSpPr>
            <a:stCxn id="75778" idx="3"/>
            <a:endCxn id="75779" idx="1"/>
          </p:cNvCxnSpPr>
          <p:nvPr/>
        </p:nvCxnSpPr>
        <p:spPr>
          <a:xfrm flipV="1">
            <a:off x="2335213" y="1481138"/>
            <a:ext cx="652462" cy="1992312"/>
          </a:xfrm>
          <a:prstGeom prst="bentConnector3">
            <a:avLst>
              <a:gd name="adj1" fmla="val 49880"/>
            </a:avLst>
          </a:prstGeom>
          <a:ln w="9525" cap="flat" cmpd="sng">
            <a:solidFill>
              <a:schemeClr val="tx1"/>
            </a:solidFill>
            <a:prstDash val="solid"/>
            <a:miter/>
            <a:headEnd type="none" w="med" len="med"/>
            <a:tailEnd type="none" w="med" len="med"/>
          </a:ln>
        </p:spPr>
      </p:cxnSp>
      <p:cxnSp>
        <p:nvCxnSpPr>
          <p:cNvPr id="75781" name="AutoShape 5"/>
          <p:cNvCxnSpPr>
            <a:stCxn id="75778" idx="3"/>
            <a:endCxn id="75782" idx="1"/>
          </p:cNvCxnSpPr>
          <p:nvPr/>
        </p:nvCxnSpPr>
        <p:spPr>
          <a:xfrm flipV="1">
            <a:off x="2335213" y="1960563"/>
            <a:ext cx="650875" cy="1512887"/>
          </a:xfrm>
          <a:prstGeom prst="bentConnector3">
            <a:avLst>
              <a:gd name="adj1" fmla="val 50000"/>
            </a:avLst>
          </a:prstGeom>
          <a:ln w="9525" cap="flat" cmpd="sng">
            <a:solidFill>
              <a:schemeClr val="tx1"/>
            </a:solidFill>
            <a:prstDash val="solid"/>
            <a:miter/>
            <a:headEnd type="none" w="med" len="med"/>
            <a:tailEnd type="none" w="med" len="med"/>
          </a:ln>
        </p:spPr>
      </p:cxnSp>
      <p:sp>
        <p:nvSpPr>
          <p:cNvPr id="75782" name="Text Box 6"/>
          <p:cNvSpPr txBox="1"/>
          <p:nvPr/>
        </p:nvSpPr>
        <p:spPr>
          <a:xfrm>
            <a:off x="2986088" y="1820863"/>
            <a:ext cx="214947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(2) Término del negocio</a:t>
            </a:r>
            <a:endParaRPr lang="es-ES_tradnl" altLang="es-CL" sz="2400"/>
          </a:p>
        </p:txBody>
      </p:sp>
      <p:sp>
        <p:nvSpPr>
          <p:cNvPr id="75783" name="Rectangle 7"/>
          <p:cNvSpPr/>
          <p:nvPr/>
        </p:nvSpPr>
        <p:spPr>
          <a:xfrm>
            <a:off x="2986088" y="2316163"/>
            <a:ext cx="2051050"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(3) Insolvencia de la sociedad </a:t>
            </a:r>
            <a:endParaRPr lang="es-ES_tradnl" altLang="es-CL" sz="1200"/>
          </a:p>
        </p:txBody>
      </p:sp>
      <p:sp>
        <p:nvSpPr>
          <p:cNvPr id="75784" name="Rectangle 8"/>
          <p:cNvSpPr/>
          <p:nvPr/>
        </p:nvSpPr>
        <p:spPr>
          <a:xfrm>
            <a:off x="2986088" y="2870200"/>
            <a:ext cx="2568575"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(4) Pérdida total de los bienes sociales </a:t>
            </a:r>
            <a:endParaRPr lang="es-ES_tradnl" altLang="es-CL" sz="1200"/>
          </a:p>
        </p:txBody>
      </p:sp>
      <p:sp>
        <p:nvSpPr>
          <p:cNvPr id="75785" name="Rectangle 9"/>
          <p:cNvSpPr/>
          <p:nvPr/>
        </p:nvSpPr>
        <p:spPr>
          <a:xfrm>
            <a:off x="2994025" y="3425825"/>
            <a:ext cx="438626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(5) Incumplimiento de la obligación de efectuar el aporte prometido </a:t>
            </a:r>
            <a:endParaRPr lang="es-ES_tradnl" altLang="es-CL" sz="1200"/>
          </a:p>
        </p:txBody>
      </p:sp>
      <p:sp>
        <p:nvSpPr>
          <p:cNvPr id="75786" name="Rectangle 10"/>
          <p:cNvSpPr/>
          <p:nvPr/>
        </p:nvSpPr>
        <p:spPr>
          <a:xfrm>
            <a:off x="2997200" y="3971925"/>
            <a:ext cx="2149475"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(6) Muerte de uno de los socios </a:t>
            </a:r>
            <a:endParaRPr lang="es-ES_tradnl" altLang="es-CL" sz="1200"/>
          </a:p>
        </p:txBody>
      </p:sp>
      <p:sp>
        <p:nvSpPr>
          <p:cNvPr id="75787" name="Rectangle 11"/>
          <p:cNvSpPr/>
          <p:nvPr/>
        </p:nvSpPr>
        <p:spPr>
          <a:xfrm>
            <a:off x="2994025" y="4503738"/>
            <a:ext cx="2776538"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(7) Incapacidad sobreviniente de un socio </a:t>
            </a:r>
            <a:endParaRPr lang="es-ES_tradnl" altLang="es-CL" sz="1200"/>
          </a:p>
        </p:txBody>
      </p:sp>
      <p:sp>
        <p:nvSpPr>
          <p:cNvPr id="75788" name="Rectangle 12"/>
          <p:cNvSpPr/>
          <p:nvPr/>
        </p:nvSpPr>
        <p:spPr>
          <a:xfrm>
            <a:off x="2994025" y="5022850"/>
            <a:ext cx="274161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(8) Insolvencia sobreviniente de un socio </a:t>
            </a:r>
            <a:endParaRPr lang="es-ES_tradnl" altLang="es-CL" sz="1200"/>
          </a:p>
        </p:txBody>
      </p:sp>
      <p:sp>
        <p:nvSpPr>
          <p:cNvPr id="75789" name="Rectangle 13"/>
          <p:cNvSpPr/>
          <p:nvPr/>
        </p:nvSpPr>
        <p:spPr>
          <a:xfrm>
            <a:off x="2994025" y="5530850"/>
            <a:ext cx="2349500"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(9) Acuerdo unánime de los socios </a:t>
            </a:r>
            <a:endParaRPr lang="es-ES_tradnl" altLang="es-CL" sz="1200"/>
          </a:p>
        </p:txBody>
      </p:sp>
      <p:sp>
        <p:nvSpPr>
          <p:cNvPr id="75790" name="Rectangle 14"/>
          <p:cNvSpPr/>
          <p:nvPr/>
        </p:nvSpPr>
        <p:spPr>
          <a:xfrm>
            <a:off x="2998788" y="6021388"/>
            <a:ext cx="2771775"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(10) Renuncia de cualquiera de los socios </a:t>
            </a:r>
            <a:endParaRPr lang="es-ES_tradnl" altLang="es-CL" sz="1200"/>
          </a:p>
        </p:txBody>
      </p:sp>
      <p:cxnSp>
        <p:nvCxnSpPr>
          <p:cNvPr id="75791" name="AutoShape 15"/>
          <p:cNvCxnSpPr>
            <a:stCxn id="75778" idx="3"/>
            <a:endCxn id="75790" idx="1"/>
          </p:cNvCxnSpPr>
          <p:nvPr/>
        </p:nvCxnSpPr>
        <p:spPr>
          <a:xfrm>
            <a:off x="2335213" y="3473450"/>
            <a:ext cx="663575" cy="268763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5792" name="AutoShape 16"/>
          <p:cNvCxnSpPr>
            <a:stCxn id="75778" idx="3"/>
            <a:endCxn id="75785" idx="1"/>
          </p:cNvCxnSpPr>
          <p:nvPr/>
        </p:nvCxnSpPr>
        <p:spPr>
          <a:xfrm>
            <a:off x="2335213" y="3473450"/>
            <a:ext cx="658812" cy="92075"/>
          </a:xfrm>
          <a:prstGeom prst="bentConnector3">
            <a:avLst>
              <a:gd name="adj1" fmla="val 49880"/>
            </a:avLst>
          </a:prstGeom>
          <a:ln w="9525" cap="flat" cmpd="sng">
            <a:solidFill>
              <a:schemeClr val="tx1"/>
            </a:solidFill>
            <a:prstDash val="solid"/>
            <a:miter/>
            <a:headEnd type="none" w="med" len="med"/>
            <a:tailEnd type="none" w="med" len="med"/>
          </a:ln>
        </p:spPr>
      </p:cxnSp>
      <p:cxnSp>
        <p:nvCxnSpPr>
          <p:cNvPr id="75793" name="AutoShape 17"/>
          <p:cNvCxnSpPr>
            <a:stCxn id="75778" idx="3"/>
            <a:endCxn id="75783" idx="1"/>
          </p:cNvCxnSpPr>
          <p:nvPr/>
        </p:nvCxnSpPr>
        <p:spPr>
          <a:xfrm flipV="1">
            <a:off x="2335213" y="2455863"/>
            <a:ext cx="650875" cy="1017587"/>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5794" name="AutoShape 18"/>
          <p:cNvCxnSpPr>
            <a:stCxn id="75778" idx="3"/>
            <a:endCxn id="75786" idx="1"/>
          </p:cNvCxnSpPr>
          <p:nvPr/>
        </p:nvCxnSpPr>
        <p:spPr>
          <a:xfrm>
            <a:off x="2335213" y="3473450"/>
            <a:ext cx="661987" cy="638175"/>
          </a:xfrm>
          <a:prstGeom prst="bentConnector3">
            <a:avLst>
              <a:gd name="adj1" fmla="val 49880"/>
            </a:avLst>
          </a:prstGeom>
          <a:ln w="9525" cap="flat" cmpd="sng">
            <a:solidFill>
              <a:schemeClr val="tx1"/>
            </a:solidFill>
            <a:prstDash val="solid"/>
            <a:miter/>
            <a:headEnd type="none" w="med" len="med"/>
            <a:tailEnd type="none" w="med" len="med"/>
          </a:ln>
        </p:spPr>
      </p:cxnSp>
      <p:cxnSp>
        <p:nvCxnSpPr>
          <p:cNvPr id="75795" name="AutoShape 19"/>
          <p:cNvCxnSpPr>
            <a:stCxn id="75778" idx="3"/>
            <a:endCxn id="75787" idx="1"/>
          </p:cNvCxnSpPr>
          <p:nvPr/>
        </p:nvCxnSpPr>
        <p:spPr>
          <a:xfrm>
            <a:off x="2335213" y="3473450"/>
            <a:ext cx="658812" cy="1169988"/>
          </a:xfrm>
          <a:prstGeom prst="bentConnector3">
            <a:avLst>
              <a:gd name="adj1" fmla="val 49880"/>
            </a:avLst>
          </a:prstGeom>
          <a:ln w="9525" cap="flat" cmpd="sng">
            <a:solidFill>
              <a:schemeClr val="tx1"/>
            </a:solidFill>
            <a:prstDash val="solid"/>
            <a:miter/>
            <a:headEnd type="none" w="med" len="med"/>
            <a:tailEnd type="none" w="med" len="med"/>
          </a:ln>
        </p:spPr>
      </p:cxnSp>
      <p:cxnSp>
        <p:nvCxnSpPr>
          <p:cNvPr id="75796" name="AutoShape 20"/>
          <p:cNvCxnSpPr>
            <a:stCxn id="75778" idx="3"/>
            <a:endCxn id="75784" idx="1"/>
          </p:cNvCxnSpPr>
          <p:nvPr/>
        </p:nvCxnSpPr>
        <p:spPr>
          <a:xfrm flipV="1">
            <a:off x="2335213" y="3009900"/>
            <a:ext cx="650875" cy="46355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5797" name="AutoShape 21"/>
          <p:cNvCxnSpPr>
            <a:stCxn id="75778" idx="3"/>
            <a:endCxn id="75788" idx="1"/>
          </p:cNvCxnSpPr>
          <p:nvPr/>
        </p:nvCxnSpPr>
        <p:spPr>
          <a:xfrm>
            <a:off x="2335213" y="3473450"/>
            <a:ext cx="658812" cy="1689100"/>
          </a:xfrm>
          <a:prstGeom prst="bentConnector3">
            <a:avLst>
              <a:gd name="adj1" fmla="val 49880"/>
            </a:avLst>
          </a:prstGeom>
          <a:ln w="9525" cap="flat" cmpd="sng">
            <a:solidFill>
              <a:schemeClr val="tx1"/>
            </a:solidFill>
            <a:prstDash val="solid"/>
            <a:miter/>
            <a:headEnd type="none" w="med" len="med"/>
            <a:tailEnd type="none" w="med" len="med"/>
          </a:ln>
        </p:spPr>
      </p:cxnSp>
      <p:cxnSp>
        <p:nvCxnSpPr>
          <p:cNvPr id="75798" name="AutoShape 22"/>
          <p:cNvCxnSpPr>
            <a:stCxn id="75778" idx="3"/>
            <a:endCxn id="75789" idx="1"/>
          </p:cNvCxnSpPr>
          <p:nvPr/>
        </p:nvCxnSpPr>
        <p:spPr>
          <a:xfrm>
            <a:off x="2335213" y="3473450"/>
            <a:ext cx="658812" cy="2197100"/>
          </a:xfrm>
          <a:prstGeom prst="bentConnector3">
            <a:avLst>
              <a:gd name="adj1" fmla="val 49880"/>
            </a:avLst>
          </a:prstGeom>
          <a:ln w="9525" cap="flat" cmpd="sng">
            <a:solidFill>
              <a:schemeClr val="tx1"/>
            </a:solidFill>
            <a:prstDash val="solid"/>
            <a:miter/>
            <a:headEnd type="none" w="med" len="med"/>
            <a:tailEnd type="none" w="med" len="med"/>
          </a:ln>
        </p:spPr>
      </p:cxnSp>
      <p:sp>
        <p:nvSpPr>
          <p:cNvPr id="75799" name="Text Box 24"/>
          <p:cNvSpPr txBox="1"/>
          <p:nvPr/>
        </p:nvSpPr>
        <p:spPr>
          <a:xfrm>
            <a:off x="900113"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Sociedad</a:t>
            </a:r>
            <a:endParaRPr lang="es-ES_tradnl" altLang="es-CL" sz="2400" i="1"/>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6802" name="Rectangle 2"/>
          <p:cNvSpPr/>
          <p:nvPr/>
        </p:nvSpPr>
        <p:spPr>
          <a:xfrm>
            <a:off x="5207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 de</a:t>
            </a:r>
            <a:endParaRPr lang="es-ES_tradnl" altLang="es-CL" sz="5500"/>
          </a:p>
          <a:p>
            <a:pPr marL="0" lvl="0" indent="0" algn="ctr">
              <a:spcBef>
                <a:spcPct val="0"/>
              </a:spcBef>
              <a:buNone/>
            </a:pPr>
            <a:r>
              <a:rPr lang="es-ES_tradnl" altLang="es-CL" sz="5500"/>
              <a:t>mandato</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7826" name="Text Box 2"/>
          <p:cNvSpPr txBox="1"/>
          <p:nvPr/>
        </p:nvSpPr>
        <p:spPr>
          <a:xfrm>
            <a:off x="1190625" y="3203575"/>
            <a:ext cx="1095375"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MANDATO</a:t>
            </a:r>
            <a:endParaRPr lang="es-ES_tradnl" altLang="es-CL" sz="1400">
              <a:latin typeface="Arial" panose="020B0604020202020204" pitchFamily="34" charset="0"/>
            </a:endParaRPr>
          </a:p>
        </p:txBody>
      </p:sp>
      <p:sp>
        <p:nvSpPr>
          <p:cNvPr id="77827" name="Text Box 3"/>
          <p:cNvSpPr txBox="1"/>
          <p:nvPr/>
        </p:nvSpPr>
        <p:spPr>
          <a:xfrm>
            <a:off x="2916238" y="1700213"/>
            <a:ext cx="89058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1200" b="1">
              <a:latin typeface="Arial" panose="020B0604020202020204" pitchFamily="34" charset="0"/>
            </a:endParaRPr>
          </a:p>
        </p:txBody>
      </p:sp>
      <p:sp>
        <p:nvSpPr>
          <p:cNvPr id="77828" name="Text Box 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Mandato</a:t>
            </a:r>
            <a:endParaRPr lang="es-ES_tradnl" altLang="es-CL" sz="2400" i="1"/>
          </a:p>
        </p:txBody>
      </p:sp>
      <p:sp>
        <p:nvSpPr>
          <p:cNvPr id="77829" name="Text Box 5"/>
          <p:cNvSpPr txBox="1"/>
          <p:nvPr/>
        </p:nvSpPr>
        <p:spPr>
          <a:xfrm>
            <a:off x="2917825" y="3132138"/>
            <a:ext cx="131762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Características </a:t>
            </a:r>
            <a:endParaRPr lang="es-ES_tradnl" altLang="es-CL" sz="1200" b="1">
              <a:latin typeface="Arial" panose="020B0604020202020204" pitchFamily="34" charset="0"/>
            </a:endParaRPr>
          </a:p>
        </p:txBody>
      </p:sp>
      <p:cxnSp>
        <p:nvCxnSpPr>
          <p:cNvPr id="77830" name="AutoShape 6"/>
          <p:cNvCxnSpPr>
            <a:stCxn id="77826" idx="3"/>
            <a:endCxn id="77827" idx="1"/>
          </p:cNvCxnSpPr>
          <p:nvPr/>
        </p:nvCxnSpPr>
        <p:spPr>
          <a:xfrm flipV="1">
            <a:off x="2286000" y="1839913"/>
            <a:ext cx="630238" cy="1517650"/>
          </a:xfrm>
          <a:prstGeom prst="bentConnector3">
            <a:avLst>
              <a:gd name="adj1" fmla="val 49875"/>
            </a:avLst>
          </a:prstGeom>
          <a:ln w="9525" cap="flat" cmpd="sng">
            <a:solidFill>
              <a:schemeClr val="tx1"/>
            </a:solidFill>
            <a:prstDash val="solid"/>
            <a:miter/>
            <a:headEnd type="none" w="med" len="med"/>
            <a:tailEnd type="none" w="med" len="med"/>
          </a:ln>
        </p:spPr>
      </p:cxnSp>
      <p:sp>
        <p:nvSpPr>
          <p:cNvPr id="77831" name="Text Box 13"/>
          <p:cNvSpPr txBox="1"/>
          <p:nvPr/>
        </p:nvSpPr>
        <p:spPr>
          <a:xfrm>
            <a:off x="250825" y="4594225"/>
            <a:ext cx="2070100" cy="12065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spcAft>
                <a:spcPts val="600"/>
              </a:spcAft>
              <a:buNone/>
            </a:pPr>
            <a:r>
              <a:rPr lang="es-ES" altLang="es-CL" sz="1200"/>
              <a:t>El mandato es un contrato en que una persona confía la gestión de uno o más negocios a otra, que se hace cargo de ellos por cuenta y riesgo de la primera</a:t>
            </a:r>
            <a:r>
              <a:rPr lang="es-ES_tradnl" altLang="es-CL" sz="1200"/>
              <a:t>.</a:t>
            </a:r>
            <a:endParaRPr lang="es-ES_tradnl" altLang="es-CL" sz="1200"/>
          </a:p>
        </p:txBody>
      </p:sp>
      <p:sp>
        <p:nvSpPr>
          <p:cNvPr id="77832" name="Text Box 14"/>
          <p:cNvSpPr txBox="1"/>
          <p:nvPr/>
        </p:nvSpPr>
        <p:spPr>
          <a:xfrm>
            <a:off x="250825" y="4221163"/>
            <a:ext cx="2070100" cy="2794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100" b="1">
                <a:latin typeface="Arial" panose="020B0604020202020204" pitchFamily="34" charset="0"/>
              </a:rPr>
              <a:t>Artículo 2116</a:t>
            </a:r>
            <a:endParaRPr lang="es-ES_tradnl" altLang="es-CL" sz="1100" b="1">
              <a:latin typeface="Arial" panose="020B0604020202020204" pitchFamily="34" charset="0"/>
            </a:endParaRPr>
          </a:p>
        </p:txBody>
      </p:sp>
      <p:sp>
        <p:nvSpPr>
          <p:cNvPr id="77833" name="Text Box 15"/>
          <p:cNvSpPr txBox="1"/>
          <p:nvPr/>
        </p:nvSpPr>
        <p:spPr>
          <a:xfrm>
            <a:off x="4570413" y="2636838"/>
            <a:ext cx="14398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Perfeccionamiento</a:t>
            </a:r>
            <a:endParaRPr lang="es-ES_tradnl" altLang="es-CL" sz="1200">
              <a:solidFill>
                <a:srgbClr val="000000"/>
              </a:solidFill>
            </a:endParaRPr>
          </a:p>
        </p:txBody>
      </p:sp>
      <p:sp>
        <p:nvSpPr>
          <p:cNvPr id="77834" name="Text Box 16"/>
          <p:cNvSpPr txBox="1"/>
          <p:nvPr/>
        </p:nvSpPr>
        <p:spPr>
          <a:xfrm>
            <a:off x="4570413" y="3128963"/>
            <a:ext cx="1079500"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Naturalmente oneroso</a:t>
            </a:r>
            <a:endParaRPr lang="es-ES_tradnl" altLang="es-CL" sz="1200">
              <a:solidFill>
                <a:srgbClr val="000000"/>
              </a:solidFill>
            </a:endParaRPr>
          </a:p>
        </p:txBody>
      </p:sp>
      <p:sp>
        <p:nvSpPr>
          <p:cNvPr id="77835" name="Text Box 17"/>
          <p:cNvSpPr txBox="1"/>
          <p:nvPr/>
        </p:nvSpPr>
        <p:spPr>
          <a:xfrm>
            <a:off x="4570413" y="3813175"/>
            <a:ext cx="720725"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solidFill>
                  <a:srgbClr val="000000"/>
                </a:solidFill>
              </a:rPr>
              <a:t>Bilateral</a:t>
            </a:r>
            <a:endParaRPr lang="es-ES_tradnl" altLang="es-CL" sz="1100">
              <a:solidFill>
                <a:srgbClr val="000000"/>
              </a:solidFill>
            </a:endParaRPr>
          </a:p>
        </p:txBody>
      </p:sp>
      <p:cxnSp>
        <p:nvCxnSpPr>
          <p:cNvPr id="77836" name="AutoShape 18"/>
          <p:cNvCxnSpPr>
            <a:stCxn id="77829" idx="3"/>
            <a:endCxn id="77833" idx="1"/>
          </p:cNvCxnSpPr>
          <p:nvPr/>
        </p:nvCxnSpPr>
        <p:spPr>
          <a:xfrm flipV="1">
            <a:off x="4235450" y="2776538"/>
            <a:ext cx="334963" cy="495300"/>
          </a:xfrm>
          <a:prstGeom prst="bentConnector3">
            <a:avLst>
              <a:gd name="adj1" fmla="val 49764"/>
            </a:avLst>
          </a:prstGeom>
          <a:ln w="9525" cap="flat" cmpd="sng">
            <a:solidFill>
              <a:schemeClr val="tx1"/>
            </a:solidFill>
            <a:prstDash val="solid"/>
            <a:miter/>
            <a:headEnd type="none" w="med" len="med"/>
            <a:tailEnd type="none" w="med" len="med"/>
          </a:ln>
        </p:spPr>
      </p:cxnSp>
      <p:cxnSp>
        <p:nvCxnSpPr>
          <p:cNvPr id="77837" name="AutoShape 19"/>
          <p:cNvCxnSpPr>
            <a:stCxn id="77829" idx="3"/>
            <a:endCxn id="77834" idx="1"/>
          </p:cNvCxnSpPr>
          <p:nvPr/>
        </p:nvCxnSpPr>
        <p:spPr>
          <a:xfrm>
            <a:off x="4235450" y="3271838"/>
            <a:ext cx="334963" cy="87312"/>
          </a:xfrm>
          <a:prstGeom prst="bentConnector3">
            <a:avLst>
              <a:gd name="adj1" fmla="val 49764"/>
            </a:avLst>
          </a:prstGeom>
          <a:ln w="9525" cap="flat" cmpd="sng">
            <a:solidFill>
              <a:schemeClr val="tx1"/>
            </a:solidFill>
            <a:prstDash val="solid"/>
            <a:miter/>
            <a:headEnd type="none" w="med" len="med"/>
            <a:tailEnd type="none" w="med" len="med"/>
          </a:ln>
        </p:spPr>
      </p:cxnSp>
      <p:cxnSp>
        <p:nvCxnSpPr>
          <p:cNvPr id="77838" name="AutoShape 20"/>
          <p:cNvCxnSpPr>
            <a:stCxn id="77829" idx="3"/>
            <a:endCxn id="77835" idx="1"/>
          </p:cNvCxnSpPr>
          <p:nvPr/>
        </p:nvCxnSpPr>
        <p:spPr>
          <a:xfrm>
            <a:off x="4235450" y="3271838"/>
            <a:ext cx="334963" cy="673100"/>
          </a:xfrm>
          <a:prstGeom prst="bentConnector3">
            <a:avLst>
              <a:gd name="adj1" fmla="val 49764"/>
            </a:avLst>
          </a:prstGeom>
          <a:ln w="9525" cap="flat" cmpd="sng">
            <a:solidFill>
              <a:schemeClr val="tx1"/>
            </a:solidFill>
            <a:prstDash val="solid"/>
            <a:miter/>
            <a:headEnd type="none" w="med" len="med"/>
            <a:tailEnd type="none" w="med" len="med"/>
          </a:ln>
        </p:spPr>
      </p:cxnSp>
      <p:sp>
        <p:nvSpPr>
          <p:cNvPr id="77839" name="Text Box 21"/>
          <p:cNvSpPr txBox="1"/>
          <p:nvPr/>
        </p:nvSpPr>
        <p:spPr>
          <a:xfrm>
            <a:off x="6226175" y="1917700"/>
            <a:ext cx="1079500"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Generalmente consensual</a:t>
            </a:r>
            <a:endParaRPr lang="es-ES_tradnl" altLang="es-CL" sz="1200">
              <a:solidFill>
                <a:srgbClr val="000000"/>
              </a:solidFill>
            </a:endParaRPr>
          </a:p>
        </p:txBody>
      </p:sp>
      <p:sp>
        <p:nvSpPr>
          <p:cNvPr id="77840" name="Text Box 22"/>
          <p:cNvSpPr txBox="1"/>
          <p:nvPr/>
        </p:nvSpPr>
        <p:spPr>
          <a:xfrm>
            <a:off x="7594600" y="2349500"/>
            <a:ext cx="1081088" cy="5524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rPr>
              <a:t>Encargo aceptado por el mandatario</a:t>
            </a:r>
            <a:endParaRPr lang="es-ES_tradnl" altLang="es-CL" sz="1000">
              <a:solidFill>
                <a:srgbClr val="000000"/>
              </a:solidFill>
            </a:endParaRPr>
          </a:p>
        </p:txBody>
      </p:sp>
      <p:sp>
        <p:nvSpPr>
          <p:cNvPr id="77841" name="Text Box 23"/>
          <p:cNvSpPr txBox="1"/>
          <p:nvPr/>
        </p:nvSpPr>
        <p:spPr>
          <a:xfrm>
            <a:off x="6226175" y="3656013"/>
            <a:ext cx="8636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Solemne</a:t>
            </a:r>
            <a:endParaRPr lang="es-ES_tradnl" altLang="es-CL" sz="1200">
              <a:solidFill>
                <a:srgbClr val="000000"/>
              </a:solidFill>
            </a:endParaRPr>
          </a:p>
        </p:txBody>
      </p:sp>
      <p:sp>
        <p:nvSpPr>
          <p:cNvPr id="77842" name="Text Box 27"/>
          <p:cNvSpPr txBox="1"/>
          <p:nvPr/>
        </p:nvSpPr>
        <p:spPr>
          <a:xfrm>
            <a:off x="2914650" y="4903788"/>
            <a:ext cx="2074863"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Mandato y representación</a:t>
            </a:r>
            <a:endParaRPr lang="es-ES_tradnl" altLang="es-CL" sz="1200" b="1">
              <a:latin typeface="Arial" panose="020B0604020202020204" pitchFamily="34" charset="0"/>
            </a:endParaRPr>
          </a:p>
        </p:txBody>
      </p:sp>
      <p:cxnSp>
        <p:nvCxnSpPr>
          <p:cNvPr id="77843" name="AutoShape 34"/>
          <p:cNvCxnSpPr>
            <a:stCxn id="77826" idx="3"/>
            <a:endCxn id="77842" idx="1"/>
          </p:cNvCxnSpPr>
          <p:nvPr/>
        </p:nvCxnSpPr>
        <p:spPr>
          <a:xfrm>
            <a:off x="2286000" y="3357563"/>
            <a:ext cx="628650" cy="168592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7844" name="AutoShape 35"/>
          <p:cNvCxnSpPr>
            <a:stCxn id="77826" idx="3"/>
            <a:endCxn id="77829" idx="1"/>
          </p:cNvCxnSpPr>
          <p:nvPr/>
        </p:nvCxnSpPr>
        <p:spPr>
          <a:xfrm flipV="1">
            <a:off x="2286000" y="3271838"/>
            <a:ext cx="631825" cy="85725"/>
          </a:xfrm>
          <a:prstGeom prst="bentConnector3">
            <a:avLst>
              <a:gd name="adj1" fmla="val 50000"/>
            </a:avLst>
          </a:prstGeom>
          <a:ln w="9525" cap="flat" cmpd="sng">
            <a:solidFill>
              <a:schemeClr val="tx1"/>
            </a:solidFill>
            <a:prstDash val="solid"/>
            <a:miter/>
            <a:headEnd type="none" w="med" len="med"/>
            <a:tailEnd type="none" w="med" len="med"/>
          </a:ln>
        </p:spPr>
      </p:cxnSp>
      <p:sp>
        <p:nvSpPr>
          <p:cNvPr id="77845" name="Text Box 36"/>
          <p:cNvSpPr txBox="1"/>
          <p:nvPr/>
        </p:nvSpPr>
        <p:spPr>
          <a:xfrm>
            <a:off x="7594600" y="1557338"/>
            <a:ext cx="1081088" cy="5524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rPr>
              <a:t>Formas de efectuar el encargo</a:t>
            </a:r>
            <a:endParaRPr lang="es-ES_tradnl" altLang="es-CL" sz="1000">
              <a:solidFill>
                <a:srgbClr val="000000"/>
              </a:solidFill>
            </a:endParaRPr>
          </a:p>
        </p:txBody>
      </p:sp>
      <p:cxnSp>
        <p:nvCxnSpPr>
          <p:cNvPr id="77846" name="AutoShape 37"/>
          <p:cNvCxnSpPr>
            <a:stCxn id="77833" idx="3"/>
            <a:endCxn id="77839" idx="1"/>
          </p:cNvCxnSpPr>
          <p:nvPr/>
        </p:nvCxnSpPr>
        <p:spPr>
          <a:xfrm flipV="1">
            <a:off x="6010275" y="2147888"/>
            <a:ext cx="215900" cy="628650"/>
          </a:xfrm>
          <a:prstGeom prst="bentConnector3">
            <a:avLst>
              <a:gd name="adj1" fmla="val 49264"/>
            </a:avLst>
          </a:prstGeom>
          <a:ln w="9525" cap="flat" cmpd="sng">
            <a:solidFill>
              <a:schemeClr val="tx1"/>
            </a:solidFill>
            <a:prstDash val="solid"/>
            <a:miter/>
            <a:headEnd type="none" w="med" len="med"/>
            <a:tailEnd type="none" w="med" len="med"/>
          </a:ln>
        </p:spPr>
      </p:cxnSp>
      <p:cxnSp>
        <p:nvCxnSpPr>
          <p:cNvPr id="77847" name="AutoShape 38"/>
          <p:cNvCxnSpPr>
            <a:stCxn id="77833" idx="3"/>
            <a:endCxn id="77841" idx="1"/>
          </p:cNvCxnSpPr>
          <p:nvPr/>
        </p:nvCxnSpPr>
        <p:spPr>
          <a:xfrm>
            <a:off x="6010275" y="2776538"/>
            <a:ext cx="215900" cy="1019175"/>
          </a:xfrm>
          <a:prstGeom prst="bentConnector3">
            <a:avLst>
              <a:gd name="adj1" fmla="val 49264"/>
            </a:avLst>
          </a:prstGeom>
          <a:ln w="9525" cap="flat" cmpd="sng">
            <a:solidFill>
              <a:schemeClr val="tx1"/>
            </a:solidFill>
            <a:prstDash val="solid"/>
            <a:miter/>
            <a:headEnd type="none" w="med" len="med"/>
            <a:tailEnd type="none" w="med" len="med"/>
          </a:ln>
        </p:spPr>
      </p:cxnSp>
      <p:cxnSp>
        <p:nvCxnSpPr>
          <p:cNvPr id="77848" name="AutoShape 39"/>
          <p:cNvCxnSpPr>
            <a:stCxn id="77839" idx="3"/>
            <a:endCxn id="77845" idx="1"/>
          </p:cNvCxnSpPr>
          <p:nvPr/>
        </p:nvCxnSpPr>
        <p:spPr>
          <a:xfrm flipV="1">
            <a:off x="7305675" y="1833563"/>
            <a:ext cx="288925" cy="31432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77849" name="AutoShape 40"/>
          <p:cNvCxnSpPr>
            <a:stCxn id="77839" idx="3"/>
            <a:endCxn id="77840" idx="1"/>
          </p:cNvCxnSpPr>
          <p:nvPr/>
        </p:nvCxnSpPr>
        <p:spPr>
          <a:xfrm>
            <a:off x="7305675" y="2147888"/>
            <a:ext cx="288925" cy="477837"/>
          </a:xfrm>
          <a:prstGeom prst="bentConnector3">
            <a:avLst>
              <a:gd name="adj1" fmla="val 50000"/>
            </a:avLst>
          </a:prstGeom>
          <a:ln w="9525" cap="flat" cmpd="sng">
            <a:solidFill>
              <a:schemeClr val="tx1"/>
            </a:solidFill>
            <a:prstDash val="solid"/>
            <a:miter/>
            <a:headEnd type="none" w="med" len="med"/>
            <a:tailEnd type="none" w="med" len="med"/>
          </a:ln>
        </p:spPr>
      </p:cxnSp>
      <p:sp>
        <p:nvSpPr>
          <p:cNvPr id="77850" name="Text Box 41"/>
          <p:cNvSpPr txBox="1"/>
          <p:nvPr/>
        </p:nvSpPr>
        <p:spPr>
          <a:xfrm>
            <a:off x="7450138" y="3213100"/>
            <a:ext cx="576262"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rPr>
              <a:t>Casos</a:t>
            </a:r>
            <a:endParaRPr lang="es-ES_tradnl" altLang="es-CL" sz="1000">
              <a:solidFill>
                <a:srgbClr val="000000"/>
              </a:solidFill>
            </a:endParaRPr>
          </a:p>
        </p:txBody>
      </p:sp>
      <p:sp>
        <p:nvSpPr>
          <p:cNvPr id="77851" name="Text Box 42"/>
          <p:cNvSpPr txBox="1"/>
          <p:nvPr/>
        </p:nvSpPr>
        <p:spPr>
          <a:xfrm>
            <a:off x="7450138" y="4437063"/>
            <a:ext cx="1081087" cy="5524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solidFill>
                  <a:srgbClr val="000000"/>
                </a:solidFill>
              </a:rPr>
              <a:t>Mandato para ejecutar actos solemnes</a:t>
            </a:r>
            <a:endParaRPr lang="es-ES_tradnl" altLang="es-CL" sz="1000">
              <a:solidFill>
                <a:srgbClr val="000000"/>
              </a:solidFill>
            </a:endParaRPr>
          </a:p>
        </p:txBody>
      </p:sp>
      <p:sp>
        <p:nvSpPr>
          <p:cNvPr id="77852" name="Rectangle 43"/>
          <p:cNvSpPr/>
          <p:nvPr/>
        </p:nvSpPr>
        <p:spPr>
          <a:xfrm>
            <a:off x="7450138" y="3449638"/>
            <a:ext cx="1296987" cy="85407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000"/>
              <a:t> Mandato judicial </a:t>
            </a:r>
            <a:endParaRPr lang="es-ES_tradnl" altLang="es-CL" sz="1000"/>
          </a:p>
          <a:p>
            <a:pPr marL="0" lvl="0" indent="0">
              <a:spcBef>
                <a:spcPct val="0"/>
              </a:spcBef>
            </a:pPr>
            <a:r>
              <a:rPr lang="es-ES_tradnl" altLang="es-CL" sz="1000"/>
              <a:t> Mandato para contraer matrimonio </a:t>
            </a:r>
            <a:endParaRPr lang="es-ES_tradnl" altLang="es-CL" sz="1000"/>
          </a:p>
          <a:p>
            <a:pPr marL="0" lvl="0" indent="0">
              <a:spcBef>
                <a:spcPct val="0"/>
              </a:spcBef>
            </a:pPr>
            <a:r>
              <a:rPr lang="es-ES_tradnl" altLang="es-CL" sz="1000"/>
              <a:t> Mandato del artículo 1749 y 1754.</a:t>
            </a:r>
            <a:endParaRPr lang="es-ES_tradnl" altLang="es-CL" sz="1000"/>
          </a:p>
        </p:txBody>
      </p:sp>
      <p:cxnSp>
        <p:nvCxnSpPr>
          <p:cNvPr id="77853" name="AutoShape 44"/>
          <p:cNvCxnSpPr>
            <a:stCxn id="77841" idx="3"/>
            <a:endCxn id="77850" idx="1"/>
          </p:cNvCxnSpPr>
          <p:nvPr/>
        </p:nvCxnSpPr>
        <p:spPr>
          <a:xfrm flipV="1">
            <a:off x="7089775" y="3336925"/>
            <a:ext cx="360363" cy="458788"/>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77854" name="AutoShape 45"/>
          <p:cNvCxnSpPr>
            <a:stCxn id="77841" idx="3"/>
            <a:endCxn id="77851" idx="1"/>
          </p:cNvCxnSpPr>
          <p:nvPr/>
        </p:nvCxnSpPr>
        <p:spPr>
          <a:xfrm>
            <a:off x="7089775" y="3795713"/>
            <a:ext cx="360363" cy="917575"/>
          </a:xfrm>
          <a:prstGeom prst="bentConnector3">
            <a:avLst>
              <a:gd name="adj1" fmla="val 49778"/>
            </a:avLst>
          </a:prstGeom>
          <a:ln w="9525" cap="flat" cmpd="sng">
            <a:solidFill>
              <a:schemeClr val="tx1"/>
            </a:solidFill>
            <a:prstDash val="solid"/>
            <a:miter/>
            <a:headEnd type="none" w="med" len="med"/>
            <a:tailEnd type="none" w="med" len="med"/>
          </a:ln>
        </p:spPr>
      </p:cxnSp>
      <p:sp>
        <p:nvSpPr>
          <p:cNvPr id="77855" name="Rectangle 48"/>
          <p:cNvSpPr/>
          <p:nvPr/>
        </p:nvSpPr>
        <p:spPr>
          <a:xfrm>
            <a:off x="6389688" y="5884863"/>
            <a:ext cx="1277937" cy="277812"/>
          </a:xfrm>
          <a:prstGeom prst="rect">
            <a:avLst/>
          </a:prstGeom>
          <a:solidFill>
            <a:schemeClr val="hlink"/>
          </a:solid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representación</a:t>
            </a:r>
            <a:endParaRPr lang="es-ES_tradnl" altLang="es-CL" sz="1200" b="1">
              <a:latin typeface="Arial" panose="020B0604020202020204" pitchFamily="34" charset="0"/>
            </a:endParaRPr>
          </a:p>
        </p:txBody>
      </p:sp>
      <p:sp>
        <p:nvSpPr>
          <p:cNvPr id="77856" name="Rectangle 49"/>
          <p:cNvSpPr/>
          <p:nvPr/>
        </p:nvSpPr>
        <p:spPr>
          <a:xfrm>
            <a:off x="4624388" y="5888038"/>
            <a:ext cx="822325" cy="277812"/>
          </a:xfrm>
          <a:prstGeom prst="rect">
            <a:avLst/>
          </a:prstGeom>
          <a:solidFill>
            <a:schemeClr val="hlink"/>
          </a:solid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mandato</a:t>
            </a:r>
            <a:endParaRPr lang="es-ES_tradnl" altLang="es-CL" sz="1200" b="1">
              <a:latin typeface="Arial" panose="020B0604020202020204" pitchFamily="34" charset="0"/>
            </a:endParaRPr>
          </a:p>
        </p:txBody>
      </p:sp>
      <p:sp>
        <p:nvSpPr>
          <p:cNvPr id="77857" name="AutoShape 50"/>
          <p:cNvSpPr/>
          <p:nvPr/>
        </p:nvSpPr>
        <p:spPr>
          <a:xfrm>
            <a:off x="4767263" y="5311775"/>
            <a:ext cx="2881312" cy="504825"/>
          </a:xfrm>
          <a:prstGeom prst="curvedDownArrow">
            <a:avLst>
              <a:gd name="adj1" fmla="val 88683"/>
              <a:gd name="adj2" fmla="val 228301"/>
              <a:gd name="adj3" fmla="val 41194"/>
            </a:avLst>
          </a:prstGeom>
          <a:solidFill>
            <a:srgbClr val="99CC00"/>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77858" name="Rectangle 51"/>
          <p:cNvSpPr/>
          <p:nvPr/>
        </p:nvSpPr>
        <p:spPr>
          <a:xfrm>
            <a:off x="5668963" y="5240338"/>
            <a:ext cx="611187" cy="277812"/>
          </a:xfrm>
          <a:prstGeom prst="rect">
            <a:avLst/>
          </a:prstGeom>
          <a:solidFill>
            <a:srgbClr val="FFCC99"/>
          </a:solid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poder</a:t>
            </a:r>
            <a:endParaRPr lang="es-ES_tradnl" altLang="es-CL" sz="1200" b="1">
              <a:latin typeface="Arial" panose="020B0604020202020204" pitchFamily="34" charset="0"/>
            </a:endParaRPr>
          </a:p>
        </p:txBody>
      </p:sp>
      <p:sp>
        <p:nvSpPr>
          <p:cNvPr id="77859" name="Text Box 52"/>
          <p:cNvSpPr txBox="1"/>
          <p:nvPr/>
        </p:nvSpPr>
        <p:spPr>
          <a:xfrm>
            <a:off x="4500563" y="4089400"/>
            <a:ext cx="1223962" cy="5492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t>El mandatario obra por cuenta y riesgo del mandante</a:t>
            </a:r>
            <a:endParaRPr lang="es-ES_tradnl" altLang="es-CL" sz="1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4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8850" name="Text Box 2"/>
          <p:cNvSpPr txBox="1"/>
          <p:nvPr/>
        </p:nvSpPr>
        <p:spPr>
          <a:xfrm>
            <a:off x="755650" y="3357563"/>
            <a:ext cx="1397000" cy="52070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Requisitos del</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mandato</a:t>
            </a:r>
            <a:endParaRPr lang="es-ES_tradnl" altLang="es-CL" sz="1400">
              <a:latin typeface="Arial" panose="020B0604020202020204" pitchFamily="34" charset="0"/>
            </a:endParaRPr>
          </a:p>
        </p:txBody>
      </p:sp>
      <p:sp>
        <p:nvSpPr>
          <p:cNvPr id="78851" name="Text Box 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Mandato</a:t>
            </a:r>
            <a:endParaRPr lang="es-ES_tradnl" altLang="es-CL" sz="2400" i="1"/>
          </a:p>
        </p:txBody>
      </p:sp>
      <p:sp>
        <p:nvSpPr>
          <p:cNvPr id="78852" name="Text Box 5"/>
          <p:cNvSpPr txBox="1"/>
          <p:nvPr/>
        </p:nvSpPr>
        <p:spPr>
          <a:xfrm>
            <a:off x="2949575" y="2555875"/>
            <a:ext cx="1490663"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Respecto del acto</a:t>
            </a:r>
            <a:endParaRPr lang="es-ES_tradnl" altLang="es-CL" sz="1200" b="1">
              <a:latin typeface="Arial" panose="020B0604020202020204" pitchFamily="34" charset="0"/>
            </a:endParaRPr>
          </a:p>
        </p:txBody>
      </p:sp>
      <p:sp>
        <p:nvSpPr>
          <p:cNvPr id="78853" name="Text Box 9"/>
          <p:cNvSpPr txBox="1"/>
          <p:nvPr/>
        </p:nvSpPr>
        <p:spPr>
          <a:xfrm>
            <a:off x="4800600" y="2060575"/>
            <a:ext cx="8302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Objeto</a:t>
            </a:r>
            <a:endParaRPr lang="es-ES_tradnl" altLang="es-CL" sz="1200">
              <a:solidFill>
                <a:srgbClr val="000000"/>
              </a:solidFill>
            </a:endParaRPr>
          </a:p>
        </p:txBody>
      </p:sp>
      <p:sp>
        <p:nvSpPr>
          <p:cNvPr id="78854" name="Text Box 10"/>
          <p:cNvSpPr txBox="1"/>
          <p:nvPr/>
        </p:nvSpPr>
        <p:spPr>
          <a:xfrm>
            <a:off x="4787900" y="3367088"/>
            <a:ext cx="10795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El interés</a:t>
            </a:r>
            <a:endParaRPr lang="es-ES_tradnl" altLang="es-CL" sz="1200">
              <a:solidFill>
                <a:srgbClr val="000000"/>
              </a:solidFill>
            </a:endParaRPr>
          </a:p>
        </p:txBody>
      </p:sp>
      <p:cxnSp>
        <p:nvCxnSpPr>
          <p:cNvPr id="78855" name="AutoShape 12"/>
          <p:cNvCxnSpPr>
            <a:stCxn id="78852" idx="3"/>
            <a:endCxn id="78853" idx="1"/>
          </p:cNvCxnSpPr>
          <p:nvPr/>
        </p:nvCxnSpPr>
        <p:spPr>
          <a:xfrm flipV="1">
            <a:off x="4440238" y="2200275"/>
            <a:ext cx="360362" cy="495300"/>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78856" name="AutoShape 13"/>
          <p:cNvCxnSpPr>
            <a:stCxn id="78852" idx="3"/>
            <a:endCxn id="78854" idx="1"/>
          </p:cNvCxnSpPr>
          <p:nvPr/>
        </p:nvCxnSpPr>
        <p:spPr>
          <a:xfrm>
            <a:off x="4440238" y="2695575"/>
            <a:ext cx="347662" cy="811213"/>
          </a:xfrm>
          <a:prstGeom prst="bentConnector3">
            <a:avLst>
              <a:gd name="adj1" fmla="val 49773"/>
            </a:avLst>
          </a:prstGeom>
          <a:ln w="9525" cap="flat" cmpd="sng">
            <a:solidFill>
              <a:schemeClr val="tx1"/>
            </a:solidFill>
            <a:prstDash val="solid"/>
            <a:miter/>
            <a:headEnd type="none" w="med" len="med"/>
            <a:tailEnd type="none" w="med" len="med"/>
          </a:ln>
        </p:spPr>
      </p:cxnSp>
      <p:sp>
        <p:nvSpPr>
          <p:cNvPr id="78857" name="Text Box 18"/>
          <p:cNvSpPr txBox="1"/>
          <p:nvPr/>
        </p:nvSpPr>
        <p:spPr>
          <a:xfrm>
            <a:off x="2944813" y="4903788"/>
            <a:ext cx="2049462"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Respecto de la capacidad</a:t>
            </a:r>
            <a:endParaRPr lang="es-ES_tradnl" altLang="es-CL" sz="1200" b="1">
              <a:latin typeface="Arial" panose="020B0604020202020204" pitchFamily="34" charset="0"/>
            </a:endParaRPr>
          </a:p>
        </p:txBody>
      </p:sp>
      <p:cxnSp>
        <p:nvCxnSpPr>
          <p:cNvPr id="78858" name="AutoShape 19"/>
          <p:cNvCxnSpPr>
            <a:stCxn id="78850" idx="3"/>
            <a:endCxn id="78857" idx="1"/>
          </p:cNvCxnSpPr>
          <p:nvPr/>
        </p:nvCxnSpPr>
        <p:spPr>
          <a:xfrm>
            <a:off x="2152650" y="3617913"/>
            <a:ext cx="792163" cy="1425575"/>
          </a:xfrm>
          <a:prstGeom prst="bentConnector3">
            <a:avLst>
              <a:gd name="adj1" fmla="val 49898"/>
            </a:avLst>
          </a:prstGeom>
          <a:ln w="9525" cap="flat" cmpd="sng">
            <a:solidFill>
              <a:schemeClr val="tx1"/>
            </a:solidFill>
            <a:prstDash val="solid"/>
            <a:miter/>
            <a:headEnd type="none" w="med" len="med"/>
            <a:tailEnd type="none" w="med" len="med"/>
          </a:ln>
        </p:spPr>
      </p:cxnSp>
      <p:cxnSp>
        <p:nvCxnSpPr>
          <p:cNvPr id="78859" name="AutoShape 20"/>
          <p:cNvCxnSpPr>
            <a:stCxn id="78850" idx="3"/>
            <a:endCxn id="78852" idx="1"/>
          </p:cNvCxnSpPr>
          <p:nvPr/>
        </p:nvCxnSpPr>
        <p:spPr>
          <a:xfrm flipV="1">
            <a:off x="2152650" y="2695575"/>
            <a:ext cx="796925" cy="922338"/>
          </a:xfrm>
          <a:prstGeom prst="bentConnector3">
            <a:avLst>
              <a:gd name="adj1" fmla="val 50000"/>
            </a:avLst>
          </a:prstGeom>
          <a:ln w="9525" cap="flat" cmpd="sng">
            <a:solidFill>
              <a:schemeClr val="tx1"/>
            </a:solidFill>
            <a:prstDash val="solid"/>
            <a:miter/>
            <a:headEnd type="none" w="med" len="med"/>
            <a:tailEnd type="none" w="med" len="med"/>
          </a:ln>
        </p:spPr>
      </p:cxnSp>
      <p:sp>
        <p:nvSpPr>
          <p:cNvPr id="78860" name="Text Box 36"/>
          <p:cNvSpPr txBox="1"/>
          <p:nvPr/>
        </p:nvSpPr>
        <p:spPr>
          <a:xfrm>
            <a:off x="5580063" y="4581525"/>
            <a:ext cx="143986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Del mandante</a:t>
            </a:r>
            <a:endParaRPr lang="es-ES_tradnl" altLang="es-CL" sz="1200">
              <a:solidFill>
                <a:srgbClr val="000000"/>
              </a:solidFill>
            </a:endParaRPr>
          </a:p>
        </p:txBody>
      </p:sp>
      <p:sp>
        <p:nvSpPr>
          <p:cNvPr id="78861" name="Text Box 37"/>
          <p:cNvSpPr txBox="1"/>
          <p:nvPr/>
        </p:nvSpPr>
        <p:spPr>
          <a:xfrm>
            <a:off x="5580063" y="5373688"/>
            <a:ext cx="14398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Del mandatario</a:t>
            </a:r>
            <a:endParaRPr lang="es-ES_tradnl" altLang="es-CL" sz="1200">
              <a:solidFill>
                <a:srgbClr val="000000"/>
              </a:solidFill>
            </a:endParaRPr>
          </a:p>
        </p:txBody>
      </p:sp>
      <p:sp>
        <p:nvSpPr>
          <p:cNvPr id="78862" name="Text Box 38"/>
          <p:cNvSpPr txBox="1"/>
          <p:nvPr/>
        </p:nvSpPr>
        <p:spPr>
          <a:xfrm>
            <a:off x="7113588" y="5373688"/>
            <a:ext cx="1028700"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i="1"/>
              <a:t>Artículo 2128</a:t>
            </a:r>
            <a:endParaRPr lang="es-ES_tradnl" altLang="es-CL" sz="1200" i="1"/>
          </a:p>
        </p:txBody>
      </p:sp>
      <p:cxnSp>
        <p:nvCxnSpPr>
          <p:cNvPr id="78863" name="AutoShape 39"/>
          <p:cNvCxnSpPr>
            <a:stCxn id="78857" idx="3"/>
            <a:endCxn id="78860" idx="1"/>
          </p:cNvCxnSpPr>
          <p:nvPr/>
        </p:nvCxnSpPr>
        <p:spPr>
          <a:xfrm flipV="1">
            <a:off x="4994275" y="4721225"/>
            <a:ext cx="585788" cy="322263"/>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78864" name="AutoShape 40"/>
          <p:cNvCxnSpPr>
            <a:stCxn id="78857" idx="3"/>
            <a:endCxn id="78861" idx="1"/>
          </p:cNvCxnSpPr>
          <p:nvPr/>
        </p:nvCxnSpPr>
        <p:spPr>
          <a:xfrm>
            <a:off x="4994275" y="5043488"/>
            <a:ext cx="585788" cy="469900"/>
          </a:xfrm>
          <a:prstGeom prst="bentConnector3">
            <a:avLst>
              <a:gd name="adj1" fmla="val 49866"/>
            </a:avLst>
          </a:prstGeom>
          <a:ln w="9525" cap="flat" cmpd="sng">
            <a:solidFill>
              <a:schemeClr val="tx1"/>
            </a:solidFill>
            <a:prstDash val="solid"/>
            <a:miter/>
            <a:headEnd type="none" w="med" len="med"/>
            <a:tailEnd type="none" w="med" len="med"/>
          </a:ln>
        </p:spPr>
      </p:cxnSp>
      <p:sp>
        <p:nvSpPr>
          <p:cNvPr id="78865" name="Text Box 41"/>
          <p:cNvSpPr txBox="1"/>
          <p:nvPr/>
        </p:nvSpPr>
        <p:spPr>
          <a:xfrm>
            <a:off x="6084888" y="1700213"/>
            <a:ext cx="12239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Actos jurídicos</a:t>
            </a:r>
            <a:endParaRPr lang="es-ES_tradnl" altLang="es-CL" sz="1200">
              <a:solidFill>
                <a:srgbClr val="000000"/>
              </a:solidFill>
            </a:endParaRPr>
          </a:p>
        </p:txBody>
      </p:sp>
      <p:sp>
        <p:nvSpPr>
          <p:cNvPr id="78866" name="Text Box 42"/>
          <p:cNvSpPr txBox="1"/>
          <p:nvPr/>
        </p:nvSpPr>
        <p:spPr>
          <a:xfrm>
            <a:off x="6084888" y="2420938"/>
            <a:ext cx="93503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Alcance</a:t>
            </a:r>
            <a:endParaRPr lang="es-ES_tradnl" altLang="es-CL" sz="1200">
              <a:solidFill>
                <a:srgbClr val="000000"/>
              </a:solidFill>
            </a:endParaRPr>
          </a:p>
        </p:txBody>
      </p:sp>
      <p:sp>
        <p:nvSpPr>
          <p:cNvPr id="78867" name="Rectangle 43"/>
          <p:cNvSpPr/>
          <p:nvPr/>
        </p:nvSpPr>
        <p:spPr>
          <a:xfrm>
            <a:off x="7151688" y="2336800"/>
            <a:ext cx="1793875" cy="457200"/>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Amplio</a:t>
            </a:r>
            <a:endParaRPr lang="es-ES_tradnl" altLang="es-CL" sz="1200"/>
          </a:p>
          <a:p>
            <a:pPr marL="0" lvl="0" indent="0">
              <a:spcBef>
                <a:spcPct val="0"/>
              </a:spcBef>
            </a:pPr>
            <a:r>
              <a:rPr lang="es-ES_tradnl" altLang="es-CL" sz="1200"/>
              <a:t> Excepciones: testamento</a:t>
            </a:r>
            <a:endParaRPr lang="es-ES_tradnl" altLang="es-CL" sz="1200"/>
          </a:p>
        </p:txBody>
      </p:sp>
      <p:sp>
        <p:nvSpPr>
          <p:cNvPr id="78868" name="AutoShape 44"/>
          <p:cNvSpPr/>
          <p:nvPr/>
        </p:nvSpPr>
        <p:spPr>
          <a:xfrm>
            <a:off x="7105650" y="2362200"/>
            <a:ext cx="71438" cy="358775"/>
          </a:xfrm>
          <a:prstGeom prst="leftBrace">
            <a:avLst>
              <a:gd name="adj1" fmla="val 41851"/>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78869" name="AutoShape 45"/>
          <p:cNvCxnSpPr>
            <a:stCxn id="78853" idx="3"/>
            <a:endCxn id="78865" idx="1"/>
          </p:cNvCxnSpPr>
          <p:nvPr/>
        </p:nvCxnSpPr>
        <p:spPr>
          <a:xfrm flipV="1">
            <a:off x="5630863" y="1839913"/>
            <a:ext cx="454025" cy="360362"/>
          </a:xfrm>
          <a:prstGeom prst="bentConnector3">
            <a:avLst>
              <a:gd name="adj1" fmla="val 49648"/>
            </a:avLst>
          </a:prstGeom>
          <a:ln w="9525" cap="flat" cmpd="sng">
            <a:solidFill>
              <a:schemeClr val="tx1"/>
            </a:solidFill>
            <a:prstDash val="solid"/>
            <a:miter/>
            <a:headEnd type="none" w="med" len="med"/>
            <a:tailEnd type="none" w="med" len="med"/>
          </a:ln>
        </p:spPr>
      </p:cxnSp>
      <p:cxnSp>
        <p:nvCxnSpPr>
          <p:cNvPr id="78870" name="AutoShape 46"/>
          <p:cNvCxnSpPr>
            <a:stCxn id="78853" idx="3"/>
            <a:endCxn id="78866" idx="1"/>
          </p:cNvCxnSpPr>
          <p:nvPr/>
        </p:nvCxnSpPr>
        <p:spPr>
          <a:xfrm>
            <a:off x="5630863" y="2200275"/>
            <a:ext cx="454025" cy="360363"/>
          </a:xfrm>
          <a:prstGeom prst="bentConnector3">
            <a:avLst>
              <a:gd name="adj1" fmla="val 49648"/>
            </a:avLst>
          </a:prstGeom>
          <a:ln w="9525" cap="flat" cmpd="sng">
            <a:solidFill>
              <a:schemeClr val="tx1"/>
            </a:solidFill>
            <a:prstDash val="solid"/>
            <a:miter/>
            <a:headEnd type="none" w="med" len="med"/>
            <a:tailEnd type="none" w="med" len="med"/>
          </a:ln>
        </p:spPr>
      </p:cxnSp>
      <p:sp>
        <p:nvSpPr>
          <p:cNvPr id="78871" name="Text Box 47"/>
          <p:cNvSpPr txBox="1"/>
          <p:nvPr/>
        </p:nvSpPr>
        <p:spPr>
          <a:xfrm>
            <a:off x="6443663" y="3141663"/>
            <a:ext cx="15128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Regla. Del mandante</a:t>
            </a:r>
            <a:endParaRPr lang="es-ES_tradnl" altLang="es-CL" sz="1200">
              <a:solidFill>
                <a:srgbClr val="000000"/>
              </a:solidFill>
            </a:endParaRPr>
          </a:p>
        </p:txBody>
      </p:sp>
      <p:sp>
        <p:nvSpPr>
          <p:cNvPr id="78872" name="Text Box 48"/>
          <p:cNvSpPr txBox="1"/>
          <p:nvPr/>
        </p:nvSpPr>
        <p:spPr>
          <a:xfrm>
            <a:off x="6443663" y="3573463"/>
            <a:ext cx="2160587"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No hay mandato cuando interesa al mandatario</a:t>
            </a:r>
            <a:endParaRPr lang="es-ES_tradnl" altLang="es-CL" sz="1200">
              <a:solidFill>
                <a:srgbClr val="000000"/>
              </a:solidFill>
            </a:endParaRPr>
          </a:p>
        </p:txBody>
      </p:sp>
      <p:cxnSp>
        <p:nvCxnSpPr>
          <p:cNvPr id="78873" name="AutoShape 50"/>
          <p:cNvCxnSpPr>
            <a:stCxn id="78854" idx="3"/>
            <a:endCxn id="78871" idx="1"/>
          </p:cNvCxnSpPr>
          <p:nvPr/>
        </p:nvCxnSpPr>
        <p:spPr>
          <a:xfrm flipV="1">
            <a:off x="5867400" y="3281363"/>
            <a:ext cx="576263" cy="225425"/>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78874" name="AutoShape 51"/>
          <p:cNvCxnSpPr>
            <a:stCxn id="78854" idx="3"/>
            <a:endCxn id="78872" idx="1"/>
          </p:cNvCxnSpPr>
          <p:nvPr/>
        </p:nvCxnSpPr>
        <p:spPr>
          <a:xfrm>
            <a:off x="5867400" y="3506788"/>
            <a:ext cx="576263" cy="296862"/>
          </a:xfrm>
          <a:prstGeom prst="bentConnector3">
            <a:avLst>
              <a:gd name="adj1" fmla="val 49861"/>
            </a:avLst>
          </a:prstGeom>
          <a:ln w="9525" cap="flat" cmpd="sng">
            <a:solidFill>
              <a:schemeClr val="tx1"/>
            </a:solidFill>
            <a:prstDash val="solid"/>
            <a:miter/>
            <a:headEnd type="none" w="med" len="med"/>
            <a:tailEnd type="non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9458" name="Text Box 2"/>
          <p:cNvSpPr txBox="1"/>
          <p:nvPr/>
        </p:nvSpPr>
        <p:spPr>
          <a:xfrm>
            <a:off x="450850" y="3500438"/>
            <a:ext cx="1401763" cy="7334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CONTRATOS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GRATUITOS Y</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ONEROSOS</a:t>
            </a:r>
            <a:endParaRPr lang="es-ES_tradnl" altLang="es-CL" sz="1400">
              <a:latin typeface="Arial" panose="020B0604020202020204" pitchFamily="34" charset="0"/>
            </a:endParaRPr>
          </a:p>
        </p:txBody>
      </p:sp>
      <p:sp>
        <p:nvSpPr>
          <p:cNvPr id="19459" name="Text Box 3"/>
          <p:cNvSpPr txBox="1"/>
          <p:nvPr/>
        </p:nvSpPr>
        <p:spPr>
          <a:xfrm>
            <a:off x="2484438" y="2060575"/>
            <a:ext cx="3382962" cy="13716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Artículo 1440. </a:t>
            </a:r>
            <a:r>
              <a:rPr lang="es-CL" altLang="es-CL" sz="1400"/>
              <a:t>El contrato es </a:t>
            </a:r>
            <a:r>
              <a:rPr lang="es-CL" altLang="es-CL" sz="1400" i="1"/>
              <a:t>gratuito</a:t>
            </a:r>
            <a:r>
              <a:rPr lang="es-CL" altLang="es-CL" sz="1400"/>
              <a:t> o de beneficencia cuando sólo tiene por objeto la utilidad de una de las partes, sufriendo la otra el gravamen; y </a:t>
            </a:r>
            <a:r>
              <a:rPr lang="es-CL" altLang="es-CL" sz="1400" i="1"/>
              <a:t>oneroso</a:t>
            </a:r>
            <a:r>
              <a:rPr lang="es-CL" altLang="es-CL" sz="1400"/>
              <a:t>, cuando tiene por objeto la utilidad de ambos contratantes, gravándose cada uno a beneficio del otro.</a:t>
            </a:r>
            <a:endParaRPr lang="es-ES_tradnl" altLang="es-CL" sz="1400"/>
          </a:p>
        </p:txBody>
      </p:sp>
      <p:sp>
        <p:nvSpPr>
          <p:cNvPr id="19460" name="Text Box 4"/>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Clasificación de los contratos</a:t>
            </a:r>
            <a:endParaRPr lang="es-ES_tradnl" altLang="es-CL" sz="2400" i="1"/>
          </a:p>
        </p:txBody>
      </p:sp>
      <p:sp>
        <p:nvSpPr>
          <p:cNvPr id="19461" name="Text Box 5"/>
          <p:cNvSpPr txBox="1"/>
          <p:nvPr/>
        </p:nvSpPr>
        <p:spPr>
          <a:xfrm>
            <a:off x="2484438" y="4733925"/>
            <a:ext cx="12620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IMPORTANCIA</a:t>
            </a:r>
            <a:endParaRPr lang="es-ES_tradnl" altLang="es-CL" sz="1200" b="1">
              <a:latin typeface="Arial" panose="020B0604020202020204" pitchFamily="34" charset="0"/>
            </a:endParaRPr>
          </a:p>
        </p:txBody>
      </p:sp>
      <p:cxnSp>
        <p:nvCxnSpPr>
          <p:cNvPr id="19462" name="AutoShape 6"/>
          <p:cNvCxnSpPr>
            <a:stCxn id="19458" idx="3"/>
            <a:endCxn id="19459" idx="1"/>
          </p:cNvCxnSpPr>
          <p:nvPr/>
        </p:nvCxnSpPr>
        <p:spPr>
          <a:xfrm flipV="1">
            <a:off x="1852613" y="2746375"/>
            <a:ext cx="631825" cy="1120775"/>
          </a:xfrm>
          <a:prstGeom prst="bentConnector3">
            <a:avLst>
              <a:gd name="adj1" fmla="val 49750"/>
            </a:avLst>
          </a:prstGeom>
          <a:ln w="9525" cap="flat" cmpd="sng">
            <a:solidFill>
              <a:schemeClr val="tx1"/>
            </a:solidFill>
            <a:prstDash val="solid"/>
            <a:miter/>
            <a:headEnd type="none" w="med" len="med"/>
            <a:tailEnd type="none" w="med" len="med"/>
          </a:ln>
        </p:spPr>
      </p:cxnSp>
      <p:cxnSp>
        <p:nvCxnSpPr>
          <p:cNvPr id="19463" name="AutoShape 7"/>
          <p:cNvCxnSpPr>
            <a:stCxn id="19458" idx="3"/>
            <a:endCxn id="19461" idx="1"/>
          </p:cNvCxnSpPr>
          <p:nvPr/>
        </p:nvCxnSpPr>
        <p:spPr>
          <a:xfrm>
            <a:off x="1852613" y="3867150"/>
            <a:ext cx="631825" cy="1006475"/>
          </a:xfrm>
          <a:prstGeom prst="bentConnector3">
            <a:avLst>
              <a:gd name="adj1" fmla="val 49750"/>
            </a:avLst>
          </a:prstGeom>
          <a:ln w="9525" cap="flat" cmpd="sng">
            <a:solidFill>
              <a:schemeClr val="tx1"/>
            </a:solidFill>
            <a:prstDash val="solid"/>
            <a:miter/>
            <a:headEnd type="none" w="med" len="med"/>
            <a:tailEnd type="none" w="med" len="med"/>
          </a:ln>
        </p:spPr>
      </p:cxnSp>
      <p:sp>
        <p:nvSpPr>
          <p:cNvPr id="19464" name="Text Box 8"/>
          <p:cNvSpPr txBox="1"/>
          <p:nvPr/>
        </p:nvSpPr>
        <p:spPr>
          <a:xfrm>
            <a:off x="6443663" y="1700213"/>
            <a:ext cx="2252662" cy="12065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i="1"/>
              <a:t>Contratos gratuitos:</a:t>
            </a:r>
            <a:endParaRPr lang="es-ES" altLang="es-CL" sz="1200" b="1" i="1"/>
          </a:p>
          <a:p>
            <a:pPr marL="0" lvl="0" indent="0">
              <a:spcBef>
                <a:spcPct val="0"/>
              </a:spcBef>
            </a:pPr>
            <a:r>
              <a:rPr lang="es-ES" altLang="es-CL" sz="1200"/>
              <a:t> Donación, comodato, depósito cuando no es remunerado.</a:t>
            </a:r>
            <a:endParaRPr lang="es-ES" altLang="es-CL" sz="1200"/>
          </a:p>
          <a:p>
            <a:pPr marL="0" lvl="0" indent="0">
              <a:spcBef>
                <a:spcPct val="0"/>
              </a:spcBef>
              <a:buNone/>
            </a:pPr>
            <a:r>
              <a:rPr lang="es-ES" altLang="es-CL" sz="1200" b="1" i="1"/>
              <a:t>Contratos onerosos</a:t>
            </a:r>
            <a:endParaRPr lang="es-ES" altLang="es-CL" sz="1200" b="1" i="1"/>
          </a:p>
          <a:p>
            <a:pPr marL="0" lvl="0" indent="0">
              <a:spcBef>
                <a:spcPct val="0"/>
              </a:spcBef>
            </a:pPr>
            <a:r>
              <a:rPr lang="es-ES" altLang="es-CL" sz="1200"/>
              <a:t> Compraventa, arrendamiento, sociedad, etc.</a:t>
            </a:r>
            <a:endParaRPr lang="es-ES" altLang="es-CL" sz="1200"/>
          </a:p>
        </p:txBody>
      </p:sp>
      <p:sp>
        <p:nvSpPr>
          <p:cNvPr id="19465" name="Text Box 9"/>
          <p:cNvSpPr txBox="1"/>
          <p:nvPr/>
        </p:nvSpPr>
        <p:spPr>
          <a:xfrm>
            <a:off x="3987800" y="4508500"/>
            <a:ext cx="2889250" cy="7334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400"/>
              <a:t> Procedencia de la acción pauliana</a:t>
            </a:r>
            <a:endParaRPr lang="es-ES" altLang="es-CL" sz="1400"/>
          </a:p>
          <a:p>
            <a:pPr marL="0" lvl="0" indent="0">
              <a:spcBef>
                <a:spcPct val="0"/>
              </a:spcBef>
            </a:pPr>
            <a:r>
              <a:rPr lang="es-ES" altLang="es-CL" sz="1400"/>
              <a:t> Prestación de culpas</a:t>
            </a:r>
            <a:endParaRPr lang="es-ES" altLang="es-CL" sz="1400"/>
          </a:p>
          <a:p>
            <a:pPr marL="0" lvl="0" indent="0">
              <a:spcBef>
                <a:spcPct val="0"/>
              </a:spcBef>
            </a:pPr>
            <a:r>
              <a:rPr lang="es-ES" altLang="es-CL" sz="1400"/>
              <a:t> Procedencia de la lesión</a:t>
            </a:r>
            <a:endParaRPr lang="es-ES" altLang="es-CL" sz="14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79874" name="Text Box 2"/>
          <p:cNvSpPr txBox="1"/>
          <p:nvPr/>
        </p:nvSpPr>
        <p:spPr>
          <a:xfrm>
            <a:off x="585788" y="3268663"/>
            <a:ext cx="1014412" cy="52070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Clases de</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mandato</a:t>
            </a:r>
            <a:endParaRPr lang="es-ES_tradnl" altLang="es-CL" sz="1400">
              <a:latin typeface="Arial" panose="020B0604020202020204" pitchFamily="34" charset="0"/>
            </a:endParaRPr>
          </a:p>
        </p:txBody>
      </p:sp>
      <p:sp>
        <p:nvSpPr>
          <p:cNvPr id="79875" name="Text Box 3"/>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Mandato</a:t>
            </a:r>
            <a:endParaRPr lang="es-ES_tradnl" altLang="es-CL" sz="2400" i="1"/>
          </a:p>
        </p:txBody>
      </p:sp>
      <p:sp>
        <p:nvSpPr>
          <p:cNvPr id="79876" name="Text Box 4"/>
          <p:cNvSpPr txBox="1"/>
          <p:nvPr/>
        </p:nvSpPr>
        <p:spPr>
          <a:xfrm>
            <a:off x="2398713" y="2420938"/>
            <a:ext cx="75088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1ª clase</a:t>
            </a:r>
            <a:endParaRPr lang="es-ES_tradnl" altLang="es-CL" sz="1200" b="1">
              <a:latin typeface="Arial" panose="020B0604020202020204" pitchFamily="34" charset="0"/>
            </a:endParaRPr>
          </a:p>
        </p:txBody>
      </p:sp>
      <p:sp>
        <p:nvSpPr>
          <p:cNvPr id="79877" name="Text Box 5"/>
          <p:cNvSpPr txBox="1"/>
          <p:nvPr/>
        </p:nvSpPr>
        <p:spPr>
          <a:xfrm>
            <a:off x="3549650" y="2133600"/>
            <a:ext cx="79375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General</a:t>
            </a:r>
            <a:endParaRPr lang="es-ES_tradnl" altLang="es-CL" sz="1200">
              <a:solidFill>
                <a:srgbClr val="000000"/>
              </a:solidFill>
            </a:endParaRPr>
          </a:p>
        </p:txBody>
      </p:sp>
      <p:sp>
        <p:nvSpPr>
          <p:cNvPr id="79878" name="Text Box 6"/>
          <p:cNvSpPr txBox="1"/>
          <p:nvPr/>
        </p:nvSpPr>
        <p:spPr>
          <a:xfrm>
            <a:off x="3551238" y="2781300"/>
            <a:ext cx="8636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Especial</a:t>
            </a:r>
            <a:endParaRPr lang="es-ES_tradnl" altLang="es-CL" sz="1200">
              <a:solidFill>
                <a:srgbClr val="000000"/>
              </a:solidFill>
            </a:endParaRPr>
          </a:p>
        </p:txBody>
      </p:sp>
      <p:cxnSp>
        <p:nvCxnSpPr>
          <p:cNvPr id="79879" name="AutoShape 8"/>
          <p:cNvCxnSpPr>
            <a:stCxn id="79876" idx="3"/>
            <a:endCxn id="79877" idx="1"/>
          </p:cNvCxnSpPr>
          <p:nvPr/>
        </p:nvCxnSpPr>
        <p:spPr>
          <a:xfrm flipV="1">
            <a:off x="3149600" y="2273300"/>
            <a:ext cx="400050" cy="287338"/>
          </a:xfrm>
          <a:prstGeom prst="bentConnector3">
            <a:avLst>
              <a:gd name="adj1" fmla="val 49602"/>
            </a:avLst>
          </a:prstGeom>
          <a:ln w="9525" cap="flat" cmpd="sng">
            <a:solidFill>
              <a:schemeClr val="tx1"/>
            </a:solidFill>
            <a:prstDash val="solid"/>
            <a:miter/>
            <a:headEnd type="none" w="med" len="med"/>
            <a:tailEnd type="none" w="med" len="med"/>
          </a:ln>
        </p:spPr>
      </p:cxnSp>
      <p:cxnSp>
        <p:nvCxnSpPr>
          <p:cNvPr id="79880" name="AutoShape 9"/>
          <p:cNvCxnSpPr>
            <a:stCxn id="79876" idx="3"/>
            <a:endCxn id="79878" idx="1"/>
          </p:cNvCxnSpPr>
          <p:nvPr/>
        </p:nvCxnSpPr>
        <p:spPr>
          <a:xfrm>
            <a:off x="3149600" y="2560638"/>
            <a:ext cx="401638" cy="360362"/>
          </a:xfrm>
          <a:prstGeom prst="bentConnector3">
            <a:avLst>
              <a:gd name="adj1" fmla="val 49801"/>
            </a:avLst>
          </a:prstGeom>
          <a:ln w="9525" cap="flat" cmpd="sng">
            <a:solidFill>
              <a:schemeClr val="tx1"/>
            </a:solidFill>
            <a:prstDash val="solid"/>
            <a:miter/>
            <a:headEnd type="none" w="med" len="med"/>
            <a:tailEnd type="none" w="med" len="med"/>
          </a:ln>
        </p:spPr>
      </p:cxnSp>
      <p:sp>
        <p:nvSpPr>
          <p:cNvPr id="79881" name="Text Box 11"/>
          <p:cNvSpPr txBox="1"/>
          <p:nvPr/>
        </p:nvSpPr>
        <p:spPr>
          <a:xfrm>
            <a:off x="2395538" y="4256088"/>
            <a:ext cx="75088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2ª clase</a:t>
            </a:r>
            <a:endParaRPr lang="es-ES_tradnl" altLang="es-CL" sz="1200" b="1">
              <a:latin typeface="Arial" panose="020B0604020202020204" pitchFamily="34" charset="0"/>
            </a:endParaRPr>
          </a:p>
        </p:txBody>
      </p:sp>
      <p:cxnSp>
        <p:nvCxnSpPr>
          <p:cNvPr id="79882" name="AutoShape 12"/>
          <p:cNvCxnSpPr>
            <a:stCxn id="79874" idx="3"/>
            <a:endCxn id="79881" idx="1"/>
          </p:cNvCxnSpPr>
          <p:nvPr/>
        </p:nvCxnSpPr>
        <p:spPr>
          <a:xfrm>
            <a:off x="1600200" y="3529013"/>
            <a:ext cx="795338" cy="866775"/>
          </a:xfrm>
          <a:prstGeom prst="bentConnector3">
            <a:avLst>
              <a:gd name="adj1" fmla="val 49898"/>
            </a:avLst>
          </a:prstGeom>
          <a:ln w="9525" cap="flat" cmpd="sng">
            <a:solidFill>
              <a:schemeClr val="tx1"/>
            </a:solidFill>
            <a:prstDash val="solid"/>
            <a:miter/>
            <a:headEnd type="none" w="med" len="med"/>
            <a:tailEnd type="none" w="med" len="med"/>
          </a:ln>
        </p:spPr>
      </p:cxnSp>
      <p:cxnSp>
        <p:nvCxnSpPr>
          <p:cNvPr id="79883" name="AutoShape 13"/>
          <p:cNvCxnSpPr>
            <a:stCxn id="79874" idx="3"/>
            <a:endCxn id="79876" idx="1"/>
          </p:cNvCxnSpPr>
          <p:nvPr/>
        </p:nvCxnSpPr>
        <p:spPr>
          <a:xfrm flipV="1">
            <a:off x="1600200" y="2560638"/>
            <a:ext cx="798513" cy="968375"/>
          </a:xfrm>
          <a:prstGeom prst="bentConnector3">
            <a:avLst>
              <a:gd name="adj1" fmla="val 49903"/>
            </a:avLst>
          </a:prstGeom>
          <a:ln w="9525" cap="flat" cmpd="sng">
            <a:solidFill>
              <a:schemeClr val="tx1"/>
            </a:solidFill>
            <a:prstDash val="solid"/>
            <a:miter/>
            <a:headEnd type="none" w="med" len="med"/>
            <a:tailEnd type="none" w="med" len="med"/>
          </a:ln>
        </p:spPr>
      </p:cxnSp>
      <p:sp>
        <p:nvSpPr>
          <p:cNvPr id="79884" name="Text Box 19"/>
          <p:cNvSpPr txBox="1"/>
          <p:nvPr/>
        </p:nvSpPr>
        <p:spPr>
          <a:xfrm>
            <a:off x="3694113" y="3933825"/>
            <a:ext cx="79375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Definido</a:t>
            </a:r>
            <a:endParaRPr lang="es-ES_tradnl" altLang="es-CL" sz="1200">
              <a:solidFill>
                <a:srgbClr val="000000"/>
              </a:solidFill>
            </a:endParaRPr>
          </a:p>
        </p:txBody>
      </p:sp>
      <p:sp>
        <p:nvSpPr>
          <p:cNvPr id="79885" name="Text Box 20"/>
          <p:cNvSpPr txBox="1"/>
          <p:nvPr/>
        </p:nvSpPr>
        <p:spPr>
          <a:xfrm>
            <a:off x="3695700" y="4581525"/>
            <a:ext cx="8636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Indefinido</a:t>
            </a:r>
            <a:endParaRPr lang="es-ES_tradnl" altLang="es-CL" sz="1200">
              <a:solidFill>
                <a:srgbClr val="000000"/>
              </a:solidFill>
            </a:endParaRPr>
          </a:p>
        </p:txBody>
      </p:sp>
      <p:cxnSp>
        <p:nvCxnSpPr>
          <p:cNvPr id="79886" name="AutoShape 21"/>
          <p:cNvCxnSpPr>
            <a:stCxn id="79881" idx="3"/>
            <a:endCxn id="79884" idx="1"/>
          </p:cNvCxnSpPr>
          <p:nvPr/>
        </p:nvCxnSpPr>
        <p:spPr>
          <a:xfrm flipV="1">
            <a:off x="3146425" y="4073525"/>
            <a:ext cx="547688" cy="322263"/>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79887" name="AutoShape 22"/>
          <p:cNvCxnSpPr>
            <a:stCxn id="79881" idx="3"/>
            <a:endCxn id="79885" idx="1"/>
          </p:cNvCxnSpPr>
          <p:nvPr/>
        </p:nvCxnSpPr>
        <p:spPr>
          <a:xfrm>
            <a:off x="3146425" y="4395788"/>
            <a:ext cx="549275" cy="325437"/>
          </a:xfrm>
          <a:prstGeom prst="bentConnector3">
            <a:avLst>
              <a:gd name="adj1" fmla="val 49713"/>
            </a:avLst>
          </a:prstGeom>
          <a:ln w="9525" cap="flat" cmpd="sng">
            <a:solidFill>
              <a:schemeClr val="tx1"/>
            </a:solidFill>
            <a:prstDash val="solid"/>
            <a:miter/>
            <a:headEnd type="none" w="med" len="med"/>
            <a:tailEnd type="none" w="med" len="med"/>
          </a:ln>
        </p:spPr>
      </p:cxnSp>
      <p:sp>
        <p:nvSpPr>
          <p:cNvPr id="79888" name="Rectangle 24"/>
          <p:cNvSpPr/>
          <p:nvPr/>
        </p:nvSpPr>
        <p:spPr>
          <a:xfrm>
            <a:off x="5003800" y="3789363"/>
            <a:ext cx="1747838"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El acto de administración</a:t>
            </a:r>
            <a:endParaRPr lang="es-ES_tradnl" altLang="es-CL" sz="1200"/>
          </a:p>
        </p:txBody>
      </p:sp>
      <p:sp>
        <p:nvSpPr>
          <p:cNvPr id="79889" name="Rectangle 25"/>
          <p:cNvSpPr/>
          <p:nvPr/>
        </p:nvSpPr>
        <p:spPr>
          <a:xfrm>
            <a:off x="5197475" y="4124325"/>
            <a:ext cx="3335338" cy="1004888"/>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“Administrar es tomar las medidas de carácter material o jurídico tendientes a conservar los bienes, a incrementarlos y obtener las ventajas que pueden procurar” (Meza Barros).</a:t>
            </a:r>
            <a:endParaRPr lang="es-ES_tradnl" altLang="es-CL" sz="1200"/>
          </a:p>
          <a:p>
            <a:pPr marL="0" lvl="0" indent="0">
              <a:spcBef>
                <a:spcPct val="0"/>
              </a:spcBef>
            </a:pPr>
            <a:r>
              <a:rPr lang="es-ES_tradnl" altLang="es-CL" sz="1200"/>
              <a:t> Artículo 2132.</a:t>
            </a:r>
            <a:endParaRPr lang="es-ES_tradnl" altLang="es-CL" sz="1200"/>
          </a:p>
        </p:txBody>
      </p:sp>
      <p:cxnSp>
        <p:nvCxnSpPr>
          <p:cNvPr id="79890" name="AutoShape 26"/>
          <p:cNvCxnSpPr>
            <a:stCxn id="79885" idx="3"/>
            <a:endCxn id="79888" idx="1"/>
          </p:cNvCxnSpPr>
          <p:nvPr/>
        </p:nvCxnSpPr>
        <p:spPr>
          <a:xfrm flipV="1">
            <a:off x="4559300" y="3929063"/>
            <a:ext cx="444500" cy="792162"/>
          </a:xfrm>
          <a:prstGeom prst="bentConnector3">
            <a:avLst>
              <a:gd name="adj1" fmla="val 50000"/>
            </a:avLst>
          </a:prstGeom>
          <a:ln w="9525" cap="flat" cmpd="sng">
            <a:solidFill>
              <a:schemeClr val="tx1"/>
            </a:solidFill>
            <a:prstDash val="solid"/>
            <a:miter/>
            <a:headEnd type="none" w="med" len="med"/>
            <a:tailEnd type="none" w="med" len="med"/>
          </a:ln>
        </p:spPr>
      </p:cxnSp>
      <p:sp>
        <p:nvSpPr>
          <p:cNvPr id="79891" name="Rectangle 27"/>
          <p:cNvSpPr/>
          <p:nvPr/>
        </p:nvSpPr>
        <p:spPr>
          <a:xfrm>
            <a:off x="4999038" y="5229225"/>
            <a:ext cx="2563812"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Actos que requieren un poder especial </a:t>
            </a:r>
            <a:endParaRPr lang="es-ES_tradnl" altLang="es-CL" sz="1200"/>
          </a:p>
        </p:txBody>
      </p:sp>
      <p:sp>
        <p:nvSpPr>
          <p:cNvPr id="79892" name="Rectangle 28"/>
          <p:cNvSpPr/>
          <p:nvPr/>
        </p:nvSpPr>
        <p:spPr>
          <a:xfrm>
            <a:off x="5189538" y="5559425"/>
            <a:ext cx="2062162" cy="457200"/>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Artículo 2448. Para transigir. </a:t>
            </a:r>
            <a:endParaRPr lang="es-ES_tradnl" altLang="es-CL" sz="1200"/>
          </a:p>
          <a:p>
            <a:pPr marL="0" lvl="0" indent="0">
              <a:spcBef>
                <a:spcPct val="0"/>
              </a:spcBef>
            </a:pPr>
            <a:r>
              <a:rPr lang="es-ES_tradnl" altLang="es-CL" sz="1200"/>
              <a:t>Artículo 7º inc. final CPC</a:t>
            </a:r>
            <a:endParaRPr lang="es-ES_tradnl" altLang="es-CL" sz="2400"/>
          </a:p>
        </p:txBody>
      </p:sp>
      <p:cxnSp>
        <p:nvCxnSpPr>
          <p:cNvPr id="79893" name="AutoShape 29"/>
          <p:cNvCxnSpPr>
            <a:stCxn id="79885" idx="3"/>
            <a:endCxn id="79891" idx="1"/>
          </p:cNvCxnSpPr>
          <p:nvPr/>
        </p:nvCxnSpPr>
        <p:spPr>
          <a:xfrm>
            <a:off x="4559300" y="4721225"/>
            <a:ext cx="439738" cy="647700"/>
          </a:xfrm>
          <a:prstGeom prst="bentConnector3">
            <a:avLst>
              <a:gd name="adj1" fmla="val 49819"/>
            </a:avLst>
          </a:prstGeom>
          <a:ln w="9525" cap="flat" cmpd="sng">
            <a:solidFill>
              <a:schemeClr val="tx1"/>
            </a:solidFill>
            <a:prstDash val="solid"/>
            <a:miter/>
            <a:headEnd type="none" w="med" len="med"/>
            <a:tailEnd type="none" w="med" len="med"/>
          </a:ln>
        </p:spPr>
      </p:cxn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80898" name="Text Box 2"/>
          <p:cNvSpPr txBox="1"/>
          <p:nvPr/>
        </p:nvSpPr>
        <p:spPr>
          <a:xfrm>
            <a:off x="263525" y="3705225"/>
            <a:ext cx="1428750" cy="7334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Obligaciones del mandatario</a:t>
            </a:r>
            <a:endParaRPr lang="es-ES_tradnl" altLang="es-CL" sz="1400">
              <a:latin typeface="Arial" panose="020B0604020202020204" pitchFamily="34" charset="0"/>
            </a:endParaRPr>
          </a:p>
        </p:txBody>
      </p:sp>
      <p:sp>
        <p:nvSpPr>
          <p:cNvPr id="80899" name="Text Box 3"/>
          <p:cNvSpPr txBox="1"/>
          <p:nvPr/>
        </p:nvSpPr>
        <p:spPr>
          <a:xfrm>
            <a:off x="914400" y="4667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Mandato</a:t>
            </a:r>
            <a:endParaRPr lang="es-ES_tradnl" altLang="es-CL" sz="2400" i="1"/>
          </a:p>
        </p:txBody>
      </p:sp>
      <p:sp>
        <p:nvSpPr>
          <p:cNvPr id="80900" name="Text Box 4"/>
          <p:cNvSpPr txBox="1"/>
          <p:nvPr/>
        </p:nvSpPr>
        <p:spPr>
          <a:xfrm>
            <a:off x="2230438" y="2347913"/>
            <a:ext cx="860425" cy="64293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Cumplir el mandato</a:t>
            </a:r>
            <a:endParaRPr lang="es-ES_tradnl" altLang="es-CL" sz="1200" b="1">
              <a:latin typeface="Arial" panose="020B0604020202020204" pitchFamily="34" charset="0"/>
            </a:endParaRPr>
          </a:p>
        </p:txBody>
      </p:sp>
      <p:sp>
        <p:nvSpPr>
          <p:cNvPr id="80901" name="Text Box 5"/>
          <p:cNvSpPr txBox="1"/>
          <p:nvPr/>
        </p:nvSpPr>
        <p:spPr>
          <a:xfrm>
            <a:off x="3597275" y="1589088"/>
            <a:ext cx="9366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Forma de cumplirlo</a:t>
            </a:r>
            <a:endParaRPr lang="es-ES_tradnl" altLang="es-CL" sz="1200"/>
          </a:p>
        </p:txBody>
      </p:sp>
      <p:sp>
        <p:nvSpPr>
          <p:cNvPr id="80902" name="Text Box 6"/>
          <p:cNvSpPr txBox="1"/>
          <p:nvPr/>
        </p:nvSpPr>
        <p:spPr>
          <a:xfrm>
            <a:off x="3595688" y="3748088"/>
            <a:ext cx="1079500"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Pluralidad de mandatarios</a:t>
            </a:r>
            <a:endParaRPr lang="es-ES_tradnl" altLang="es-CL" sz="1200">
              <a:solidFill>
                <a:srgbClr val="000000"/>
              </a:solidFill>
            </a:endParaRPr>
          </a:p>
        </p:txBody>
      </p:sp>
      <p:sp>
        <p:nvSpPr>
          <p:cNvPr id="80903" name="Text Box 7"/>
          <p:cNvSpPr txBox="1"/>
          <p:nvPr/>
        </p:nvSpPr>
        <p:spPr>
          <a:xfrm>
            <a:off x="3595688" y="3059113"/>
            <a:ext cx="1008062"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solidFill>
                  <a:srgbClr val="000000"/>
                </a:solidFill>
              </a:rPr>
              <a:t>Prohibiciones </a:t>
            </a:r>
            <a:endParaRPr lang="es-ES_tradnl" altLang="es-CL" sz="1100">
              <a:solidFill>
                <a:srgbClr val="000000"/>
              </a:solidFill>
            </a:endParaRPr>
          </a:p>
        </p:txBody>
      </p:sp>
      <p:cxnSp>
        <p:nvCxnSpPr>
          <p:cNvPr id="80904" name="AutoShape 8"/>
          <p:cNvCxnSpPr>
            <a:stCxn id="80900" idx="3"/>
            <a:endCxn id="80901" idx="1"/>
          </p:cNvCxnSpPr>
          <p:nvPr/>
        </p:nvCxnSpPr>
        <p:spPr>
          <a:xfrm flipV="1">
            <a:off x="3090863" y="1819275"/>
            <a:ext cx="506412" cy="850900"/>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80905" name="AutoShape 9"/>
          <p:cNvCxnSpPr>
            <a:stCxn id="80900" idx="3"/>
            <a:endCxn id="80902" idx="1"/>
          </p:cNvCxnSpPr>
          <p:nvPr/>
        </p:nvCxnSpPr>
        <p:spPr>
          <a:xfrm>
            <a:off x="3090863" y="2670175"/>
            <a:ext cx="504825" cy="13081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80906" name="AutoShape 10"/>
          <p:cNvCxnSpPr>
            <a:stCxn id="80900" idx="3"/>
            <a:endCxn id="80903" idx="1"/>
          </p:cNvCxnSpPr>
          <p:nvPr/>
        </p:nvCxnSpPr>
        <p:spPr>
          <a:xfrm>
            <a:off x="3090863" y="2670175"/>
            <a:ext cx="504825" cy="520700"/>
          </a:xfrm>
          <a:prstGeom prst="bentConnector3">
            <a:avLst>
              <a:gd name="adj1" fmla="val 50000"/>
            </a:avLst>
          </a:prstGeom>
          <a:ln w="9525" cap="flat" cmpd="sng">
            <a:solidFill>
              <a:schemeClr val="tx1"/>
            </a:solidFill>
            <a:prstDash val="solid"/>
            <a:miter/>
            <a:headEnd type="none" w="med" len="med"/>
            <a:tailEnd type="none" w="med" len="med"/>
          </a:ln>
        </p:spPr>
      </p:cxnSp>
      <p:sp>
        <p:nvSpPr>
          <p:cNvPr id="80907" name="Text Box 11"/>
          <p:cNvSpPr txBox="1"/>
          <p:nvPr/>
        </p:nvSpPr>
        <p:spPr>
          <a:xfrm>
            <a:off x="2243138" y="5576888"/>
            <a:ext cx="223043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Rendir cuenta de su gestión</a:t>
            </a:r>
            <a:endParaRPr lang="es-ES_tradnl" altLang="es-CL" sz="1200" b="1">
              <a:latin typeface="Arial" panose="020B0604020202020204" pitchFamily="34" charset="0"/>
            </a:endParaRPr>
          </a:p>
        </p:txBody>
      </p:sp>
      <p:cxnSp>
        <p:nvCxnSpPr>
          <p:cNvPr id="80908" name="AutoShape 12"/>
          <p:cNvCxnSpPr>
            <a:stCxn id="80898" idx="3"/>
            <a:endCxn id="80907" idx="1"/>
          </p:cNvCxnSpPr>
          <p:nvPr/>
        </p:nvCxnSpPr>
        <p:spPr>
          <a:xfrm>
            <a:off x="1692275" y="4071938"/>
            <a:ext cx="550863" cy="1644650"/>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80909" name="AutoShape 13"/>
          <p:cNvCxnSpPr>
            <a:stCxn id="80898" idx="3"/>
            <a:endCxn id="80900" idx="1"/>
          </p:cNvCxnSpPr>
          <p:nvPr/>
        </p:nvCxnSpPr>
        <p:spPr>
          <a:xfrm flipV="1">
            <a:off x="1692275" y="2670175"/>
            <a:ext cx="538163" cy="1401763"/>
          </a:xfrm>
          <a:prstGeom prst="bentConnector3">
            <a:avLst>
              <a:gd name="adj1" fmla="val 49852"/>
            </a:avLst>
          </a:prstGeom>
          <a:ln w="9525" cap="flat" cmpd="sng">
            <a:solidFill>
              <a:schemeClr val="tx1"/>
            </a:solidFill>
            <a:prstDash val="solid"/>
            <a:miter/>
            <a:headEnd type="none" w="med" len="med"/>
            <a:tailEnd type="none" w="med" len="med"/>
          </a:ln>
        </p:spPr>
      </p:cxnSp>
      <p:sp>
        <p:nvSpPr>
          <p:cNvPr id="80910" name="Rectangle 17"/>
          <p:cNvSpPr/>
          <p:nvPr/>
        </p:nvSpPr>
        <p:spPr>
          <a:xfrm>
            <a:off x="4821238" y="2120900"/>
            <a:ext cx="960437"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Excepciones</a:t>
            </a:r>
            <a:endParaRPr lang="es-ES_tradnl" altLang="es-CL" sz="2400"/>
          </a:p>
        </p:txBody>
      </p:sp>
      <p:sp>
        <p:nvSpPr>
          <p:cNvPr id="80911" name="Rectangle 18"/>
          <p:cNvSpPr/>
          <p:nvPr/>
        </p:nvSpPr>
        <p:spPr>
          <a:xfrm>
            <a:off x="5970588" y="1760538"/>
            <a:ext cx="3009900" cy="100647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000"/>
              <a:t> Artículo 2149. Caso de ejecución perniciosa al mandante</a:t>
            </a:r>
            <a:endParaRPr lang="es-ES_tradnl" altLang="es-CL" sz="1000"/>
          </a:p>
          <a:p>
            <a:pPr marL="0" lvl="0" indent="0">
              <a:spcBef>
                <a:spcPct val="0"/>
              </a:spcBef>
            </a:pPr>
            <a:r>
              <a:rPr lang="es-ES_tradnl" altLang="es-CL" sz="1000"/>
              <a:t> Artículo 2150 inciso 1º. Imposibilidad de obrar con arreglo a instrucciones.</a:t>
            </a:r>
            <a:endParaRPr lang="es-ES_tradnl" altLang="es-CL" sz="1000"/>
          </a:p>
          <a:p>
            <a:pPr marL="0" lvl="0" indent="0">
              <a:spcBef>
                <a:spcPct val="0"/>
              </a:spcBef>
            </a:pPr>
            <a:r>
              <a:rPr lang="es-ES_tradnl" altLang="es-CL" sz="1000"/>
              <a:t> Artículo 2134 inciso 2º. Si es necesario, se pueden emplear medios equivalentes.</a:t>
            </a:r>
            <a:endParaRPr lang="es-ES_tradnl" altLang="es-CL" sz="1000"/>
          </a:p>
        </p:txBody>
      </p:sp>
      <p:sp>
        <p:nvSpPr>
          <p:cNvPr id="80912" name="Rectangle 19"/>
          <p:cNvSpPr/>
          <p:nvPr/>
        </p:nvSpPr>
        <p:spPr>
          <a:xfrm>
            <a:off x="5548313" y="1184275"/>
            <a:ext cx="3095625"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000"/>
              <a:t> El mandatario debe ceñirse a los términos del mandato</a:t>
            </a:r>
            <a:endParaRPr lang="es-ES_tradnl" altLang="es-CL" sz="1000"/>
          </a:p>
          <a:p>
            <a:pPr marL="0" lvl="0" indent="0">
              <a:spcBef>
                <a:spcPct val="0"/>
              </a:spcBef>
            </a:pPr>
            <a:r>
              <a:rPr lang="es-ES_tradnl" altLang="es-CL" sz="1000"/>
              <a:t> Comprende los medios para llevar a cabo el mandato</a:t>
            </a:r>
            <a:endParaRPr lang="es-ES_tradnl" altLang="es-CL" sz="1000"/>
          </a:p>
        </p:txBody>
      </p:sp>
      <p:sp>
        <p:nvSpPr>
          <p:cNvPr id="80913" name="Rectangle 20"/>
          <p:cNvSpPr/>
          <p:nvPr/>
        </p:nvSpPr>
        <p:spPr>
          <a:xfrm>
            <a:off x="4819650" y="1257300"/>
            <a:ext cx="54451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Regla</a:t>
            </a:r>
            <a:endParaRPr lang="es-ES_tradnl" altLang="es-CL" sz="2400"/>
          </a:p>
        </p:txBody>
      </p:sp>
      <p:cxnSp>
        <p:nvCxnSpPr>
          <p:cNvPr id="80914" name="AutoShape 21"/>
          <p:cNvCxnSpPr>
            <a:stCxn id="80901" idx="3"/>
            <a:endCxn id="80913" idx="1"/>
          </p:cNvCxnSpPr>
          <p:nvPr/>
        </p:nvCxnSpPr>
        <p:spPr>
          <a:xfrm flipV="1">
            <a:off x="4533900" y="1397000"/>
            <a:ext cx="285750" cy="4222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80915" name="AutoShape 22"/>
          <p:cNvCxnSpPr>
            <a:stCxn id="80901" idx="3"/>
            <a:endCxn id="80910" idx="1"/>
          </p:cNvCxnSpPr>
          <p:nvPr/>
        </p:nvCxnSpPr>
        <p:spPr>
          <a:xfrm>
            <a:off x="4533900" y="1819275"/>
            <a:ext cx="287338" cy="441325"/>
          </a:xfrm>
          <a:prstGeom prst="bentConnector3">
            <a:avLst>
              <a:gd name="adj1" fmla="val 49722"/>
            </a:avLst>
          </a:prstGeom>
          <a:ln w="9525" cap="flat" cmpd="sng">
            <a:solidFill>
              <a:schemeClr val="tx1"/>
            </a:solidFill>
            <a:prstDash val="solid"/>
            <a:miter/>
            <a:headEnd type="none" w="med" len="med"/>
            <a:tailEnd type="none" w="med" len="med"/>
          </a:ln>
        </p:spPr>
      </p:cxnSp>
      <p:sp>
        <p:nvSpPr>
          <p:cNvPr id="80916" name="Rectangle 23"/>
          <p:cNvSpPr/>
          <p:nvPr/>
        </p:nvSpPr>
        <p:spPr>
          <a:xfrm>
            <a:off x="4819650" y="2851150"/>
            <a:ext cx="4248150" cy="85407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000"/>
              <a:t> Artículo 2144. “No podrá el mandatario por sí ni por interpuesta persona, comprar las cosas que el mandante le ha ordenado vender, ni vender de lo suyo al mandante lo que éste le ha ordenado comprar, si no fuere con aprobación expresa del mandante”.</a:t>
            </a:r>
            <a:endParaRPr lang="es-ES_tradnl" altLang="es-CL" sz="1000"/>
          </a:p>
          <a:p>
            <a:pPr marL="0" lvl="0" indent="0">
              <a:spcBef>
                <a:spcPct val="0"/>
              </a:spcBef>
            </a:pPr>
            <a:r>
              <a:rPr lang="es-ES_tradnl" altLang="es-CL" sz="1000"/>
              <a:t> Artículo 2145,  2146, 2147.</a:t>
            </a:r>
            <a:endParaRPr lang="es-ES_tradnl" altLang="es-CL" sz="1000"/>
          </a:p>
        </p:txBody>
      </p:sp>
      <p:sp>
        <p:nvSpPr>
          <p:cNvPr id="80917" name="AutoShape 24"/>
          <p:cNvSpPr/>
          <p:nvPr/>
        </p:nvSpPr>
        <p:spPr>
          <a:xfrm>
            <a:off x="5840413" y="1793875"/>
            <a:ext cx="142875" cy="936625"/>
          </a:xfrm>
          <a:prstGeom prst="leftBrace">
            <a:avLst>
              <a:gd name="adj1" fmla="val 54629"/>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80918" name="AutoShape 25"/>
          <p:cNvSpPr/>
          <p:nvPr/>
        </p:nvSpPr>
        <p:spPr>
          <a:xfrm>
            <a:off x="5467350" y="1206500"/>
            <a:ext cx="71438" cy="358775"/>
          </a:xfrm>
          <a:prstGeom prst="leftBrace">
            <a:avLst>
              <a:gd name="adj1" fmla="val 41851"/>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80919" name="Text Box 26"/>
          <p:cNvSpPr txBox="1"/>
          <p:nvPr/>
        </p:nvSpPr>
        <p:spPr>
          <a:xfrm>
            <a:off x="3595688" y="4521200"/>
            <a:ext cx="1150937"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solidFill>
                  <a:srgbClr val="000000"/>
                </a:solidFill>
              </a:rPr>
              <a:t>Responsabilidad </a:t>
            </a:r>
            <a:endParaRPr lang="es-ES_tradnl" altLang="es-CL" sz="1100">
              <a:solidFill>
                <a:srgbClr val="000000"/>
              </a:solidFill>
            </a:endParaRPr>
          </a:p>
        </p:txBody>
      </p:sp>
      <p:sp>
        <p:nvSpPr>
          <p:cNvPr id="80920" name="Text Box 27"/>
          <p:cNvSpPr txBox="1"/>
          <p:nvPr/>
        </p:nvSpPr>
        <p:spPr>
          <a:xfrm>
            <a:off x="3595688" y="5097463"/>
            <a:ext cx="1008062"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solidFill>
                  <a:srgbClr val="000000"/>
                </a:solidFill>
              </a:rPr>
              <a:t>Delegación </a:t>
            </a:r>
            <a:endParaRPr lang="es-ES_tradnl" altLang="es-CL" sz="1100">
              <a:solidFill>
                <a:srgbClr val="000000"/>
              </a:solidFill>
            </a:endParaRPr>
          </a:p>
        </p:txBody>
      </p:sp>
      <p:sp>
        <p:nvSpPr>
          <p:cNvPr id="80921" name="Rectangle 28"/>
          <p:cNvSpPr/>
          <p:nvPr/>
        </p:nvSpPr>
        <p:spPr>
          <a:xfrm>
            <a:off x="5037138" y="4703763"/>
            <a:ext cx="831850" cy="247650"/>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Excepciones</a:t>
            </a:r>
            <a:endParaRPr lang="es-ES_tradnl" altLang="es-CL" sz="1000"/>
          </a:p>
        </p:txBody>
      </p:sp>
      <p:sp>
        <p:nvSpPr>
          <p:cNvPr id="80922" name="Rectangle 29"/>
          <p:cNvSpPr/>
          <p:nvPr/>
        </p:nvSpPr>
        <p:spPr>
          <a:xfrm>
            <a:off x="5035550" y="4357688"/>
            <a:ext cx="484188" cy="247650"/>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Regla</a:t>
            </a:r>
            <a:endParaRPr lang="es-ES_tradnl" altLang="es-CL" sz="1000"/>
          </a:p>
        </p:txBody>
      </p:sp>
      <p:sp>
        <p:nvSpPr>
          <p:cNvPr id="80923" name="Text Box 32"/>
          <p:cNvSpPr txBox="1"/>
          <p:nvPr/>
        </p:nvSpPr>
        <p:spPr>
          <a:xfrm>
            <a:off x="5494338" y="4352925"/>
            <a:ext cx="731837"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i="1"/>
              <a:t>Culpa leve</a:t>
            </a:r>
            <a:endParaRPr lang="es-ES_tradnl" altLang="es-CL" sz="1000" i="1"/>
          </a:p>
        </p:txBody>
      </p:sp>
      <p:cxnSp>
        <p:nvCxnSpPr>
          <p:cNvPr id="80924" name="AutoShape 33"/>
          <p:cNvCxnSpPr>
            <a:stCxn id="80900" idx="3"/>
            <a:endCxn id="80919" idx="1"/>
          </p:cNvCxnSpPr>
          <p:nvPr/>
        </p:nvCxnSpPr>
        <p:spPr>
          <a:xfrm>
            <a:off x="3090863" y="2670175"/>
            <a:ext cx="504825" cy="198278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80925" name="AutoShape 34"/>
          <p:cNvCxnSpPr>
            <a:stCxn id="80900" idx="3"/>
            <a:endCxn id="80920" idx="1"/>
          </p:cNvCxnSpPr>
          <p:nvPr/>
        </p:nvCxnSpPr>
        <p:spPr>
          <a:xfrm>
            <a:off x="3090863" y="2670175"/>
            <a:ext cx="504825" cy="255905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80926" name="AutoShape 35"/>
          <p:cNvCxnSpPr>
            <a:stCxn id="80919" idx="3"/>
            <a:endCxn id="80922" idx="1"/>
          </p:cNvCxnSpPr>
          <p:nvPr/>
        </p:nvCxnSpPr>
        <p:spPr>
          <a:xfrm flipV="1">
            <a:off x="4746625" y="4481513"/>
            <a:ext cx="288925" cy="171450"/>
          </a:xfrm>
          <a:prstGeom prst="bentConnector3">
            <a:avLst>
              <a:gd name="adj1" fmla="val 49449"/>
            </a:avLst>
          </a:prstGeom>
          <a:ln w="9525" cap="flat" cmpd="sng">
            <a:solidFill>
              <a:schemeClr val="tx1"/>
            </a:solidFill>
            <a:prstDash val="solid"/>
            <a:miter/>
            <a:headEnd type="none" w="med" len="med"/>
            <a:tailEnd type="none" w="med" len="med"/>
          </a:ln>
        </p:spPr>
      </p:cxnSp>
      <p:cxnSp>
        <p:nvCxnSpPr>
          <p:cNvPr id="80927" name="AutoShape 36"/>
          <p:cNvCxnSpPr>
            <a:stCxn id="80919" idx="3"/>
            <a:endCxn id="80921" idx="1"/>
          </p:cNvCxnSpPr>
          <p:nvPr/>
        </p:nvCxnSpPr>
        <p:spPr>
          <a:xfrm>
            <a:off x="4746625" y="4652963"/>
            <a:ext cx="290513" cy="174625"/>
          </a:xfrm>
          <a:prstGeom prst="bentConnector3">
            <a:avLst>
              <a:gd name="adj1" fmla="val 49727"/>
            </a:avLst>
          </a:prstGeom>
          <a:ln w="9525" cap="flat" cmpd="sng">
            <a:solidFill>
              <a:schemeClr val="tx1"/>
            </a:solidFill>
            <a:prstDash val="solid"/>
            <a:miter/>
            <a:headEnd type="none" w="med" len="med"/>
            <a:tailEnd type="none" w="med" len="med"/>
          </a:ln>
        </p:spPr>
      </p:cxnSp>
      <p:sp>
        <p:nvSpPr>
          <p:cNvPr id="80928" name="AutoShape 37"/>
          <p:cNvSpPr/>
          <p:nvPr/>
        </p:nvSpPr>
        <p:spPr>
          <a:xfrm>
            <a:off x="4733925" y="2901950"/>
            <a:ext cx="73025" cy="720725"/>
          </a:xfrm>
          <a:prstGeom prst="leftBrace">
            <a:avLst>
              <a:gd name="adj1" fmla="val 82246"/>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80929" name="Rectangle 38"/>
          <p:cNvSpPr/>
          <p:nvPr/>
        </p:nvSpPr>
        <p:spPr>
          <a:xfrm>
            <a:off x="2247900" y="6015038"/>
            <a:ext cx="5705475" cy="460375"/>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a:latin typeface="Arial" panose="020B0604020202020204" pitchFamily="34" charset="0"/>
              </a:rPr>
              <a:t>El mandatario debe restituir al mandante cuanto hubiere recibido por él, en el desempeño del mandato</a:t>
            </a:r>
            <a:r>
              <a:rPr lang="es-ES_tradnl" altLang="es-CL" sz="1200" b="1">
                <a:latin typeface="Arial" panose="020B0604020202020204" pitchFamily="34" charset="0"/>
              </a:rPr>
              <a:t> </a:t>
            </a:r>
            <a:endParaRPr lang="es-ES_tradnl" altLang="es-CL" sz="1200" b="1">
              <a:latin typeface="Arial" panose="020B0604020202020204" pitchFamily="34" charset="0"/>
            </a:endParaRPr>
          </a:p>
        </p:txBody>
      </p:sp>
      <p:cxnSp>
        <p:nvCxnSpPr>
          <p:cNvPr id="80930" name="AutoShape 39"/>
          <p:cNvCxnSpPr>
            <a:stCxn id="80898" idx="3"/>
            <a:endCxn id="80929" idx="1"/>
          </p:cNvCxnSpPr>
          <p:nvPr/>
        </p:nvCxnSpPr>
        <p:spPr>
          <a:xfrm>
            <a:off x="1692275" y="4071938"/>
            <a:ext cx="555625" cy="2173287"/>
          </a:xfrm>
          <a:prstGeom prst="bentConnector3">
            <a:avLst>
              <a:gd name="adj1" fmla="val 50000"/>
            </a:avLst>
          </a:prstGeom>
          <a:ln w="9525" cap="flat" cmpd="sng">
            <a:solidFill>
              <a:schemeClr val="tx1"/>
            </a:solidFill>
            <a:prstDash val="solid"/>
            <a:miter/>
            <a:headEnd type="none" w="med" len="med"/>
            <a:tailEnd type="none" w="med" len="med"/>
          </a:ln>
        </p:spPr>
      </p:cxn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81922" name="Text Box 2"/>
          <p:cNvSpPr txBox="1"/>
          <p:nvPr/>
        </p:nvSpPr>
        <p:spPr>
          <a:xfrm>
            <a:off x="371475" y="3357563"/>
            <a:ext cx="1933575"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Obligaciones del mandante</a:t>
            </a:r>
            <a:endParaRPr lang="es-ES_tradnl" altLang="es-CL" sz="1400">
              <a:latin typeface="Arial" panose="020B0604020202020204" pitchFamily="34" charset="0"/>
            </a:endParaRPr>
          </a:p>
        </p:txBody>
      </p:sp>
      <p:sp>
        <p:nvSpPr>
          <p:cNvPr id="81923" name="Text Box 3"/>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Mandato</a:t>
            </a:r>
            <a:endParaRPr lang="es-ES_tradnl" altLang="es-CL" sz="2400" i="1"/>
          </a:p>
        </p:txBody>
      </p:sp>
      <p:sp>
        <p:nvSpPr>
          <p:cNvPr id="81924" name="Text Box 4"/>
          <p:cNvSpPr txBox="1"/>
          <p:nvPr/>
        </p:nvSpPr>
        <p:spPr>
          <a:xfrm>
            <a:off x="2892425" y="1916113"/>
            <a:ext cx="2374900"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Cumplir las obligaciones contraídas por el mandatario</a:t>
            </a:r>
            <a:endParaRPr lang="es-ES_tradnl" altLang="es-CL" sz="1200" b="1">
              <a:latin typeface="Arial" panose="020B0604020202020204" pitchFamily="34" charset="0"/>
            </a:endParaRPr>
          </a:p>
        </p:txBody>
      </p:sp>
      <p:sp>
        <p:nvSpPr>
          <p:cNvPr id="81925" name="Text Box 5"/>
          <p:cNvSpPr txBox="1"/>
          <p:nvPr/>
        </p:nvSpPr>
        <p:spPr>
          <a:xfrm>
            <a:off x="5629275" y="1700213"/>
            <a:ext cx="8636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Requisitos </a:t>
            </a:r>
            <a:endParaRPr lang="es-ES_tradnl" altLang="es-CL" sz="1200">
              <a:solidFill>
                <a:srgbClr val="000000"/>
              </a:solidFill>
            </a:endParaRPr>
          </a:p>
        </p:txBody>
      </p:sp>
      <p:sp>
        <p:nvSpPr>
          <p:cNvPr id="81926" name="Text Box 6"/>
          <p:cNvSpPr txBox="1"/>
          <p:nvPr/>
        </p:nvSpPr>
        <p:spPr>
          <a:xfrm>
            <a:off x="5629275" y="2420938"/>
            <a:ext cx="115093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Extralimitación</a:t>
            </a:r>
            <a:endParaRPr lang="es-ES_tradnl" altLang="es-CL" sz="1200">
              <a:solidFill>
                <a:srgbClr val="000000"/>
              </a:solidFill>
            </a:endParaRPr>
          </a:p>
        </p:txBody>
      </p:sp>
      <p:cxnSp>
        <p:nvCxnSpPr>
          <p:cNvPr id="81927" name="AutoShape 8"/>
          <p:cNvCxnSpPr>
            <a:stCxn id="81924" idx="3"/>
            <a:endCxn id="81925" idx="1"/>
          </p:cNvCxnSpPr>
          <p:nvPr/>
        </p:nvCxnSpPr>
        <p:spPr>
          <a:xfrm flipV="1">
            <a:off x="5267325" y="1839913"/>
            <a:ext cx="361950" cy="306387"/>
          </a:xfrm>
          <a:prstGeom prst="bentConnector3">
            <a:avLst>
              <a:gd name="adj1" fmla="val 50000"/>
            </a:avLst>
          </a:prstGeom>
          <a:ln w="9525" cap="flat" cmpd="sng">
            <a:solidFill>
              <a:schemeClr val="tx1"/>
            </a:solidFill>
            <a:prstDash val="solid"/>
            <a:miter/>
            <a:headEnd type="none" w="med" len="med"/>
            <a:tailEnd type="none" w="med" len="med"/>
          </a:ln>
        </p:spPr>
      </p:cxnSp>
      <p:sp>
        <p:nvSpPr>
          <p:cNvPr id="81928" name="Text Box 11"/>
          <p:cNvSpPr txBox="1"/>
          <p:nvPr/>
        </p:nvSpPr>
        <p:spPr>
          <a:xfrm>
            <a:off x="2886075" y="5445125"/>
            <a:ext cx="2538413"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pagar honorarios </a:t>
            </a:r>
            <a:endParaRPr lang="es-ES_tradnl" altLang="es-CL" sz="1200" b="1">
              <a:latin typeface="Arial" panose="020B0604020202020204" pitchFamily="34" charset="0"/>
            </a:endParaRPr>
          </a:p>
        </p:txBody>
      </p:sp>
      <p:cxnSp>
        <p:nvCxnSpPr>
          <p:cNvPr id="81929" name="AutoShape 12"/>
          <p:cNvCxnSpPr>
            <a:stCxn id="81922" idx="3"/>
            <a:endCxn id="81928" idx="1"/>
          </p:cNvCxnSpPr>
          <p:nvPr/>
        </p:nvCxnSpPr>
        <p:spPr>
          <a:xfrm>
            <a:off x="2305050" y="3617913"/>
            <a:ext cx="581025" cy="1966912"/>
          </a:xfrm>
          <a:prstGeom prst="bentConnector3">
            <a:avLst>
              <a:gd name="adj1" fmla="val 50000"/>
            </a:avLst>
          </a:prstGeom>
          <a:ln w="9525" cap="flat" cmpd="sng">
            <a:solidFill>
              <a:schemeClr val="tx1"/>
            </a:solidFill>
            <a:prstDash val="solid"/>
            <a:miter/>
            <a:headEnd type="none" w="med" len="med"/>
            <a:tailEnd type="none" w="med" len="med"/>
          </a:ln>
        </p:spPr>
      </p:cxnSp>
      <p:sp>
        <p:nvSpPr>
          <p:cNvPr id="81930" name="Rectangle 15"/>
          <p:cNvSpPr/>
          <p:nvPr/>
        </p:nvSpPr>
        <p:spPr>
          <a:xfrm>
            <a:off x="2892425" y="3040063"/>
            <a:ext cx="2303463" cy="460375"/>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Proveer de lo necesario para cumplir el mandato </a:t>
            </a:r>
            <a:endParaRPr lang="es-ES_tradnl" altLang="es-CL" sz="1200" b="1">
              <a:latin typeface="Arial" panose="020B0604020202020204" pitchFamily="34" charset="0"/>
            </a:endParaRPr>
          </a:p>
        </p:txBody>
      </p:sp>
      <p:sp>
        <p:nvSpPr>
          <p:cNvPr id="81931" name="Rectangle 16"/>
          <p:cNvSpPr/>
          <p:nvPr/>
        </p:nvSpPr>
        <p:spPr>
          <a:xfrm>
            <a:off x="2879725" y="4159250"/>
            <a:ext cx="312261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indemnizar al mandatario </a:t>
            </a:r>
            <a:endParaRPr lang="es-ES_tradnl" altLang="es-CL" sz="1200" b="1">
              <a:latin typeface="Arial" panose="020B0604020202020204" pitchFamily="34" charset="0"/>
            </a:endParaRPr>
          </a:p>
        </p:txBody>
      </p:sp>
      <p:cxnSp>
        <p:nvCxnSpPr>
          <p:cNvPr id="81932" name="AutoShape 17"/>
          <p:cNvCxnSpPr>
            <a:stCxn id="81922" idx="3"/>
            <a:endCxn id="81930" idx="1"/>
          </p:cNvCxnSpPr>
          <p:nvPr/>
        </p:nvCxnSpPr>
        <p:spPr>
          <a:xfrm flipV="1">
            <a:off x="2305050" y="3270250"/>
            <a:ext cx="587375" cy="34766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81933" name="AutoShape 18"/>
          <p:cNvCxnSpPr>
            <a:stCxn id="81922" idx="3"/>
            <a:endCxn id="81924" idx="1"/>
          </p:cNvCxnSpPr>
          <p:nvPr/>
        </p:nvCxnSpPr>
        <p:spPr>
          <a:xfrm flipV="1">
            <a:off x="2305050" y="2146300"/>
            <a:ext cx="587375" cy="147161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81934" name="AutoShape 19"/>
          <p:cNvCxnSpPr>
            <a:stCxn id="81922" idx="3"/>
            <a:endCxn id="81931" idx="1"/>
          </p:cNvCxnSpPr>
          <p:nvPr/>
        </p:nvCxnSpPr>
        <p:spPr>
          <a:xfrm>
            <a:off x="2305050" y="3617913"/>
            <a:ext cx="574675" cy="681037"/>
          </a:xfrm>
          <a:prstGeom prst="bentConnector3">
            <a:avLst>
              <a:gd name="adj1" fmla="val 50000"/>
            </a:avLst>
          </a:prstGeom>
          <a:ln w="9525" cap="flat" cmpd="sng">
            <a:solidFill>
              <a:schemeClr val="tx1"/>
            </a:solidFill>
            <a:prstDash val="solid"/>
            <a:miter/>
            <a:headEnd type="none" w="med" len="med"/>
            <a:tailEnd type="none" w="med" len="med"/>
          </a:ln>
        </p:spPr>
      </p:cxnSp>
      <p:sp>
        <p:nvSpPr>
          <p:cNvPr id="81935" name="Rectangle 20"/>
          <p:cNvSpPr/>
          <p:nvPr/>
        </p:nvSpPr>
        <p:spPr>
          <a:xfrm>
            <a:off x="6696075" y="1463675"/>
            <a:ext cx="1979613" cy="70167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000"/>
              <a:t> Que el mandatario hay actuado a nombre del mandante.</a:t>
            </a:r>
            <a:endParaRPr lang="es-ES_tradnl" altLang="es-CL" sz="1000"/>
          </a:p>
          <a:p>
            <a:pPr marL="0" lvl="0" indent="0">
              <a:spcBef>
                <a:spcPct val="0"/>
              </a:spcBef>
            </a:pPr>
            <a:r>
              <a:rPr lang="es-ES_tradnl" altLang="es-CL" sz="1000"/>
              <a:t> Que el mandatario hay actuado dentro de los límites del mandato.</a:t>
            </a:r>
            <a:endParaRPr lang="es-ES_tradnl" altLang="es-CL" sz="1000"/>
          </a:p>
        </p:txBody>
      </p:sp>
      <p:sp>
        <p:nvSpPr>
          <p:cNvPr id="81936" name="AutoShape 21"/>
          <p:cNvSpPr/>
          <p:nvPr/>
        </p:nvSpPr>
        <p:spPr>
          <a:xfrm>
            <a:off x="6637338" y="1484313"/>
            <a:ext cx="71437" cy="649287"/>
          </a:xfrm>
          <a:prstGeom prst="leftBrace">
            <a:avLst>
              <a:gd name="adj1" fmla="val 75741"/>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81937" name="Text Box 22"/>
          <p:cNvSpPr txBox="1"/>
          <p:nvPr/>
        </p:nvSpPr>
        <p:spPr>
          <a:xfrm>
            <a:off x="5772150" y="4941888"/>
            <a:ext cx="230505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Debe ser la convenida o la usual</a:t>
            </a:r>
            <a:endParaRPr lang="es-ES_tradnl" altLang="es-CL" sz="1200">
              <a:solidFill>
                <a:srgbClr val="000000"/>
              </a:solidFill>
            </a:endParaRPr>
          </a:p>
        </p:txBody>
      </p:sp>
      <p:sp>
        <p:nvSpPr>
          <p:cNvPr id="81938" name="Text Box 23"/>
          <p:cNvSpPr txBox="1"/>
          <p:nvPr/>
        </p:nvSpPr>
        <p:spPr>
          <a:xfrm>
            <a:off x="5772150" y="5445125"/>
            <a:ext cx="244792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Caso de fracaso o incumplimiento</a:t>
            </a:r>
            <a:endParaRPr lang="es-ES_tradnl" altLang="es-CL" sz="1200">
              <a:solidFill>
                <a:srgbClr val="000000"/>
              </a:solidFill>
            </a:endParaRPr>
          </a:p>
        </p:txBody>
      </p:sp>
      <p:sp>
        <p:nvSpPr>
          <p:cNvPr id="81939" name="Text Box 24"/>
          <p:cNvSpPr txBox="1"/>
          <p:nvPr/>
        </p:nvSpPr>
        <p:spPr>
          <a:xfrm>
            <a:off x="5772150" y="5949950"/>
            <a:ext cx="201612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Derecho legal de retención</a:t>
            </a:r>
            <a:endParaRPr lang="es-ES_tradnl" altLang="es-CL" sz="1200">
              <a:solidFill>
                <a:srgbClr val="000000"/>
              </a:solidFill>
            </a:endParaRPr>
          </a:p>
        </p:txBody>
      </p:sp>
      <p:cxnSp>
        <p:nvCxnSpPr>
          <p:cNvPr id="81940" name="AutoShape 25"/>
          <p:cNvCxnSpPr>
            <a:stCxn id="81924" idx="3"/>
            <a:endCxn id="81926" idx="1"/>
          </p:cNvCxnSpPr>
          <p:nvPr/>
        </p:nvCxnSpPr>
        <p:spPr>
          <a:xfrm>
            <a:off x="5267325" y="2146300"/>
            <a:ext cx="361950" cy="41433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81941" name="AutoShape 26"/>
          <p:cNvCxnSpPr>
            <a:stCxn id="81928" idx="3"/>
            <a:endCxn id="81937" idx="1"/>
          </p:cNvCxnSpPr>
          <p:nvPr/>
        </p:nvCxnSpPr>
        <p:spPr>
          <a:xfrm flipV="1">
            <a:off x="5424488" y="5081588"/>
            <a:ext cx="347662" cy="503237"/>
          </a:xfrm>
          <a:prstGeom prst="bentConnector3">
            <a:avLst>
              <a:gd name="adj1" fmla="val 49773"/>
            </a:avLst>
          </a:prstGeom>
          <a:ln w="9525" cap="flat" cmpd="sng">
            <a:solidFill>
              <a:schemeClr val="tx1"/>
            </a:solidFill>
            <a:prstDash val="solid"/>
            <a:miter/>
            <a:headEnd type="none" w="med" len="med"/>
            <a:tailEnd type="none" w="med" len="med"/>
          </a:ln>
        </p:spPr>
      </p:cxnSp>
      <p:cxnSp>
        <p:nvCxnSpPr>
          <p:cNvPr id="81942" name="AutoShape 27"/>
          <p:cNvCxnSpPr>
            <a:stCxn id="81928" idx="3"/>
            <a:endCxn id="81938" idx="1"/>
          </p:cNvCxnSpPr>
          <p:nvPr/>
        </p:nvCxnSpPr>
        <p:spPr>
          <a:xfrm>
            <a:off x="5424488" y="5584825"/>
            <a:ext cx="347662" cy="0"/>
          </a:xfrm>
          <a:prstGeom prst="straightConnector1">
            <a:avLst/>
          </a:prstGeom>
          <a:ln w="9525" cap="flat" cmpd="sng">
            <a:solidFill>
              <a:schemeClr val="tx1"/>
            </a:solidFill>
            <a:prstDash val="solid"/>
            <a:headEnd type="none" w="med" len="med"/>
            <a:tailEnd type="none" w="med" len="med"/>
          </a:ln>
        </p:spPr>
      </p:cxnSp>
      <p:cxnSp>
        <p:nvCxnSpPr>
          <p:cNvPr id="81943" name="AutoShape 28"/>
          <p:cNvCxnSpPr>
            <a:stCxn id="81928" idx="3"/>
            <a:endCxn id="81939" idx="1"/>
          </p:cNvCxnSpPr>
          <p:nvPr/>
        </p:nvCxnSpPr>
        <p:spPr>
          <a:xfrm>
            <a:off x="5424488" y="5584825"/>
            <a:ext cx="347662" cy="504825"/>
          </a:xfrm>
          <a:prstGeom prst="bentConnector3">
            <a:avLst>
              <a:gd name="adj1" fmla="val 49773"/>
            </a:avLst>
          </a:prstGeom>
          <a:ln w="9525" cap="flat" cmpd="sng">
            <a:solidFill>
              <a:schemeClr val="tx1"/>
            </a:solidFill>
            <a:prstDash val="solid"/>
            <a:miter/>
            <a:headEnd type="none" w="med" len="med"/>
            <a:tailEnd type="none" w="med" len="med"/>
          </a:ln>
        </p:spPr>
      </p:cxn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5"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82946" name="Text Box 2"/>
          <p:cNvSpPr txBox="1"/>
          <p:nvPr/>
        </p:nvSpPr>
        <p:spPr>
          <a:xfrm>
            <a:off x="914400" y="47625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Mandato</a:t>
            </a:r>
            <a:endParaRPr lang="es-ES_tradnl" altLang="es-CL" sz="2400" i="1"/>
          </a:p>
        </p:txBody>
      </p:sp>
      <p:sp>
        <p:nvSpPr>
          <p:cNvPr id="82947" name="Text Box 3"/>
          <p:cNvSpPr txBox="1"/>
          <p:nvPr/>
        </p:nvSpPr>
        <p:spPr>
          <a:xfrm>
            <a:off x="1236663" y="3403600"/>
            <a:ext cx="1230312" cy="52070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Extinción</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del mandato</a:t>
            </a:r>
            <a:endParaRPr lang="es-ES_tradnl" altLang="es-CL" sz="1400">
              <a:latin typeface="Arial" panose="020B0604020202020204" pitchFamily="34" charset="0"/>
            </a:endParaRPr>
          </a:p>
        </p:txBody>
      </p:sp>
      <p:sp>
        <p:nvSpPr>
          <p:cNvPr id="82948" name="Text Box 4"/>
          <p:cNvSpPr txBox="1"/>
          <p:nvPr/>
        </p:nvSpPr>
        <p:spPr>
          <a:xfrm>
            <a:off x="3013075" y="1412875"/>
            <a:ext cx="2035175"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(1) Cumplimiento del encargo</a:t>
            </a:r>
            <a:endParaRPr lang="es-ES_tradnl" altLang="es-CL" sz="1200"/>
          </a:p>
        </p:txBody>
      </p:sp>
      <p:cxnSp>
        <p:nvCxnSpPr>
          <p:cNvPr id="82949" name="AutoShape 5"/>
          <p:cNvCxnSpPr>
            <a:stCxn id="82947" idx="3"/>
            <a:endCxn id="82948" idx="1"/>
          </p:cNvCxnSpPr>
          <p:nvPr/>
        </p:nvCxnSpPr>
        <p:spPr>
          <a:xfrm flipV="1">
            <a:off x="2466975" y="1552575"/>
            <a:ext cx="546100" cy="2111375"/>
          </a:xfrm>
          <a:prstGeom prst="bentConnector3">
            <a:avLst>
              <a:gd name="adj1" fmla="val 49708"/>
            </a:avLst>
          </a:prstGeom>
          <a:ln w="9525" cap="flat" cmpd="sng">
            <a:solidFill>
              <a:schemeClr val="tx1"/>
            </a:solidFill>
            <a:prstDash val="solid"/>
            <a:miter/>
            <a:headEnd type="none" w="med" len="med"/>
            <a:tailEnd type="none" w="med" len="med"/>
          </a:ln>
        </p:spPr>
      </p:cxnSp>
      <p:cxnSp>
        <p:nvCxnSpPr>
          <p:cNvPr id="82950" name="AutoShape 6"/>
          <p:cNvCxnSpPr>
            <a:stCxn id="82947" idx="3"/>
            <a:endCxn id="82951" idx="1"/>
          </p:cNvCxnSpPr>
          <p:nvPr/>
        </p:nvCxnSpPr>
        <p:spPr>
          <a:xfrm flipV="1">
            <a:off x="2466975" y="2008188"/>
            <a:ext cx="546100" cy="1655762"/>
          </a:xfrm>
          <a:prstGeom prst="bentConnector3">
            <a:avLst>
              <a:gd name="adj1" fmla="val 49708"/>
            </a:avLst>
          </a:prstGeom>
          <a:ln w="9525" cap="flat" cmpd="sng">
            <a:solidFill>
              <a:schemeClr val="tx1"/>
            </a:solidFill>
            <a:prstDash val="solid"/>
            <a:miter/>
            <a:headEnd type="none" w="med" len="med"/>
            <a:tailEnd type="none" w="med" len="med"/>
          </a:ln>
        </p:spPr>
      </p:cxnSp>
      <p:sp>
        <p:nvSpPr>
          <p:cNvPr id="82951" name="Text Box 7"/>
          <p:cNvSpPr txBox="1"/>
          <p:nvPr/>
        </p:nvSpPr>
        <p:spPr>
          <a:xfrm>
            <a:off x="3013075" y="1868488"/>
            <a:ext cx="4176713"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(2) Llegada del plazo o cumplimiento de la condición prefijados</a:t>
            </a:r>
            <a:r>
              <a:rPr lang="es-ES_tradnl" altLang="es-CL" sz="1200"/>
              <a:t> </a:t>
            </a:r>
            <a:endParaRPr lang="es-ES_tradnl" altLang="es-CL" sz="1200"/>
          </a:p>
        </p:txBody>
      </p:sp>
      <p:sp>
        <p:nvSpPr>
          <p:cNvPr id="82952" name="Rectangle 8"/>
          <p:cNvSpPr/>
          <p:nvPr/>
        </p:nvSpPr>
        <p:spPr>
          <a:xfrm>
            <a:off x="3013075" y="2316163"/>
            <a:ext cx="1954213"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(3) Revocación del mandato</a:t>
            </a:r>
            <a:r>
              <a:rPr lang="es-ES_tradnl" altLang="es-CL" sz="1200"/>
              <a:t> </a:t>
            </a:r>
            <a:endParaRPr lang="es-ES_tradnl" altLang="es-CL" sz="1200"/>
          </a:p>
        </p:txBody>
      </p:sp>
      <p:sp>
        <p:nvSpPr>
          <p:cNvPr id="82953" name="Rectangle 9"/>
          <p:cNvSpPr/>
          <p:nvPr/>
        </p:nvSpPr>
        <p:spPr>
          <a:xfrm>
            <a:off x="3011488" y="2794000"/>
            <a:ext cx="1971675"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(4) Renuncia del mandatario</a:t>
            </a:r>
            <a:r>
              <a:rPr lang="es-ES_tradnl" altLang="es-CL" sz="1200"/>
              <a:t> </a:t>
            </a:r>
            <a:endParaRPr lang="es-ES_tradnl" altLang="es-CL" sz="1200"/>
          </a:p>
        </p:txBody>
      </p:sp>
      <p:sp>
        <p:nvSpPr>
          <p:cNvPr id="82954" name="Rectangle 10"/>
          <p:cNvSpPr/>
          <p:nvPr/>
        </p:nvSpPr>
        <p:spPr>
          <a:xfrm>
            <a:off x="3019425" y="3286125"/>
            <a:ext cx="2808288"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(5) Muerte del mandante o del mandatario</a:t>
            </a:r>
            <a:r>
              <a:rPr lang="es-ES_tradnl" altLang="es-CL" sz="1200"/>
              <a:t> </a:t>
            </a:r>
            <a:endParaRPr lang="es-ES_tradnl" altLang="es-CL" sz="1200"/>
          </a:p>
        </p:txBody>
      </p:sp>
      <p:sp>
        <p:nvSpPr>
          <p:cNvPr id="82955" name="Rectangle 11"/>
          <p:cNvSpPr/>
          <p:nvPr/>
        </p:nvSpPr>
        <p:spPr>
          <a:xfrm>
            <a:off x="3009900" y="3806825"/>
            <a:ext cx="3444875"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(6) Quiebra o insolvencia del mandante o mandatario</a:t>
            </a:r>
            <a:endParaRPr lang="es-ES_tradnl" altLang="es-CL" sz="1200"/>
          </a:p>
        </p:txBody>
      </p:sp>
      <p:sp>
        <p:nvSpPr>
          <p:cNvPr id="82956" name="Rectangle 12"/>
          <p:cNvSpPr/>
          <p:nvPr/>
        </p:nvSpPr>
        <p:spPr>
          <a:xfrm>
            <a:off x="2987675" y="4292600"/>
            <a:ext cx="3106738"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(7) Interdicción del mandante o del mandatario</a:t>
            </a:r>
            <a:r>
              <a:rPr lang="es-ES_tradnl" altLang="es-CL" sz="1200"/>
              <a:t> </a:t>
            </a:r>
            <a:endParaRPr lang="es-ES_tradnl" altLang="es-CL" sz="1200"/>
          </a:p>
        </p:txBody>
      </p:sp>
      <p:sp>
        <p:nvSpPr>
          <p:cNvPr id="82957" name="Rectangle 13"/>
          <p:cNvSpPr/>
          <p:nvPr/>
        </p:nvSpPr>
        <p:spPr>
          <a:xfrm>
            <a:off x="2994025" y="4832350"/>
            <a:ext cx="442436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(8) Cesación de las funciones en cuyo ejercicio se otorgó el mandato</a:t>
            </a:r>
            <a:r>
              <a:rPr lang="es-ES_tradnl" altLang="es-CL" sz="1200"/>
              <a:t> </a:t>
            </a:r>
            <a:endParaRPr lang="es-ES_tradnl" altLang="es-CL" sz="1200"/>
          </a:p>
        </p:txBody>
      </p:sp>
      <p:sp>
        <p:nvSpPr>
          <p:cNvPr id="82958" name="Rectangle 14"/>
          <p:cNvSpPr/>
          <p:nvPr/>
        </p:nvSpPr>
        <p:spPr>
          <a:xfrm>
            <a:off x="2994025" y="5318125"/>
            <a:ext cx="3013075"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(9) Falta de uno de los mandatarios conjuntos</a:t>
            </a:r>
            <a:r>
              <a:rPr lang="es-ES_tradnl" altLang="es-CL" sz="1200"/>
              <a:t> </a:t>
            </a:r>
            <a:endParaRPr lang="es-ES_tradnl" altLang="es-CL" sz="1200"/>
          </a:p>
        </p:txBody>
      </p:sp>
      <p:sp>
        <p:nvSpPr>
          <p:cNvPr id="82959" name="Rectangle 15"/>
          <p:cNvSpPr/>
          <p:nvPr/>
        </p:nvSpPr>
        <p:spPr>
          <a:xfrm>
            <a:off x="2998788" y="5868988"/>
            <a:ext cx="4665662"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(10) Actos ejecutados por el mandatario después de expirado el mandato</a:t>
            </a:r>
            <a:r>
              <a:rPr lang="es-ES_tradnl" altLang="es-CL" sz="1200"/>
              <a:t> </a:t>
            </a:r>
            <a:endParaRPr lang="es-ES_tradnl" altLang="es-CL" sz="1200"/>
          </a:p>
        </p:txBody>
      </p:sp>
      <p:cxnSp>
        <p:nvCxnSpPr>
          <p:cNvPr id="82960" name="AutoShape 16"/>
          <p:cNvCxnSpPr>
            <a:stCxn id="82947" idx="3"/>
            <a:endCxn id="82959" idx="1"/>
          </p:cNvCxnSpPr>
          <p:nvPr/>
        </p:nvCxnSpPr>
        <p:spPr>
          <a:xfrm>
            <a:off x="2466975" y="3663950"/>
            <a:ext cx="531813" cy="2344738"/>
          </a:xfrm>
          <a:prstGeom prst="bentConnector3">
            <a:avLst>
              <a:gd name="adj1" fmla="val 49852"/>
            </a:avLst>
          </a:prstGeom>
          <a:ln w="9525" cap="flat" cmpd="sng">
            <a:solidFill>
              <a:schemeClr val="tx1"/>
            </a:solidFill>
            <a:prstDash val="solid"/>
            <a:miter/>
            <a:headEnd type="none" w="med" len="med"/>
            <a:tailEnd type="none" w="med" len="med"/>
          </a:ln>
        </p:spPr>
      </p:cxnSp>
      <p:cxnSp>
        <p:nvCxnSpPr>
          <p:cNvPr id="82961" name="AutoShape 17"/>
          <p:cNvCxnSpPr>
            <a:stCxn id="82947" idx="3"/>
            <a:endCxn id="82954" idx="1"/>
          </p:cNvCxnSpPr>
          <p:nvPr/>
        </p:nvCxnSpPr>
        <p:spPr>
          <a:xfrm flipV="1">
            <a:off x="2466975" y="3425825"/>
            <a:ext cx="552450" cy="238125"/>
          </a:xfrm>
          <a:prstGeom prst="bentConnector3">
            <a:avLst>
              <a:gd name="adj1" fmla="val 49713"/>
            </a:avLst>
          </a:prstGeom>
          <a:ln w="9525" cap="flat" cmpd="sng">
            <a:solidFill>
              <a:schemeClr val="tx1"/>
            </a:solidFill>
            <a:prstDash val="solid"/>
            <a:miter/>
            <a:headEnd type="none" w="med" len="med"/>
            <a:tailEnd type="none" w="med" len="med"/>
          </a:ln>
        </p:spPr>
      </p:cxnSp>
      <p:cxnSp>
        <p:nvCxnSpPr>
          <p:cNvPr id="82962" name="AutoShape 18"/>
          <p:cNvCxnSpPr>
            <a:stCxn id="82947" idx="3"/>
            <a:endCxn id="82952" idx="1"/>
          </p:cNvCxnSpPr>
          <p:nvPr/>
        </p:nvCxnSpPr>
        <p:spPr>
          <a:xfrm flipV="1">
            <a:off x="2466975" y="2455863"/>
            <a:ext cx="546100" cy="1208087"/>
          </a:xfrm>
          <a:prstGeom prst="bentConnector3">
            <a:avLst>
              <a:gd name="adj1" fmla="val 49708"/>
            </a:avLst>
          </a:prstGeom>
          <a:ln w="9525" cap="flat" cmpd="sng">
            <a:solidFill>
              <a:schemeClr val="tx1"/>
            </a:solidFill>
            <a:prstDash val="solid"/>
            <a:miter/>
            <a:headEnd type="none" w="med" len="med"/>
            <a:tailEnd type="none" w="med" len="med"/>
          </a:ln>
        </p:spPr>
      </p:cxnSp>
      <p:cxnSp>
        <p:nvCxnSpPr>
          <p:cNvPr id="82963" name="AutoShape 19"/>
          <p:cNvCxnSpPr>
            <a:stCxn id="82947" idx="3"/>
            <a:endCxn id="82955" idx="1"/>
          </p:cNvCxnSpPr>
          <p:nvPr/>
        </p:nvCxnSpPr>
        <p:spPr>
          <a:xfrm>
            <a:off x="2466975" y="3663950"/>
            <a:ext cx="542925" cy="282575"/>
          </a:xfrm>
          <a:prstGeom prst="bentConnector3">
            <a:avLst>
              <a:gd name="adj1" fmla="val 49708"/>
            </a:avLst>
          </a:prstGeom>
          <a:ln w="9525" cap="flat" cmpd="sng">
            <a:solidFill>
              <a:schemeClr val="tx1"/>
            </a:solidFill>
            <a:prstDash val="solid"/>
            <a:miter/>
            <a:headEnd type="none" w="med" len="med"/>
            <a:tailEnd type="none" w="med" len="med"/>
          </a:ln>
        </p:spPr>
      </p:cxnSp>
      <p:cxnSp>
        <p:nvCxnSpPr>
          <p:cNvPr id="82964" name="AutoShape 20"/>
          <p:cNvCxnSpPr>
            <a:stCxn id="82947" idx="3"/>
            <a:endCxn id="82956" idx="1"/>
          </p:cNvCxnSpPr>
          <p:nvPr/>
        </p:nvCxnSpPr>
        <p:spPr>
          <a:xfrm>
            <a:off x="2466975" y="3663950"/>
            <a:ext cx="520700" cy="768350"/>
          </a:xfrm>
          <a:prstGeom prst="bentConnector3">
            <a:avLst>
              <a:gd name="adj1" fmla="val 49694"/>
            </a:avLst>
          </a:prstGeom>
          <a:ln w="9525" cap="flat" cmpd="sng">
            <a:solidFill>
              <a:schemeClr val="tx1"/>
            </a:solidFill>
            <a:prstDash val="solid"/>
            <a:miter/>
            <a:headEnd type="none" w="med" len="med"/>
            <a:tailEnd type="none" w="med" len="med"/>
          </a:ln>
        </p:spPr>
      </p:cxnSp>
      <p:cxnSp>
        <p:nvCxnSpPr>
          <p:cNvPr id="82965" name="AutoShape 21"/>
          <p:cNvCxnSpPr>
            <a:stCxn id="82947" idx="3"/>
            <a:endCxn id="82953" idx="1"/>
          </p:cNvCxnSpPr>
          <p:nvPr/>
        </p:nvCxnSpPr>
        <p:spPr>
          <a:xfrm flipV="1">
            <a:off x="2466975" y="2933700"/>
            <a:ext cx="544513" cy="730250"/>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82966" name="AutoShape 22"/>
          <p:cNvCxnSpPr>
            <a:stCxn id="82947" idx="3"/>
            <a:endCxn id="82957" idx="1"/>
          </p:cNvCxnSpPr>
          <p:nvPr/>
        </p:nvCxnSpPr>
        <p:spPr>
          <a:xfrm>
            <a:off x="2466975" y="3663950"/>
            <a:ext cx="527050" cy="1308100"/>
          </a:xfrm>
          <a:prstGeom prst="bentConnector3">
            <a:avLst>
              <a:gd name="adj1" fmla="val 49699"/>
            </a:avLst>
          </a:prstGeom>
          <a:ln w="9525" cap="flat" cmpd="sng">
            <a:solidFill>
              <a:schemeClr val="tx1"/>
            </a:solidFill>
            <a:prstDash val="solid"/>
            <a:miter/>
            <a:headEnd type="none" w="med" len="med"/>
            <a:tailEnd type="none" w="med" len="med"/>
          </a:ln>
        </p:spPr>
      </p:cxnSp>
      <p:cxnSp>
        <p:nvCxnSpPr>
          <p:cNvPr id="82967" name="AutoShape 23"/>
          <p:cNvCxnSpPr>
            <a:stCxn id="82947" idx="3"/>
            <a:endCxn id="82958" idx="1"/>
          </p:cNvCxnSpPr>
          <p:nvPr/>
        </p:nvCxnSpPr>
        <p:spPr>
          <a:xfrm>
            <a:off x="2466975" y="3663950"/>
            <a:ext cx="527050" cy="1793875"/>
          </a:xfrm>
          <a:prstGeom prst="bentConnector3">
            <a:avLst>
              <a:gd name="adj1" fmla="val 49699"/>
            </a:avLst>
          </a:prstGeom>
          <a:ln w="9525" cap="flat" cmpd="sng">
            <a:solidFill>
              <a:schemeClr val="tx1"/>
            </a:solidFill>
            <a:prstDash val="solid"/>
            <a:miter/>
            <a:headEnd type="none" w="med" len="med"/>
            <a:tailEnd type="none" w="med" len="med"/>
          </a:ln>
        </p:spPr>
      </p:cxn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396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83970" name="Rectangle 2"/>
          <p:cNvSpPr/>
          <p:nvPr/>
        </p:nvSpPr>
        <p:spPr>
          <a:xfrm>
            <a:off x="4572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 de</a:t>
            </a:r>
            <a:endParaRPr lang="es-ES_tradnl" altLang="es-CL" sz="5500"/>
          </a:p>
          <a:p>
            <a:pPr marL="0" lvl="0" indent="0" algn="ctr">
              <a:spcBef>
                <a:spcPct val="0"/>
              </a:spcBef>
              <a:buNone/>
            </a:pPr>
            <a:r>
              <a:rPr lang="es-ES_tradnl" altLang="es-CL" sz="5500"/>
              <a:t>transacción</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499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84994" name="Text Box 2"/>
          <p:cNvSpPr txBox="1"/>
          <p:nvPr/>
        </p:nvSpPr>
        <p:spPr>
          <a:xfrm>
            <a:off x="1476375" y="3203575"/>
            <a:ext cx="1501775"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TRANSACCION</a:t>
            </a:r>
            <a:endParaRPr lang="es-ES_tradnl" altLang="es-CL" sz="1400">
              <a:latin typeface="Arial" panose="020B0604020202020204" pitchFamily="34" charset="0"/>
            </a:endParaRPr>
          </a:p>
        </p:txBody>
      </p:sp>
      <p:sp>
        <p:nvSpPr>
          <p:cNvPr id="84995" name="Text Box 3"/>
          <p:cNvSpPr txBox="1"/>
          <p:nvPr/>
        </p:nvSpPr>
        <p:spPr>
          <a:xfrm>
            <a:off x="3686175" y="1700213"/>
            <a:ext cx="890588"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1200" b="1">
              <a:latin typeface="Arial" panose="020B0604020202020204" pitchFamily="34" charset="0"/>
            </a:endParaRPr>
          </a:p>
        </p:txBody>
      </p:sp>
      <p:sp>
        <p:nvSpPr>
          <p:cNvPr id="84996" name="Text Box 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Transacción</a:t>
            </a:r>
            <a:endParaRPr lang="es-ES_tradnl" altLang="es-CL" sz="2400" i="1"/>
          </a:p>
        </p:txBody>
      </p:sp>
      <p:sp>
        <p:nvSpPr>
          <p:cNvPr id="84997" name="Text Box 5"/>
          <p:cNvSpPr txBox="1"/>
          <p:nvPr/>
        </p:nvSpPr>
        <p:spPr>
          <a:xfrm>
            <a:off x="3686175" y="3132138"/>
            <a:ext cx="100012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Elementos </a:t>
            </a:r>
            <a:endParaRPr lang="es-ES_tradnl" altLang="es-CL" sz="1200" b="1">
              <a:latin typeface="Arial" panose="020B0604020202020204" pitchFamily="34" charset="0"/>
            </a:endParaRPr>
          </a:p>
        </p:txBody>
      </p:sp>
      <p:cxnSp>
        <p:nvCxnSpPr>
          <p:cNvPr id="84998" name="AutoShape 6"/>
          <p:cNvCxnSpPr>
            <a:stCxn id="84994" idx="3"/>
            <a:endCxn id="84995" idx="1"/>
          </p:cNvCxnSpPr>
          <p:nvPr/>
        </p:nvCxnSpPr>
        <p:spPr>
          <a:xfrm flipV="1">
            <a:off x="2978150" y="1839913"/>
            <a:ext cx="708025" cy="1517650"/>
          </a:xfrm>
          <a:prstGeom prst="bentConnector3">
            <a:avLst>
              <a:gd name="adj1" fmla="val 50000"/>
            </a:avLst>
          </a:prstGeom>
          <a:ln w="9525" cap="flat" cmpd="sng">
            <a:solidFill>
              <a:schemeClr val="tx1"/>
            </a:solidFill>
            <a:prstDash val="solid"/>
            <a:miter/>
            <a:headEnd type="none" w="med" len="med"/>
            <a:tailEnd type="none" w="med" len="med"/>
          </a:ln>
        </p:spPr>
      </p:cxnSp>
      <p:sp>
        <p:nvSpPr>
          <p:cNvPr id="84999" name="Text Box 7"/>
          <p:cNvSpPr txBox="1"/>
          <p:nvPr/>
        </p:nvSpPr>
        <p:spPr>
          <a:xfrm>
            <a:off x="611188" y="4781550"/>
            <a:ext cx="2070100" cy="1023938"/>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spcAft>
                <a:spcPts val="600"/>
              </a:spcAft>
              <a:buNone/>
            </a:pPr>
            <a:r>
              <a:rPr lang="es-ES_tradnl" altLang="es-CL" sz="1200"/>
              <a:t>La transacción es un contrato en que las partes terminan extrajudicialmente un litigio pendiente, o precaven un litigio eventual.</a:t>
            </a:r>
            <a:endParaRPr lang="es-ES_tradnl" altLang="es-CL" sz="1200"/>
          </a:p>
        </p:txBody>
      </p:sp>
      <p:sp>
        <p:nvSpPr>
          <p:cNvPr id="85000" name="Text Box 8"/>
          <p:cNvSpPr txBox="1"/>
          <p:nvPr/>
        </p:nvSpPr>
        <p:spPr>
          <a:xfrm>
            <a:off x="611188" y="4408488"/>
            <a:ext cx="2070100" cy="2794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100" b="1">
                <a:latin typeface="Arial" panose="020B0604020202020204" pitchFamily="34" charset="0"/>
              </a:rPr>
              <a:t>Artículo 2446</a:t>
            </a:r>
            <a:endParaRPr lang="es-ES_tradnl" altLang="es-CL" sz="1100" b="1">
              <a:latin typeface="Arial" panose="020B0604020202020204" pitchFamily="34" charset="0"/>
            </a:endParaRPr>
          </a:p>
        </p:txBody>
      </p:sp>
      <p:sp>
        <p:nvSpPr>
          <p:cNvPr id="85001" name="Text Box 9"/>
          <p:cNvSpPr txBox="1"/>
          <p:nvPr/>
        </p:nvSpPr>
        <p:spPr>
          <a:xfrm>
            <a:off x="5365750" y="2636838"/>
            <a:ext cx="1439863"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Existencia de un derecho dudoso</a:t>
            </a:r>
            <a:endParaRPr lang="es-ES_tradnl" altLang="es-CL" sz="1200">
              <a:solidFill>
                <a:srgbClr val="000000"/>
              </a:solidFill>
            </a:endParaRPr>
          </a:p>
        </p:txBody>
      </p:sp>
      <p:sp>
        <p:nvSpPr>
          <p:cNvPr id="85002" name="Text Box 11"/>
          <p:cNvSpPr txBox="1"/>
          <p:nvPr/>
        </p:nvSpPr>
        <p:spPr>
          <a:xfrm>
            <a:off x="5365750" y="3429000"/>
            <a:ext cx="18002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Mutuas concesiones o sacrificios</a:t>
            </a:r>
            <a:endParaRPr lang="es-ES_tradnl" altLang="es-CL" sz="1200">
              <a:solidFill>
                <a:srgbClr val="000000"/>
              </a:solidFill>
            </a:endParaRPr>
          </a:p>
        </p:txBody>
      </p:sp>
      <p:cxnSp>
        <p:nvCxnSpPr>
          <p:cNvPr id="85003" name="AutoShape 12"/>
          <p:cNvCxnSpPr>
            <a:stCxn id="84997" idx="3"/>
            <a:endCxn id="85001" idx="1"/>
          </p:cNvCxnSpPr>
          <p:nvPr/>
        </p:nvCxnSpPr>
        <p:spPr>
          <a:xfrm flipV="1">
            <a:off x="4686300" y="2867025"/>
            <a:ext cx="679450" cy="40481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85004" name="AutoShape 14"/>
          <p:cNvCxnSpPr>
            <a:stCxn id="84997" idx="3"/>
            <a:endCxn id="85002" idx="1"/>
          </p:cNvCxnSpPr>
          <p:nvPr/>
        </p:nvCxnSpPr>
        <p:spPr>
          <a:xfrm>
            <a:off x="4686300" y="3271838"/>
            <a:ext cx="679450" cy="387350"/>
          </a:xfrm>
          <a:prstGeom prst="bentConnector3">
            <a:avLst>
              <a:gd name="adj1" fmla="val 50000"/>
            </a:avLst>
          </a:prstGeom>
          <a:ln w="9525" cap="flat" cmpd="sng">
            <a:solidFill>
              <a:schemeClr val="tx1"/>
            </a:solidFill>
            <a:prstDash val="solid"/>
            <a:miter/>
            <a:headEnd type="none" w="med" len="med"/>
            <a:tailEnd type="none" w="med" len="med"/>
          </a:ln>
        </p:spPr>
      </p:cxnSp>
      <p:sp>
        <p:nvSpPr>
          <p:cNvPr id="85005" name="Text Box 18"/>
          <p:cNvSpPr txBox="1"/>
          <p:nvPr/>
        </p:nvSpPr>
        <p:spPr>
          <a:xfrm>
            <a:off x="3708400" y="5167313"/>
            <a:ext cx="1274763"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Características</a:t>
            </a:r>
            <a:endParaRPr lang="es-ES_tradnl" altLang="es-CL" sz="1200" b="1">
              <a:latin typeface="Arial" panose="020B0604020202020204" pitchFamily="34" charset="0"/>
            </a:endParaRPr>
          </a:p>
        </p:txBody>
      </p:sp>
      <p:cxnSp>
        <p:nvCxnSpPr>
          <p:cNvPr id="85006" name="AutoShape 19"/>
          <p:cNvCxnSpPr>
            <a:stCxn id="84994" idx="3"/>
            <a:endCxn id="85005" idx="1"/>
          </p:cNvCxnSpPr>
          <p:nvPr/>
        </p:nvCxnSpPr>
        <p:spPr>
          <a:xfrm>
            <a:off x="2978150" y="3357563"/>
            <a:ext cx="730250" cy="194945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85007" name="AutoShape 20"/>
          <p:cNvCxnSpPr>
            <a:stCxn id="84994" idx="3"/>
            <a:endCxn id="84997" idx="1"/>
          </p:cNvCxnSpPr>
          <p:nvPr/>
        </p:nvCxnSpPr>
        <p:spPr>
          <a:xfrm flipV="1">
            <a:off x="2978150" y="3271838"/>
            <a:ext cx="708025" cy="85725"/>
          </a:xfrm>
          <a:prstGeom prst="bentConnector3">
            <a:avLst>
              <a:gd name="adj1" fmla="val 50000"/>
            </a:avLst>
          </a:prstGeom>
          <a:ln w="9525" cap="flat" cmpd="sng">
            <a:solidFill>
              <a:schemeClr val="tx1"/>
            </a:solidFill>
            <a:prstDash val="solid"/>
            <a:miter/>
            <a:headEnd type="none" w="med" len="med"/>
            <a:tailEnd type="none" w="med" len="med"/>
          </a:ln>
        </p:spPr>
      </p:cxnSp>
      <p:sp>
        <p:nvSpPr>
          <p:cNvPr id="85008" name="Text Box 35"/>
          <p:cNvSpPr txBox="1"/>
          <p:nvPr/>
        </p:nvSpPr>
        <p:spPr>
          <a:xfrm>
            <a:off x="7165975" y="3487738"/>
            <a:ext cx="1223963" cy="396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a:t>No confundir con </a:t>
            </a:r>
            <a:r>
              <a:rPr lang="es-ES_tradnl" altLang="es-CL" sz="1000" b="1" i="1"/>
              <a:t>RENUNCIA</a:t>
            </a:r>
            <a:endParaRPr lang="es-ES_tradnl" altLang="es-CL" sz="1000" b="1" i="1"/>
          </a:p>
        </p:txBody>
      </p:sp>
      <p:sp>
        <p:nvSpPr>
          <p:cNvPr id="85009" name="Text Box 36"/>
          <p:cNvSpPr txBox="1"/>
          <p:nvPr/>
        </p:nvSpPr>
        <p:spPr>
          <a:xfrm>
            <a:off x="5353050" y="4292600"/>
            <a:ext cx="10795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Consensual</a:t>
            </a:r>
            <a:endParaRPr lang="es-ES_tradnl" altLang="es-CL" sz="1200">
              <a:solidFill>
                <a:srgbClr val="000000"/>
              </a:solidFill>
            </a:endParaRPr>
          </a:p>
        </p:txBody>
      </p:sp>
      <p:sp>
        <p:nvSpPr>
          <p:cNvPr id="85010" name="Text Box 37"/>
          <p:cNvSpPr txBox="1"/>
          <p:nvPr/>
        </p:nvSpPr>
        <p:spPr>
          <a:xfrm>
            <a:off x="5353050" y="4868863"/>
            <a:ext cx="10795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Bilateral</a:t>
            </a:r>
            <a:endParaRPr lang="es-ES_tradnl" altLang="es-CL" sz="1200">
              <a:solidFill>
                <a:srgbClr val="000000"/>
              </a:solidFill>
            </a:endParaRPr>
          </a:p>
        </p:txBody>
      </p:sp>
      <p:sp>
        <p:nvSpPr>
          <p:cNvPr id="85011" name="Text Box 38"/>
          <p:cNvSpPr txBox="1"/>
          <p:nvPr/>
        </p:nvSpPr>
        <p:spPr>
          <a:xfrm>
            <a:off x="5353050" y="5445125"/>
            <a:ext cx="10795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Oneroso</a:t>
            </a:r>
            <a:endParaRPr lang="es-ES_tradnl" altLang="es-CL" sz="1200">
              <a:solidFill>
                <a:srgbClr val="000000"/>
              </a:solidFill>
            </a:endParaRPr>
          </a:p>
        </p:txBody>
      </p:sp>
      <p:cxnSp>
        <p:nvCxnSpPr>
          <p:cNvPr id="85012" name="AutoShape 39"/>
          <p:cNvCxnSpPr>
            <a:stCxn id="85005" idx="3"/>
            <a:endCxn id="85010" idx="1"/>
          </p:cNvCxnSpPr>
          <p:nvPr/>
        </p:nvCxnSpPr>
        <p:spPr>
          <a:xfrm flipV="1">
            <a:off x="4983163" y="5008563"/>
            <a:ext cx="369887" cy="298450"/>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85013" name="AutoShape 40"/>
          <p:cNvCxnSpPr>
            <a:stCxn id="85005" idx="3"/>
            <a:endCxn id="85009" idx="1"/>
          </p:cNvCxnSpPr>
          <p:nvPr/>
        </p:nvCxnSpPr>
        <p:spPr>
          <a:xfrm flipV="1">
            <a:off x="4983163" y="4432300"/>
            <a:ext cx="369887" cy="874713"/>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85014" name="AutoShape 41"/>
          <p:cNvCxnSpPr>
            <a:stCxn id="85005" idx="3"/>
            <a:endCxn id="85011" idx="1"/>
          </p:cNvCxnSpPr>
          <p:nvPr/>
        </p:nvCxnSpPr>
        <p:spPr>
          <a:xfrm>
            <a:off x="4983163" y="5307013"/>
            <a:ext cx="369887" cy="277812"/>
          </a:xfrm>
          <a:prstGeom prst="bentConnector3">
            <a:avLst>
              <a:gd name="adj1" fmla="val 49787"/>
            </a:avLst>
          </a:prstGeom>
          <a:ln w="9525" cap="flat" cmpd="sng">
            <a:solidFill>
              <a:schemeClr val="tx1"/>
            </a:solidFill>
            <a:prstDash val="solid"/>
            <a:miter/>
            <a:headEnd type="none" w="med" len="med"/>
            <a:tailEnd type="none" w="med" len="med"/>
          </a:ln>
        </p:spPr>
      </p:cxnSp>
      <p:sp>
        <p:nvSpPr>
          <p:cNvPr id="85015" name="Text Box 42"/>
          <p:cNvSpPr txBox="1"/>
          <p:nvPr/>
        </p:nvSpPr>
        <p:spPr>
          <a:xfrm>
            <a:off x="5364163" y="5948363"/>
            <a:ext cx="19446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Conmutativo o aleatorio</a:t>
            </a:r>
            <a:endParaRPr lang="es-ES_tradnl" altLang="es-CL" sz="1200">
              <a:solidFill>
                <a:srgbClr val="000000"/>
              </a:solidFill>
            </a:endParaRPr>
          </a:p>
        </p:txBody>
      </p:sp>
      <p:cxnSp>
        <p:nvCxnSpPr>
          <p:cNvPr id="85016" name="AutoShape 43"/>
          <p:cNvCxnSpPr>
            <a:stCxn id="85005" idx="3"/>
            <a:endCxn id="85015" idx="1"/>
          </p:cNvCxnSpPr>
          <p:nvPr/>
        </p:nvCxnSpPr>
        <p:spPr>
          <a:xfrm>
            <a:off x="4983163" y="5307013"/>
            <a:ext cx="381000" cy="781050"/>
          </a:xfrm>
          <a:prstGeom prst="bentConnector3">
            <a:avLst>
              <a:gd name="adj1" fmla="val 49583"/>
            </a:avLst>
          </a:prstGeom>
          <a:ln w="9525" cap="flat" cmpd="sng">
            <a:solidFill>
              <a:schemeClr val="tx1"/>
            </a:solidFill>
            <a:prstDash val="solid"/>
            <a:miter/>
            <a:headEnd type="none" w="med" len="med"/>
            <a:tailEnd type="none" w="med" len="med"/>
          </a:ln>
        </p:spPr>
      </p:cxn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601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86018" name="Text Box 2"/>
          <p:cNvSpPr txBox="1"/>
          <p:nvPr/>
        </p:nvSpPr>
        <p:spPr>
          <a:xfrm>
            <a:off x="914400" y="611188"/>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Transacción</a:t>
            </a:r>
            <a:endParaRPr lang="es-ES_tradnl" altLang="es-CL" sz="2400" i="1"/>
          </a:p>
        </p:txBody>
      </p:sp>
      <p:sp>
        <p:nvSpPr>
          <p:cNvPr id="86019" name="Text Box 3"/>
          <p:cNvSpPr txBox="1"/>
          <p:nvPr/>
        </p:nvSpPr>
        <p:spPr>
          <a:xfrm>
            <a:off x="969963" y="3241675"/>
            <a:ext cx="1154112" cy="835025"/>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Diversos aspectos</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de la transacción</a:t>
            </a:r>
            <a:endParaRPr lang="es-ES_tradnl" altLang="es-CL" sz="1200" b="1">
              <a:latin typeface="Arial" panose="020B0604020202020204" pitchFamily="34" charset="0"/>
            </a:endParaRPr>
          </a:p>
        </p:txBody>
      </p:sp>
      <p:sp>
        <p:nvSpPr>
          <p:cNvPr id="86020" name="Text Box 13"/>
          <p:cNvSpPr txBox="1"/>
          <p:nvPr/>
        </p:nvSpPr>
        <p:spPr>
          <a:xfrm>
            <a:off x="2741613" y="1952625"/>
            <a:ext cx="9572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Capacidad</a:t>
            </a:r>
            <a:endParaRPr lang="es-ES_tradnl" altLang="es-CL" sz="1200" b="1">
              <a:latin typeface="Arial" panose="020B0604020202020204" pitchFamily="34" charset="0"/>
            </a:endParaRPr>
          </a:p>
        </p:txBody>
      </p:sp>
      <p:sp>
        <p:nvSpPr>
          <p:cNvPr id="86021" name="Rectangle 14"/>
          <p:cNvSpPr/>
          <p:nvPr/>
        </p:nvSpPr>
        <p:spPr>
          <a:xfrm>
            <a:off x="4140200" y="1487488"/>
            <a:ext cx="2879725" cy="639762"/>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Artículo 2447. “No puede transigir sino la persona capaz de disponer de los objetos comprendidos en la transacción</a:t>
            </a:r>
            <a:r>
              <a:rPr lang="es-ES_tradnl" altLang="es-CL" sz="1200"/>
              <a:t> </a:t>
            </a:r>
            <a:endParaRPr lang="es-ES_tradnl" altLang="es-CL" sz="1200"/>
          </a:p>
        </p:txBody>
      </p:sp>
      <p:sp>
        <p:nvSpPr>
          <p:cNvPr id="86022" name="Rectangle 15"/>
          <p:cNvSpPr/>
          <p:nvPr/>
        </p:nvSpPr>
        <p:spPr>
          <a:xfrm>
            <a:off x="4140200" y="2311400"/>
            <a:ext cx="277336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Necesidad de poder especial para transigir</a:t>
            </a:r>
            <a:endParaRPr lang="es-ES_tradnl" altLang="es-CL" sz="1200"/>
          </a:p>
        </p:txBody>
      </p:sp>
      <p:sp>
        <p:nvSpPr>
          <p:cNvPr id="86023" name="Text Box 16"/>
          <p:cNvSpPr txBox="1"/>
          <p:nvPr/>
        </p:nvSpPr>
        <p:spPr>
          <a:xfrm>
            <a:off x="6973888" y="2338388"/>
            <a:ext cx="1016000"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i="1"/>
              <a:t>No “transar”</a:t>
            </a:r>
            <a:endParaRPr lang="es-ES_tradnl" altLang="es-CL" sz="1200" i="1"/>
          </a:p>
        </p:txBody>
      </p:sp>
      <p:sp>
        <p:nvSpPr>
          <p:cNvPr id="86024" name="Text Box 17"/>
          <p:cNvSpPr txBox="1"/>
          <p:nvPr/>
        </p:nvSpPr>
        <p:spPr>
          <a:xfrm>
            <a:off x="2747963" y="3116263"/>
            <a:ext cx="671512"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Objeto</a:t>
            </a:r>
            <a:endParaRPr lang="es-ES_tradnl" altLang="es-CL" sz="1200" b="1">
              <a:latin typeface="Arial" panose="020B0604020202020204" pitchFamily="34" charset="0"/>
            </a:endParaRPr>
          </a:p>
        </p:txBody>
      </p:sp>
      <p:sp>
        <p:nvSpPr>
          <p:cNvPr id="86025" name="Rectangle 18"/>
          <p:cNvSpPr/>
          <p:nvPr/>
        </p:nvSpPr>
        <p:spPr>
          <a:xfrm>
            <a:off x="3763963" y="2744788"/>
            <a:ext cx="3409950" cy="1035050"/>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El objeto de la transacción debe ser comerciable.</a:t>
            </a:r>
            <a:endParaRPr lang="es-ES_tradnl" altLang="es-CL" sz="1200"/>
          </a:p>
          <a:p>
            <a:pPr marL="0" lvl="0" indent="0">
              <a:spcBef>
                <a:spcPct val="0"/>
              </a:spcBef>
            </a:pPr>
            <a:r>
              <a:rPr lang="es-ES_tradnl" altLang="es-CL" sz="1200"/>
              <a:t> Transacción sobre acciones que nacen de un delito.</a:t>
            </a:r>
            <a:endParaRPr lang="es-ES_tradnl" altLang="es-CL" sz="1200"/>
          </a:p>
          <a:p>
            <a:pPr marL="0" lvl="0" indent="0">
              <a:spcBef>
                <a:spcPct val="0"/>
              </a:spcBef>
            </a:pPr>
            <a:r>
              <a:rPr lang="es-ES_tradnl" altLang="es-CL" sz="1200"/>
              <a:t> Transacción sobre el estado civil.</a:t>
            </a:r>
            <a:endParaRPr lang="es-ES_tradnl" altLang="es-CL" sz="1200"/>
          </a:p>
          <a:p>
            <a:pPr marL="0" lvl="0" indent="0">
              <a:spcBef>
                <a:spcPct val="0"/>
              </a:spcBef>
            </a:pPr>
            <a:r>
              <a:rPr lang="es-ES_tradnl" altLang="es-CL" sz="1200"/>
              <a:t> Transacción sobre el derecho de alimentos.</a:t>
            </a:r>
            <a:endParaRPr lang="es-ES_tradnl" altLang="es-CL" sz="1200"/>
          </a:p>
          <a:p>
            <a:pPr marL="0" lvl="0" indent="0">
              <a:spcBef>
                <a:spcPct val="0"/>
              </a:spcBef>
            </a:pPr>
            <a:r>
              <a:rPr lang="es-ES_tradnl" altLang="es-CL" sz="1200"/>
              <a:t> Transacción sobre derechos ajenos o inexistentes</a:t>
            </a:r>
            <a:r>
              <a:rPr lang="es-ES_tradnl" altLang="es-CL" sz="1400"/>
              <a:t>.</a:t>
            </a:r>
            <a:endParaRPr lang="es-ES_tradnl" altLang="es-CL" sz="1400"/>
          </a:p>
        </p:txBody>
      </p:sp>
      <p:sp>
        <p:nvSpPr>
          <p:cNvPr id="86026" name="AutoShape 19"/>
          <p:cNvSpPr/>
          <p:nvPr/>
        </p:nvSpPr>
        <p:spPr>
          <a:xfrm>
            <a:off x="3619500" y="2757488"/>
            <a:ext cx="144463" cy="1008062"/>
          </a:xfrm>
          <a:prstGeom prst="leftBrace">
            <a:avLst>
              <a:gd name="adj1" fmla="val 58149"/>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86027" name="AutoShape 20"/>
          <p:cNvCxnSpPr>
            <a:stCxn id="86019" idx="3"/>
            <a:endCxn id="86024" idx="1"/>
          </p:cNvCxnSpPr>
          <p:nvPr/>
        </p:nvCxnSpPr>
        <p:spPr>
          <a:xfrm flipV="1">
            <a:off x="2124075" y="3255963"/>
            <a:ext cx="623888" cy="403225"/>
          </a:xfrm>
          <a:prstGeom prst="bentConnector3">
            <a:avLst>
              <a:gd name="adj1" fmla="val 49875"/>
            </a:avLst>
          </a:prstGeom>
          <a:ln w="9525" cap="flat" cmpd="sng">
            <a:solidFill>
              <a:schemeClr val="tx1"/>
            </a:solidFill>
            <a:prstDash val="solid"/>
            <a:miter/>
            <a:headEnd type="none" w="med" len="med"/>
            <a:tailEnd type="none" w="med" len="med"/>
          </a:ln>
        </p:spPr>
      </p:cxnSp>
      <p:cxnSp>
        <p:nvCxnSpPr>
          <p:cNvPr id="86028" name="AutoShape 21"/>
          <p:cNvCxnSpPr>
            <a:stCxn id="86019" idx="3"/>
            <a:endCxn id="86020" idx="1"/>
          </p:cNvCxnSpPr>
          <p:nvPr/>
        </p:nvCxnSpPr>
        <p:spPr>
          <a:xfrm flipV="1">
            <a:off x="2124075" y="2092325"/>
            <a:ext cx="617538" cy="1566863"/>
          </a:xfrm>
          <a:prstGeom prst="bentConnector3">
            <a:avLst>
              <a:gd name="adj1" fmla="val 49870"/>
            </a:avLst>
          </a:prstGeom>
          <a:ln w="9525" cap="flat" cmpd="sng">
            <a:solidFill>
              <a:schemeClr val="tx1"/>
            </a:solidFill>
            <a:prstDash val="solid"/>
            <a:miter/>
            <a:headEnd type="none" w="med" len="med"/>
            <a:tailEnd type="none" w="med" len="med"/>
          </a:ln>
        </p:spPr>
      </p:cxnSp>
      <p:cxnSp>
        <p:nvCxnSpPr>
          <p:cNvPr id="86029" name="AutoShape 22"/>
          <p:cNvCxnSpPr>
            <a:stCxn id="86020" idx="3"/>
            <a:endCxn id="86022" idx="1"/>
          </p:cNvCxnSpPr>
          <p:nvPr/>
        </p:nvCxnSpPr>
        <p:spPr>
          <a:xfrm>
            <a:off x="3698875" y="2092325"/>
            <a:ext cx="441325" cy="358775"/>
          </a:xfrm>
          <a:prstGeom prst="bentConnector3">
            <a:avLst>
              <a:gd name="adj1" fmla="val 49639"/>
            </a:avLst>
          </a:prstGeom>
          <a:ln w="9525" cap="flat" cmpd="sng">
            <a:solidFill>
              <a:schemeClr val="tx1"/>
            </a:solidFill>
            <a:prstDash val="solid"/>
            <a:miter/>
            <a:headEnd type="none" w="med" len="med"/>
            <a:tailEnd type="none" w="med" len="med"/>
          </a:ln>
        </p:spPr>
      </p:cxnSp>
      <p:cxnSp>
        <p:nvCxnSpPr>
          <p:cNvPr id="86030" name="AutoShape 23"/>
          <p:cNvCxnSpPr>
            <a:stCxn id="86020" idx="3"/>
            <a:endCxn id="86021" idx="1"/>
          </p:cNvCxnSpPr>
          <p:nvPr/>
        </p:nvCxnSpPr>
        <p:spPr>
          <a:xfrm flipV="1">
            <a:off x="3698875" y="1808163"/>
            <a:ext cx="441325" cy="284162"/>
          </a:xfrm>
          <a:prstGeom prst="bentConnector3">
            <a:avLst>
              <a:gd name="adj1" fmla="val 49639"/>
            </a:avLst>
          </a:prstGeom>
          <a:ln w="9525" cap="flat" cmpd="sng">
            <a:solidFill>
              <a:schemeClr val="tx1"/>
            </a:solidFill>
            <a:prstDash val="solid"/>
            <a:miter/>
            <a:headEnd type="none" w="med" len="med"/>
            <a:tailEnd type="none" w="med" len="med"/>
          </a:ln>
        </p:spPr>
      </p:cxnSp>
      <p:sp>
        <p:nvSpPr>
          <p:cNvPr id="86031" name="Text Box 24"/>
          <p:cNvSpPr txBox="1"/>
          <p:nvPr/>
        </p:nvSpPr>
        <p:spPr>
          <a:xfrm>
            <a:off x="2759075" y="4221163"/>
            <a:ext cx="747713"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Nulidad</a:t>
            </a:r>
            <a:endParaRPr lang="es-ES_tradnl" altLang="es-CL" sz="1200" b="1">
              <a:latin typeface="Arial" panose="020B0604020202020204" pitchFamily="34" charset="0"/>
            </a:endParaRPr>
          </a:p>
        </p:txBody>
      </p:sp>
      <p:sp>
        <p:nvSpPr>
          <p:cNvPr id="86032" name="Rectangle 25"/>
          <p:cNvSpPr/>
          <p:nvPr/>
        </p:nvSpPr>
        <p:spPr>
          <a:xfrm>
            <a:off x="3851275" y="3922713"/>
            <a:ext cx="2060575"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Aplicación de reglas generales</a:t>
            </a:r>
            <a:endParaRPr lang="es-ES_tradnl" altLang="es-CL" sz="1200"/>
          </a:p>
        </p:txBody>
      </p:sp>
      <p:sp>
        <p:nvSpPr>
          <p:cNvPr id="86033" name="Rectangle 26"/>
          <p:cNvSpPr/>
          <p:nvPr/>
        </p:nvSpPr>
        <p:spPr>
          <a:xfrm>
            <a:off x="3851275" y="4495800"/>
            <a:ext cx="1262063"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Reglas especiales</a:t>
            </a:r>
            <a:endParaRPr lang="es-ES_tradnl" altLang="es-CL" sz="1200"/>
          </a:p>
        </p:txBody>
      </p:sp>
      <p:cxnSp>
        <p:nvCxnSpPr>
          <p:cNvPr id="86034" name="AutoShape 27"/>
          <p:cNvCxnSpPr>
            <a:stCxn id="86019" idx="3"/>
            <a:endCxn id="86031" idx="1"/>
          </p:cNvCxnSpPr>
          <p:nvPr/>
        </p:nvCxnSpPr>
        <p:spPr>
          <a:xfrm>
            <a:off x="2124075" y="3659188"/>
            <a:ext cx="635000" cy="701675"/>
          </a:xfrm>
          <a:prstGeom prst="bentConnector3">
            <a:avLst>
              <a:gd name="adj1" fmla="val 49750"/>
            </a:avLst>
          </a:prstGeom>
          <a:ln w="9525" cap="flat" cmpd="sng">
            <a:solidFill>
              <a:schemeClr val="tx1"/>
            </a:solidFill>
            <a:prstDash val="solid"/>
            <a:miter/>
            <a:headEnd type="none" w="med" len="med"/>
            <a:tailEnd type="none" w="med" len="med"/>
          </a:ln>
        </p:spPr>
      </p:cxnSp>
      <p:cxnSp>
        <p:nvCxnSpPr>
          <p:cNvPr id="86035" name="AutoShape 28"/>
          <p:cNvCxnSpPr>
            <a:stCxn id="86031" idx="3"/>
            <a:endCxn id="86032" idx="1"/>
          </p:cNvCxnSpPr>
          <p:nvPr/>
        </p:nvCxnSpPr>
        <p:spPr>
          <a:xfrm flipV="1">
            <a:off x="3506788" y="4062413"/>
            <a:ext cx="344487" cy="298450"/>
          </a:xfrm>
          <a:prstGeom prst="bentConnector3">
            <a:avLst>
              <a:gd name="adj1" fmla="val 49769"/>
            </a:avLst>
          </a:prstGeom>
          <a:ln w="9525" cap="flat" cmpd="sng">
            <a:solidFill>
              <a:schemeClr val="tx1"/>
            </a:solidFill>
            <a:prstDash val="solid"/>
            <a:miter/>
            <a:headEnd type="none" w="med" len="med"/>
            <a:tailEnd type="none" w="med" len="med"/>
          </a:ln>
        </p:spPr>
      </p:cxnSp>
      <p:cxnSp>
        <p:nvCxnSpPr>
          <p:cNvPr id="86036" name="AutoShape 29"/>
          <p:cNvCxnSpPr>
            <a:stCxn id="86031" idx="3"/>
            <a:endCxn id="86033" idx="1"/>
          </p:cNvCxnSpPr>
          <p:nvPr/>
        </p:nvCxnSpPr>
        <p:spPr>
          <a:xfrm>
            <a:off x="3506788" y="4360863"/>
            <a:ext cx="344487" cy="274637"/>
          </a:xfrm>
          <a:prstGeom prst="bentConnector3">
            <a:avLst>
              <a:gd name="adj1" fmla="val 49769"/>
            </a:avLst>
          </a:prstGeom>
          <a:ln w="9525" cap="flat" cmpd="sng">
            <a:solidFill>
              <a:schemeClr val="tx1"/>
            </a:solidFill>
            <a:prstDash val="solid"/>
            <a:miter/>
            <a:headEnd type="none" w="med" len="med"/>
            <a:tailEnd type="none" w="med" len="med"/>
          </a:ln>
        </p:spPr>
      </p:cxnSp>
      <p:sp>
        <p:nvSpPr>
          <p:cNvPr id="86037" name="Rectangle 30"/>
          <p:cNvSpPr/>
          <p:nvPr/>
        </p:nvSpPr>
        <p:spPr>
          <a:xfrm>
            <a:off x="5305425" y="4257675"/>
            <a:ext cx="1443038" cy="822325"/>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Dolo y violencia.</a:t>
            </a:r>
            <a:endParaRPr lang="es-ES_tradnl" altLang="es-CL" sz="1200"/>
          </a:p>
          <a:p>
            <a:pPr marL="0" lvl="0" indent="0">
              <a:spcBef>
                <a:spcPct val="0"/>
              </a:spcBef>
            </a:pPr>
            <a:r>
              <a:rPr lang="es-ES_tradnl" altLang="es-CL" sz="1200"/>
              <a:t> Error en el objeto</a:t>
            </a:r>
            <a:endParaRPr lang="es-ES_tradnl" altLang="es-CL" sz="1200"/>
          </a:p>
          <a:p>
            <a:pPr marL="0" lvl="0" indent="0">
              <a:spcBef>
                <a:spcPct val="0"/>
              </a:spcBef>
            </a:pPr>
            <a:r>
              <a:rPr lang="es-ES_tradnl" altLang="es-CL" sz="1200"/>
              <a:t> Error de cálculo</a:t>
            </a:r>
            <a:endParaRPr lang="es-ES_tradnl" altLang="es-CL" sz="1200"/>
          </a:p>
          <a:p>
            <a:pPr marL="0" lvl="0" indent="0">
              <a:spcBef>
                <a:spcPct val="0"/>
              </a:spcBef>
            </a:pPr>
            <a:r>
              <a:rPr lang="es-ES_tradnl" altLang="es-CL" sz="1200"/>
              <a:t> Error en la persona</a:t>
            </a:r>
            <a:endParaRPr lang="es-ES_tradnl" altLang="es-CL" sz="1200"/>
          </a:p>
        </p:txBody>
      </p:sp>
      <p:sp>
        <p:nvSpPr>
          <p:cNvPr id="86038" name="Text Box 31"/>
          <p:cNvSpPr txBox="1"/>
          <p:nvPr/>
        </p:nvSpPr>
        <p:spPr>
          <a:xfrm>
            <a:off x="2746375" y="5672138"/>
            <a:ext cx="1454150"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Casos especiales</a:t>
            </a:r>
            <a:endParaRPr lang="es-ES_tradnl" altLang="es-CL" sz="1200" b="1">
              <a:latin typeface="Arial" panose="020B0604020202020204" pitchFamily="34" charset="0"/>
            </a:endParaRPr>
          </a:p>
        </p:txBody>
      </p:sp>
      <p:cxnSp>
        <p:nvCxnSpPr>
          <p:cNvPr id="86039" name="AutoShape 32"/>
          <p:cNvCxnSpPr>
            <a:stCxn id="86019" idx="3"/>
            <a:endCxn id="86038" idx="1"/>
          </p:cNvCxnSpPr>
          <p:nvPr/>
        </p:nvCxnSpPr>
        <p:spPr>
          <a:xfrm>
            <a:off x="2124075" y="3659188"/>
            <a:ext cx="622300" cy="2152650"/>
          </a:xfrm>
          <a:prstGeom prst="bentConnector3">
            <a:avLst>
              <a:gd name="adj1" fmla="val 49745"/>
            </a:avLst>
          </a:prstGeom>
          <a:ln w="9525" cap="flat" cmpd="sng">
            <a:solidFill>
              <a:schemeClr val="tx1"/>
            </a:solidFill>
            <a:prstDash val="solid"/>
            <a:miter/>
            <a:headEnd type="none" w="med" len="med"/>
            <a:tailEnd type="none" w="med" len="med"/>
          </a:ln>
        </p:spPr>
      </p:cxnSp>
      <p:sp>
        <p:nvSpPr>
          <p:cNvPr id="86040" name="Rectangle 34"/>
          <p:cNvSpPr/>
          <p:nvPr/>
        </p:nvSpPr>
        <p:spPr>
          <a:xfrm>
            <a:off x="4470400" y="5265738"/>
            <a:ext cx="4032250" cy="1187450"/>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Transacción celebrada en consideración a un título nulo.</a:t>
            </a:r>
            <a:endParaRPr lang="es-ES_tradnl" altLang="es-CL" sz="1200"/>
          </a:p>
          <a:p>
            <a:pPr marL="0" lvl="0" indent="0">
              <a:spcBef>
                <a:spcPct val="0"/>
              </a:spcBef>
            </a:pPr>
            <a:r>
              <a:rPr lang="es-ES_tradnl" altLang="es-CL" sz="1200"/>
              <a:t> Transacción obtenida por títulos falsificados.</a:t>
            </a:r>
            <a:endParaRPr lang="es-ES_tradnl" altLang="es-CL" sz="1200"/>
          </a:p>
          <a:p>
            <a:pPr marL="0" lvl="0" indent="0">
              <a:spcBef>
                <a:spcPct val="0"/>
              </a:spcBef>
            </a:pPr>
            <a:r>
              <a:rPr lang="es-ES_tradnl" altLang="es-CL" sz="1200"/>
              <a:t> Transacción de un proceso terminado por sentencia firme.</a:t>
            </a:r>
            <a:endParaRPr lang="es-ES_tradnl" altLang="es-CL" sz="1200"/>
          </a:p>
          <a:p>
            <a:pPr marL="0" lvl="0" indent="0">
              <a:spcBef>
                <a:spcPct val="0"/>
              </a:spcBef>
            </a:pPr>
            <a:r>
              <a:rPr lang="es-ES_tradnl" altLang="es-CL" sz="1200"/>
              <a:t> Transacción sobre objetos que títulos posteriormente descubiertos demuestran que una de las partes no tenía derecho alguno.</a:t>
            </a:r>
            <a:endParaRPr lang="es-ES_tradnl" altLang="es-CL" sz="1200"/>
          </a:p>
        </p:txBody>
      </p:sp>
      <p:sp>
        <p:nvSpPr>
          <p:cNvPr id="86041" name="AutoShape 35"/>
          <p:cNvSpPr/>
          <p:nvPr/>
        </p:nvSpPr>
        <p:spPr>
          <a:xfrm>
            <a:off x="4356100" y="5300663"/>
            <a:ext cx="71438" cy="1152525"/>
          </a:xfrm>
          <a:prstGeom prst="leftBrace">
            <a:avLst>
              <a:gd name="adj1" fmla="val 134443"/>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86042" name="AutoShape 36"/>
          <p:cNvSpPr/>
          <p:nvPr/>
        </p:nvSpPr>
        <p:spPr>
          <a:xfrm>
            <a:off x="5219700" y="4292600"/>
            <a:ext cx="73025" cy="720725"/>
          </a:xfrm>
          <a:prstGeom prst="leftBrace">
            <a:avLst>
              <a:gd name="adj1" fmla="val 82246"/>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04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87042" name="Text Box 2"/>
          <p:cNvSpPr txBox="1"/>
          <p:nvPr/>
        </p:nvSpPr>
        <p:spPr>
          <a:xfrm>
            <a:off x="914400" y="836613"/>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Transacción</a:t>
            </a:r>
            <a:endParaRPr lang="es-ES_tradnl" altLang="es-CL" sz="2400" i="1"/>
          </a:p>
        </p:txBody>
      </p:sp>
      <p:sp>
        <p:nvSpPr>
          <p:cNvPr id="87043" name="Text Box 3"/>
          <p:cNvSpPr txBox="1"/>
          <p:nvPr/>
        </p:nvSpPr>
        <p:spPr>
          <a:xfrm>
            <a:off x="996950" y="3692525"/>
            <a:ext cx="1154113" cy="652463"/>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Efectos</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de la transacción</a:t>
            </a:r>
            <a:endParaRPr lang="es-ES_tradnl" altLang="es-CL" sz="1200" b="1">
              <a:latin typeface="Arial" panose="020B0604020202020204" pitchFamily="34" charset="0"/>
            </a:endParaRPr>
          </a:p>
        </p:txBody>
      </p:sp>
      <p:sp>
        <p:nvSpPr>
          <p:cNvPr id="87044" name="Text Box 4"/>
          <p:cNvSpPr txBox="1"/>
          <p:nvPr/>
        </p:nvSpPr>
        <p:spPr>
          <a:xfrm>
            <a:off x="2636838" y="2503488"/>
            <a:ext cx="1117600"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En cuanto</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las personas</a:t>
            </a:r>
            <a:endParaRPr lang="es-ES_tradnl" altLang="es-CL" sz="1200" b="1">
              <a:latin typeface="Arial" panose="020B0604020202020204" pitchFamily="34" charset="0"/>
            </a:endParaRPr>
          </a:p>
        </p:txBody>
      </p:sp>
      <p:sp>
        <p:nvSpPr>
          <p:cNvPr id="87045" name="Rectangle 5"/>
          <p:cNvSpPr/>
          <p:nvPr/>
        </p:nvSpPr>
        <p:spPr>
          <a:xfrm>
            <a:off x="4165600" y="2205038"/>
            <a:ext cx="1295400" cy="277812"/>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a:t>Principio general</a:t>
            </a:r>
            <a:endParaRPr lang="es-ES_tradnl" altLang="es-CL" sz="1200"/>
          </a:p>
        </p:txBody>
      </p:sp>
      <p:sp>
        <p:nvSpPr>
          <p:cNvPr id="87046" name="Rectangle 6"/>
          <p:cNvSpPr/>
          <p:nvPr/>
        </p:nvSpPr>
        <p:spPr>
          <a:xfrm>
            <a:off x="4165600" y="2862263"/>
            <a:ext cx="960438"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Excepciones</a:t>
            </a:r>
            <a:endParaRPr lang="es-ES_tradnl" altLang="es-CL" sz="1200"/>
          </a:p>
        </p:txBody>
      </p:sp>
      <p:sp>
        <p:nvSpPr>
          <p:cNvPr id="87047" name="Text Box 8"/>
          <p:cNvSpPr txBox="1"/>
          <p:nvPr/>
        </p:nvSpPr>
        <p:spPr>
          <a:xfrm>
            <a:off x="2651125" y="3763963"/>
            <a:ext cx="925513"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En cuanto</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al objeto</a:t>
            </a:r>
            <a:endParaRPr lang="es-ES_tradnl" altLang="es-CL" sz="1200" b="1">
              <a:latin typeface="Arial" panose="020B0604020202020204" pitchFamily="34" charset="0"/>
            </a:endParaRPr>
          </a:p>
        </p:txBody>
      </p:sp>
      <p:cxnSp>
        <p:nvCxnSpPr>
          <p:cNvPr id="87048" name="AutoShape 11"/>
          <p:cNvCxnSpPr>
            <a:stCxn id="87043" idx="3"/>
            <a:endCxn id="87047" idx="1"/>
          </p:cNvCxnSpPr>
          <p:nvPr/>
        </p:nvCxnSpPr>
        <p:spPr>
          <a:xfrm flipV="1">
            <a:off x="2151063" y="3994150"/>
            <a:ext cx="500062" cy="25400"/>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87049" name="AutoShape 12"/>
          <p:cNvCxnSpPr>
            <a:stCxn id="87043" idx="3"/>
            <a:endCxn id="87044" idx="1"/>
          </p:cNvCxnSpPr>
          <p:nvPr/>
        </p:nvCxnSpPr>
        <p:spPr>
          <a:xfrm flipV="1">
            <a:off x="2151063" y="2733675"/>
            <a:ext cx="485775" cy="1285875"/>
          </a:xfrm>
          <a:prstGeom prst="bentConnector3">
            <a:avLst>
              <a:gd name="adj1" fmla="val 49671"/>
            </a:avLst>
          </a:prstGeom>
          <a:ln w="9525" cap="flat" cmpd="sng">
            <a:solidFill>
              <a:schemeClr val="tx1"/>
            </a:solidFill>
            <a:prstDash val="solid"/>
            <a:miter/>
            <a:headEnd type="none" w="med" len="med"/>
            <a:tailEnd type="none" w="med" len="med"/>
          </a:ln>
        </p:spPr>
      </p:cxnSp>
      <p:cxnSp>
        <p:nvCxnSpPr>
          <p:cNvPr id="87050" name="AutoShape 13"/>
          <p:cNvCxnSpPr>
            <a:stCxn id="87044" idx="3"/>
            <a:endCxn id="87046" idx="1"/>
          </p:cNvCxnSpPr>
          <p:nvPr/>
        </p:nvCxnSpPr>
        <p:spPr>
          <a:xfrm>
            <a:off x="3754438" y="2733675"/>
            <a:ext cx="411162" cy="268288"/>
          </a:xfrm>
          <a:prstGeom prst="bentConnector3">
            <a:avLst>
              <a:gd name="adj1" fmla="val 49806"/>
            </a:avLst>
          </a:prstGeom>
          <a:ln w="9525" cap="flat" cmpd="sng">
            <a:solidFill>
              <a:schemeClr val="tx1"/>
            </a:solidFill>
            <a:prstDash val="solid"/>
            <a:miter/>
            <a:headEnd type="none" w="med" len="med"/>
            <a:tailEnd type="none" w="med" len="med"/>
          </a:ln>
        </p:spPr>
      </p:cxnSp>
      <p:cxnSp>
        <p:nvCxnSpPr>
          <p:cNvPr id="87051" name="AutoShape 14"/>
          <p:cNvCxnSpPr>
            <a:stCxn id="87044" idx="3"/>
            <a:endCxn id="87045" idx="1"/>
          </p:cNvCxnSpPr>
          <p:nvPr/>
        </p:nvCxnSpPr>
        <p:spPr>
          <a:xfrm flipV="1">
            <a:off x="3754438" y="2344738"/>
            <a:ext cx="411162" cy="388937"/>
          </a:xfrm>
          <a:prstGeom prst="bentConnector3">
            <a:avLst>
              <a:gd name="adj1" fmla="val 49806"/>
            </a:avLst>
          </a:prstGeom>
          <a:ln w="9525" cap="flat" cmpd="sng">
            <a:solidFill>
              <a:schemeClr val="tx1"/>
            </a:solidFill>
            <a:prstDash val="solid"/>
            <a:miter/>
            <a:headEnd type="none" w="med" len="med"/>
            <a:tailEnd type="none" w="med" len="med"/>
          </a:ln>
        </p:spPr>
      </p:cxnSp>
      <p:sp>
        <p:nvSpPr>
          <p:cNvPr id="87052" name="Text Box 15"/>
          <p:cNvSpPr txBox="1"/>
          <p:nvPr/>
        </p:nvSpPr>
        <p:spPr>
          <a:xfrm>
            <a:off x="2657475" y="5113338"/>
            <a:ext cx="1023938" cy="4603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En cuanto</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sus efectos</a:t>
            </a:r>
            <a:endParaRPr lang="es-ES_tradnl" altLang="es-CL" sz="1200" b="1">
              <a:latin typeface="Arial" panose="020B0604020202020204" pitchFamily="34" charset="0"/>
            </a:endParaRPr>
          </a:p>
        </p:txBody>
      </p:sp>
      <p:sp>
        <p:nvSpPr>
          <p:cNvPr id="87053" name="Rectangle 16"/>
          <p:cNvSpPr/>
          <p:nvPr/>
        </p:nvSpPr>
        <p:spPr>
          <a:xfrm>
            <a:off x="4165600" y="4854575"/>
            <a:ext cx="1593850"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Efecto de cosa juzgada</a:t>
            </a:r>
            <a:endParaRPr lang="es-ES_tradnl" altLang="es-CL" sz="1200"/>
          </a:p>
        </p:txBody>
      </p:sp>
      <p:sp>
        <p:nvSpPr>
          <p:cNvPr id="87054" name="Rectangle 17"/>
          <p:cNvSpPr/>
          <p:nvPr/>
        </p:nvSpPr>
        <p:spPr>
          <a:xfrm>
            <a:off x="4173538" y="5527675"/>
            <a:ext cx="2044700"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Estipulación de cláusula penal</a:t>
            </a:r>
            <a:endParaRPr lang="es-ES_tradnl" altLang="es-CL" sz="1200"/>
          </a:p>
        </p:txBody>
      </p:sp>
      <p:cxnSp>
        <p:nvCxnSpPr>
          <p:cNvPr id="87055" name="AutoShape 18"/>
          <p:cNvCxnSpPr>
            <a:stCxn id="87043" idx="3"/>
            <a:endCxn id="87052" idx="1"/>
          </p:cNvCxnSpPr>
          <p:nvPr/>
        </p:nvCxnSpPr>
        <p:spPr>
          <a:xfrm>
            <a:off x="2151063" y="4019550"/>
            <a:ext cx="506412" cy="1323975"/>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87056" name="AutoShape 19"/>
          <p:cNvCxnSpPr>
            <a:stCxn id="87052" idx="3"/>
            <a:endCxn id="87053" idx="1"/>
          </p:cNvCxnSpPr>
          <p:nvPr/>
        </p:nvCxnSpPr>
        <p:spPr>
          <a:xfrm flipV="1">
            <a:off x="3681413" y="4994275"/>
            <a:ext cx="484187" cy="349250"/>
          </a:xfrm>
          <a:prstGeom prst="bentConnector3">
            <a:avLst>
              <a:gd name="adj1" fmla="val 49838"/>
            </a:avLst>
          </a:prstGeom>
          <a:ln w="9525" cap="flat" cmpd="sng">
            <a:solidFill>
              <a:schemeClr val="tx1"/>
            </a:solidFill>
            <a:prstDash val="solid"/>
            <a:miter/>
            <a:headEnd type="none" w="med" len="med"/>
            <a:tailEnd type="none" w="med" len="med"/>
          </a:ln>
        </p:spPr>
      </p:cxnSp>
      <p:cxnSp>
        <p:nvCxnSpPr>
          <p:cNvPr id="87057" name="AutoShape 20"/>
          <p:cNvCxnSpPr>
            <a:stCxn id="87052" idx="3"/>
            <a:endCxn id="87054" idx="1"/>
          </p:cNvCxnSpPr>
          <p:nvPr/>
        </p:nvCxnSpPr>
        <p:spPr>
          <a:xfrm>
            <a:off x="3681413" y="5343525"/>
            <a:ext cx="492125" cy="323850"/>
          </a:xfrm>
          <a:prstGeom prst="bentConnector3">
            <a:avLst>
              <a:gd name="adj1" fmla="val 49676"/>
            </a:avLst>
          </a:prstGeom>
          <a:ln w="9525" cap="flat" cmpd="sng">
            <a:solidFill>
              <a:schemeClr val="tx1"/>
            </a:solidFill>
            <a:prstDash val="solid"/>
            <a:miter/>
            <a:headEnd type="none" w="med" len="med"/>
            <a:tailEnd type="none" w="med" len="med"/>
          </a:ln>
        </p:spPr>
      </p:cxnSp>
      <p:sp>
        <p:nvSpPr>
          <p:cNvPr id="87058" name="Rectangle 27"/>
          <p:cNvSpPr/>
          <p:nvPr/>
        </p:nvSpPr>
        <p:spPr>
          <a:xfrm>
            <a:off x="5605463" y="2060575"/>
            <a:ext cx="2065337" cy="549275"/>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Artículo 2461 inciso 1º. “La transacción no surte efecto sino entre los contratantes”.</a:t>
            </a:r>
            <a:endParaRPr lang="es-ES_tradnl" altLang="es-CL" sz="1000"/>
          </a:p>
        </p:txBody>
      </p:sp>
      <p:sp>
        <p:nvSpPr>
          <p:cNvPr id="87059" name="Rectangle 28"/>
          <p:cNvSpPr/>
          <p:nvPr/>
        </p:nvSpPr>
        <p:spPr>
          <a:xfrm>
            <a:off x="5295900" y="2755900"/>
            <a:ext cx="2805113" cy="457200"/>
          </a:xfrm>
          <a:prstGeom prst="rect">
            <a:avLst/>
          </a:prstGeom>
          <a:noFill/>
          <a:ln w="9525">
            <a:noFill/>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Caso en que son varios los interesados</a:t>
            </a:r>
            <a:endParaRPr lang="es-ES_tradnl" altLang="es-CL" sz="1200"/>
          </a:p>
          <a:p>
            <a:pPr marL="0" lvl="0" indent="0">
              <a:spcBef>
                <a:spcPct val="0"/>
              </a:spcBef>
            </a:pPr>
            <a:r>
              <a:rPr lang="es-ES_tradnl" altLang="es-CL" sz="1200"/>
              <a:t> Caso de poseedor aparente de un derecho</a:t>
            </a:r>
            <a:endParaRPr lang="es-ES_tradnl" altLang="es-CL" sz="1200"/>
          </a:p>
        </p:txBody>
      </p:sp>
      <p:sp>
        <p:nvSpPr>
          <p:cNvPr id="87060" name="AutoShape 29"/>
          <p:cNvSpPr/>
          <p:nvPr/>
        </p:nvSpPr>
        <p:spPr>
          <a:xfrm>
            <a:off x="5245100" y="2755900"/>
            <a:ext cx="73025" cy="431800"/>
          </a:xfrm>
          <a:prstGeom prst="leftBrace">
            <a:avLst>
              <a:gd name="adj1" fmla="val 49275"/>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87061" name="Rectangle 30"/>
          <p:cNvSpPr/>
          <p:nvPr/>
        </p:nvSpPr>
        <p:spPr>
          <a:xfrm>
            <a:off x="3824288" y="3765550"/>
            <a:ext cx="3424237" cy="457200"/>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defTabSz="914400">
              <a:spcBef>
                <a:spcPct val="0"/>
              </a:spcBef>
              <a:buNone/>
              <a:tabLst>
                <a:tab pos="914400" algn="l"/>
              </a:tabLst>
            </a:pPr>
            <a:r>
              <a:rPr lang="es-ES_tradnl" altLang="es-CL" sz="1200"/>
              <a:t>Los efectos de la transacción se limitan a los derechos sobre los que se ha transigido</a:t>
            </a:r>
            <a:endParaRPr lang="es-ES_tradnl" altLang="es-CL" sz="1200"/>
          </a:p>
        </p:txBody>
      </p:sp>
      <p:sp>
        <p:nvSpPr>
          <p:cNvPr id="87062" name="AutoShape 31"/>
          <p:cNvSpPr/>
          <p:nvPr/>
        </p:nvSpPr>
        <p:spPr>
          <a:xfrm>
            <a:off x="3708400" y="3751263"/>
            <a:ext cx="71438" cy="503237"/>
          </a:xfrm>
          <a:prstGeom prst="leftBrace">
            <a:avLst>
              <a:gd name="adj1" fmla="val 58703"/>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806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88066" name="Rectangle 2"/>
          <p:cNvSpPr/>
          <p:nvPr/>
        </p:nvSpPr>
        <p:spPr>
          <a:xfrm>
            <a:off x="5080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a:t>
            </a:r>
            <a:endParaRPr lang="es-ES_tradnl" altLang="es-CL" sz="5500"/>
          </a:p>
          <a:p>
            <a:pPr marL="0" lvl="0" indent="0" algn="ctr">
              <a:spcBef>
                <a:spcPct val="0"/>
              </a:spcBef>
              <a:buNone/>
            </a:pPr>
            <a:r>
              <a:rPr lang="es-ES_tradnl" altLang="es-CL" sz="5500"/>
              <a:t>de comodato</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908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89090" name="Text Box 2"/>
          <p:cNvSpPr txBox="1"/>
          <p:nvPr/>
        </p:nvSpPr>
        <p:spPr>
          <a:xfrm>
            <a:off x="2125663" y="3203575"/>
            <a:ext cx="1063625"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Comodato</a:t>
            </a:r>
            <a:endParaRPr lang="es-ES_tradnl" altLang="es-CL" sz="1400">
              <a:latin typeface="Arial" panose="020B0604020202020204" pitchFamily="34" charset="0"/>
            </a:endParaRPr>
          </a:p>
        </p:txBody>
      </p:sp>
      <p:sp>
        <p:nvSpPr>
          <p:cNvPr id="89091" name="Text Box 3"/>
          <p:cNvSpPr txBox="1"/>
          <p:nvPr/>
        </p:nvSpPr>
        <p:spPr>
          <a:xfrm>
            <a:off x="3997325" y="1700213"/>
            <a:ext cx="890588"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1200" b="1">
              <a:latin typeface="Arial" panose="020B0604020202020204" pitchFamily="34" charset="0"/>
            </a:endParaRPr>
          </a:p>
        </p:txBody>
      </p:sp>
      <p:sp>
        <p:nvSpPr>
          <p:cNvPr id="89092" name="Text Box 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Comodato</a:t>
            </a:r>
            <a:endParaRPr lang="es-ES_tradnl" altLang="es-CL" sz="2400" i="1"/>
          </a:p>
        </p:txBody>
      </p:sp>
      <p:sp>
        <p:nvSpPr>
          <p:cNvPr id="89093" name="Text Box 5"/>
          <p:cNvSpPr txBox="1"/>
          <p:nvPr/>
        </p:nvSpPr>
        <p:spPr>
          <a:xfrm>
            <a:off x="3997325" y="4230688"/>
            <a:ext cx="1204913"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Cosas sobre las que recae </a:t>
            </a:r>
            <a:endParaRPr lang="es-ES_tradnl" altLang="es-CL" sz="1200" b="1">
              <a:latin typeface="Arial" panose="020B0604020202020204" pitchFamily="34" charset="0"/>
            </a:endParaRPr>
          </a:p>
        </p:txBody>
      </p:sp>
      <p:cxnSp>
        <p:nvCxnSpPr>
          <p:cNvPr id="89094" name="AutoShape 6"/>
          <p:cNvCxnSpPr>
            <a:stCxn id="89090" idx="3"/>
            <a:endCxn id="89091" idx="1"/>
          </p:cNvCxnSpPr>
          <p:nvPr/>
        </p:nvCxnSpPr>
        <p:spPr>
          <a:xfrm flipV="1">
            <a:off x="3189288" y="1839913"/>
            <a:ext cx="808037" cy="1517650"/>
          </a:xfrm>
          <a:prstGeom prst="bentConnector3">
            <a:avLst>
              <a:gd name="adj1" fmla="val 49903"/>
            </a:avLst>
          </a:prstGeom>
          <a:ln w="9525" cap="flat" cmpd="sng">
            <a:solidFill>
              <a:schemeClr val="tx1"/>
            </a:solidFill>
            <a:prstDash val="solid"/>
            <a:miter/>
            <a:headEnd type="none" w="med" len="med"/>
            <a:tailEnd type="none" w="med" len="med"/>
          </a:ln>
        </p:spPr>
      </p:cxnSp>
      <p:sp>
        <p:nvSpPr>
          <p:cNvPr id="89095" name="Text Box 7"/>
          <p:cNvSpPr txBox="1"/>
          <p:nvPr/>
        </p:nvSpPr>
        <p:spPr>
          <a:xfrm>
            <a:off x="701675" y="4449763"/>
            <a:ext cx="2070100" cy="1571625"/>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spcAft>
                <a:spcPts val="600"/>
              </a:spcAft>
              <a:buNone/>
            </a:pPr>
            <a:r>
              <a:rPr lang="es-ES_tradnl" altLang="es-CL" sz="1200"/>
              <a:t>El comodato o préstamo de uso es un contrato en que una de las partes entrega a la otra gratuitamente una especie, mueble o raíz, para que haga uso de ella, y con cargo de restituir la misma especie después de terminado el uso.</a:t>
            </a:r>
            <a:endParaRPr lang="es-ES_tradnl" altLang="es-CL" sz="1200"/>
          </a:p>
        </p:txBody>
      </p:sp>
      <p:sp>
        <p:nvSpPr>
          <p:cNvPr id="89096" name="Text Box 8"/>
          <p:cNvSpPr txBox="1"/>
          <p:nvPr/>
        </p:nvSpPr>
        <p:spPr>
          <a:xfrm>
            <a:off x="701675" y="4076700"/>
            <a:ext cx="2070100" cy="2794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100" b="1">
                <a:latin typeface="Arial" panose="020B0604020202020204" pitchFamily="34" charset="0"/>
              </a:rPr>
              <a:t>Artículo 2174</a:t>
            </a:r>
            <a:endParaRPr lang="es-ES_tradnl" altLang="es-CL" sz="1100" b="1">
              <a:latin typeface="Arial" panose="020B0604020202020204" pitchFamily="34" charset="0"/>
            </a:endParaRPr>
          </a:p>
        </p:txBody>
      </p:sp>
      <p:sp>
        <p:nvSpPr>
          <p:cNvPr id="89097" name="Text Box 9"/>
          <p:cNvSpPr txBox="1"/>
          <p:nvPr/>
        </p:nvSpPr>
        <p:spPr>
          <a:xfrm>
            <a:off x="5676900" y="3943350"/>
            <a:ext cx="14398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Cosas no fungibles</a:t>
            </a:r>
            <a:endParaRPr lang="es-ES_tradnl" altLang="es-CL" sz="1200">
              <a:solidFill>
                <a:srgbClr val="000000"/>
              </a:solidFill>
            </a:endParaRPr>
          </a:p>
        </p:txBody>
      </p:sp>
      <p:sp>
        <p:nvSpPr>
          <p:cNvPr id="89098" name="Text Box 10"/>
          <p:cNvSpPr txBox="1"/>
          <p:nvPr/>
        </p:nvSpPr>
        <p:spPr>
          <a:xfrm>
            <a:off x="5676900" y="4375150"/>
            <a:ext cx="220821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Consumibles o no consumibles</a:t>
            </a:r>
            <a:endParaRPr lang="es-ES_tradnl" altLang="es-CL" sz="1200">
              <a:solidFill>
                <a:srgbClr val="000000"/>
              </a:solidFill>
            </a:endParaRPr>
          </a:p>
        </p:txBody>
      </p:sp>
      <p:cxnSp>
        <p:nvCxnSpPr>
          <p:cNvPr id="89099" name="AutoShape 11"/>
          <p:cNvCxnSpPr>
            <a:stCxn id="89093" idx="3"/>
            <a:endCxn id="89097" idx="1"/>
          </p:cNvCxnSpPr>
          <p:nvPr/>
        </p:nvCxnSpPr>
        <p:spPr>
          <a:xfrm flipV="1">
            <a:off x="5202238" y="4083050"/>
            <a:ext cx="474662" cy="377825"/>
          </a:xfrm>
          <a:prstGeom prst="bentConnector3">
            <a:avLst>
              <a:gd name="adj1" fmla="val 49833"/>
            </a:avLst>
          </a:prstGeom>
          <a:ln w="9525" cap="flat" cmpd="sng">
            <a:solidFill>
              <a:schemeClr val="tx1"/>
            </a:solidFill>
            <a:prstDash val="solid"/>
            <a:miter/>
            <a:headEnd type="none" w="med" len="med"/>
            <a:tailEnd type="none" w="med" len="med"/>
          </a:ln>
        </p:spPr>
      </p:cxnSp>
      <p:cxnSp>
        <p:nvCxnSpPr>
          <p:cNvPr id="89100" name="AutoShape 12"/>
          <p:cNvCxnSpPr>
            <a:stCxn id="89093" idx="3"/>
            <a:endCxn id="89098" idx="1"/>
          </p:cNvCxnSpPr>
          <p:nvPr/>
        </p:nvCxnSpPr>
        <p:spPr>
          <a:xfrm>
            <a:off x="5202238" y="4460875"/>
            <a:ext cx="474662" cy="53975"/>
          </a:xfrm>
          <a:prstGeom prst="bentConnector3">
            <a:avLst>
              <a:gd name="adj1" fmla="val 49833"/>
            </a:avLst>
          </a:prstGeom>
          <a:ln w="9525" cap="flat" cmpd="sng">
            <a:solidFill>
              <a:schemeClr val="tx1"/>
            </a:solidFill>
            <a:prstDash val="solid"/>
            <a:miter/>
            <a:headEnd type="none" w="med" len="med"/>
            <a:tailEnd type="none" w="med" len="med"/>
          </a:ln>
        </p:spPr>
      </p:cxnSp>
      <p:sp>
        <p:nvSpPr>
          <p:cNvPr id="89101" name="Text Box 13"/>
          <p:cNvSpPr txBox="1"/>
          <p:nvPr/>
        </p:nvSpPr>
        <p:spPr>
          <a:xfrm>
            <a:off x="3997325" y="2606675"/>
            <a:ext cx="1274763"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Características</a:t>
            </a:r>
            <a:endParaRPr lang="es-ES_tradnl" altLang="es-CL" sz="1200" b="1">
              <a:latin typeface="Arial" panose="020B0604020202020204" pitchFamily="34" charset="0"/>
            </a:endParaRPr>
          </a:p>
        </p:txBody>
      </p:sp>
      <p:cxnSp>
        <p:nvCxnSpPr>
          <p:cNvPr id="89102" name="AutoShape 14"/>
          <p:cNvCxnSpPr>
            <a:stCxn id="89090" idx="3"/>
            <a:endCxn id="89101" idx="1"/>
          </p:cNvCxnSpPr>
          <p:nvPr/>
        </p:nvCxnSpPr>
        <p:spPr>
          <a:xfrm flipV="1">
            <a:off x="3189288" y="2746375"/>
            <a:ext cx="808037" cy="611188"/>
          </a:xfrm>
          <a:prstGeom prst="bentConnector3">
            <a:avLst>
              <a:gd name="adj1" fmla="val 49903"/>
            </a:avLst>
          </a:prstGeom>
          <a:ln w="9525" cap="flat" cmpd="sng">
            <a:solidFill>
              <a:schemeClr val="tx1"/>
            </a:solidFill>
            <a:prstDash val="solid"/>
            <a:miter/>
            <a:headEnd type="none" w="med" len="med"/>
            <a:tailEnd type="none" w="med" len="med"/>
          </a:ln>
        </p:spPr>
      </p:cxnSp>
      <p:cxnSp>
        <p:nvCxnSpPr>
          <p:cNvPr id="89103" name="AutoShape 15"/>
          <p:cNvCxnSpPr>
            <a:stCxn id="89090" idx="3"/>
            <a:endCxn id="89093" idx="1"/>
          </p:cNvCxnSpPr>
          <p:nvPr/>
        </p:nvCxnSpPr>
        <p:spPr>
          <a:xfrm>
            <a:off x="3189288" y="3357563"/>
            <a:ext cx="808037" cy="1103312"/>
          </a:xfrm>
          <a:prstGeom prst="bentConnector3">
            <a:avLst>
              <a:gd name="adj1" fmla="val 49903"/>
            </a:avLst>
          </a:prstGeom>
          <a:ln w="9525" cap="flat" cmpd="sng">
            <a:solidFill>
              <a:schemeClr val="tx1"/>
            </a:solidFill>
            <a:prstDash val="solid"/>
            <a:miter/>
            <a:headEnd type="none" w="med" len="med"/>
            <a:tailEnd type="none" w="med" len="med"/>
          </a:ln>
        </p:spPr>
      </p:cxnSp>
      <p:sp>
        <p:nvSpPr>
          <p:cNvPr id="89104" name="Text Box 17"/>
          <p:cNvSpPr txBox="1"/>
          <p:nvPr/>
        </p:nvSpPr>
        <p:spPr>
          <a:xfrm>
            <a:off x="5641975" y="2085975"/>
            <a:ext cx="58737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Real</a:t>
            </a:r>
            <a:endParaRPr lang="es-ES_tradnl" altLang="es-CL" sz="1200">
              <a:solidFill>
                <a:srgbClr val="000000"/>
              </a:solidFill>
            </a:endParaRPr>
          </a:p>
        </p:txBody>
      </p:sp>
      <p:sp>
        <p:nvSpPr>
          <p:cNvPr id="89105" name="Text Box 18"/>
          <p:cNvSpPr txBox="1"/>
          <p:nvPr/>
        </p:nvSpPr>
        <p:spPr>
          <a:xfrm>
            <a:off x="5641975" y="2492375"/>
            <a:ext cx="947738"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Gratuito</a:t>
            </a:r>
            <a:endParaRPr lang="es-ES_tradnl" altLang="es-CL" sz="1200">
              <a:solidFill>
                <a:srgbClr val="000000"/>
              </a:solidFill>
            </a:endParaRPr>
          </a:p>
        </p:txBody>
      </p:sp>
      <p:sp>
        <p:nvSpPr>
          <p:cNvPr id="89106" name="Text Box 19"/>
          <p:cNvSpPr txBox="1"/>
          <p:nvPr/>
        </p:nvSpPr>
        <p:spPr>
          <a:xfrm>
            <a:off x="5641975" y="2909888"/>
            <a:ext cx="10795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Unilateral</a:t>
            </a:r>
            <a:endParaRPr lang="es-ES_tradnl" altLang="es-CL" sz="1200">
              <a:solidFill>
                <a:srgbClr val="000000"/>
              </a:solidFill>
            </a:endParaRPr>
          </a:p>
        </p:txBody>
      </p:sp>
      <p:cxnSp>
        <p:nvCxnSpPr>
          <p:cNvPr id="89107" name="AutoShape 20"/>
          <p:cNvCxnSpPr>
            <a:stCxn id="89101" idx="3"/>
            <a:endCxn id="89105" idx="1"/>
          </p:cNvCxnSpPr>
          <p:nvPr/>
        </p:nvCxnSpPr>
        <p:spPr>
          <a:xfrm flipV="1">
            <a:off x="5272088" y="2632075"/>
            <a:ext cx="369887" cy="114300"/>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89108" name="AutoShape 21"/>
          <p:cNvCxnSpPr>
            <a:stCxn id="89101" idx="3"/>
            <a:endCxn id="89104" idx="1"/>
          </p:cNvCxnSpPr>
          <p:nvPr/>
        </p:nvCxnSpPr>
        <p:spPr>
          <a:xfrm flipV="1">
            <a:off x="5272088" y="2225675"/>
            <a:ext cx="369887" cy="520700"/>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89109" name="AutoShape 22"/>
          <p:cNvCxnSpPr>
            <a:stCxn id="89101" idx="3"/>
            <a:endCxn id="89106" idx="1"/>
          </p:cNvCxnSpPr>
          <p:nvPr/>
        </p:nvCxnSpPr>
        <p:spPr>
          <a:xfrm>
            <a:off x="5272088" y="2746375"/>
            <a:ext cx="369887" cy="303213"/>
          </a:xfrm>
          <a:prstGeom prst="bentConnector3">
            <a:avLst>
              <a:gd name="adj1" fmla="val 49787"/>
            </a:avLst>
          </a:prstGeom>
          <a:ln w="9525" cap="flat" cmpd="sng">
            <a:solidFill>
              <a:schemeClr val="tx1"/>
            </a:solidFill>
            <a:prstDash val="solid"/>
            <a:miter/>
            <a:headEnd type="none" w="med" len="med"/>
            <a:tailEnd type="none" w="med" len="med"/>
          </a:ln>
        </p:spPr>
      </p:cxnSp>
      <p:sp>
        <p:nvSpPr>
          <p:cNvPr id="89110" name="Text Box 23"/>
          <p:cNvSpPr txBox="1"/>
          <p:nvPr/>
        </p:nvSpPr>
        <p:spPr>
          <a:xfrm>
            <a:off x="5653088" y="3309938"/>
            <a:ext cx="16557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Título de mera tenencia</a:t>
            </a:r>
            <a:endParaRPr lang="es-ES_tradnl" altLang="es-CL" sz="1200">
              <a:solidFill>
                <a:srgbClr val="000000"/>
              </a:solidFill>
            </a:endParaRPr>
          </a:p>
        </p:txBody>
      </p:sp>
      <p:cxnSp>
        <p:nvCxnSpPr>
          <p:cNvPr id="89111" name="AutoShape 24"/>
          <p:cNvCxnSpPr>
            <a:stCxn id="89101" idx="3"/>
            <a:endCxn id="89110" idx="1"/>
          </p:cNvCxnSpPr>
          <p:nvPr/>
        </p:nvCxnSpPr>
        <p:spPr>
          <a:xfrm>
            <a:off x="5272088" y="2746375"/>
            <a:ext cx="381000" cy="703263"/>
          </a:xfrm>
          <a:prstGeom prst="bentConnector3">
            <a:avLst>
              <a:gd name="adj1" fmla="val 49583"/>
            </a:avLst>
          </a:prstGeom>
          <a:ln w="9525" cap="flat" cmpd="sng">
            <a:solidFill>
              <a:schemeClr val="tx1"/>
            </a:solidFill>
            <a:prstDash val="solid"/>
            <a:miter/>
            <a:headEnd type="none" w="med" len="med"/>
            <a:tailEnd type="none" w="med" len="med"/>
          </a:ln>
        </p:spPr>
      </p:cxnSp>
      <p:sp>
        <p:nvSpPr>
          <p:cNvPr id="89112" name="Text Box 25"/>
          <p:cNvSpPr txBox="1"/>
          <p:nvPr/>
        </p:nvSpPr>
        <p:spPr>
          <a:xfrm>
            <a:off x="5665788" y="4818063"/>
            <a:ext cx="186055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Muebles o inmuebles</a:t>
            </a:r>
            <a:endParaRPr lang="es-ES_tradnl" altLang="es-CL" sz="1200">
              <a:solidFill>
                <a:srgbClr val="000000"/>
              </a:solidFill>
            </a:endParaRPr>
          </a:p>
        </p:txBody>
      </p:sp>
      <p:cxnSp>
        <p:nvCxnSpPr>
          <p:cNvPr id="89113" name="AutoShape 26"/>
          <p:cNvCxnSpPr>
            <a:stCxn id="89093" idx="3"/>
            <a:endCxn id="89112" idx="1"/>
          </p:cNvCxnSpPr>
          <p:nvPr/>
        </p:nvCxnSpPr>
        <p:spPr>
          <a:xfrm>
            <a:off x="5202238" y="4460875"/>
            <a:ext cx="463550" cy="496888"/>
          </a:xfrm>
          <a:prstGeom prst="bentConnector3">
            <a:avLst>
              <a:gd name="adj1" fmla="val 49657"/>
            </a:avLst>
          </a:prstGeom>
          <a:ln w="9525" cap="flat" cmpd="sng">
            <a:solidFill>
              <a:schemeClr val="tx1"/>
            </a:solidFill>
            <a:prstDash val="solid"/>
            <a:miter/>
            <a:headEnd type="none" w="med" len="med"/>
            <a:tailEnd type="none" w="med" len="med"/>
          </a:ln>
        </p:spPr>
      </p:cxnSp>
      <p:sp>
        <p:nvSpPr>
          <p:cNvPr id="89114" name="Text Box 27"/>
          <p:cNvSpPr txBox="1"/>
          <p:nvPr/>
        </p:nvSpPr>
        <p:spPr>
          <a:xfrm>
            <a:off x="3997325" y="5383213"/>
            <a:ext cx="1204913"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Efectos </a:t>
            </a:r>
            <a:endParaRPr lang="es-ES_tradnl" altLang="es-CL" sz="1200" b="1">
              <a:latin typeface="Arial" panose="020B0604020202020204" pitchFamily="34" charset="0"/>
            </a:endParaRPr>
          </a:p>
        </p:txBody>
      </p:sp>
      <p:cxnSp>
        <p:nvCxnSpPr>
          <p:cNvPr id="89115" name="AutoShape 28"/>
          <p:cNvCxnSpPr>
            <a:stCxn id="89090" idx="3"/>
            <a:endCxn id="89114" idx="1"/>
          </p:cNvCxnSpPr>
          <p:nvPr/>
        </p:nvCxnSpPr>
        <p:spPr>
          <a:xfrm>
            <a:off x="3189288" y="3357563"/>
            <a:ext cx="808037" cy="2165350"/>
          </a:xfrm>
          <a:prstGeom prst="bentConnector3">
            <a:avLst>
              <a:gd name="adj1" fmla="val 49903"/>
            </a:avLst>
          </a:prstGeom>
          <a:ln w="9525" cap="flat" cmpd="sng">
            <a:solidFill>
              <a:schemeClr val="tx1"/>
            </a:solidFill>
            <a:prstDash val="solid"/>
            <a:miter/>
            <a:headEnd type="none" w="med" len="med"/>
            <a:tailEnd type="non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20482" name="Text Box 2"/>
          <p:cNvSpPr txBox="1"/>
          <p:nvPr/>
        </p:nvSpPr>
        <p:spPr>
          <a:xfrm>
            <a:off x="1403350" y="3243263"/>
            <a:ext cx="1409700" cy="3540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700" b="1">
                <a:latin typeface="Arial" panose="020B0604020202020204" pitchFamily="34" charset="0"/>
              </a:rPr>
              <a:t>CONTRATO</a:t>
            </a:r>
            <a:endParaRPr lang="es-ES_tradnl" altLang="es-CL" sz="1700">
              <a:latin typeface="Arial" panose="020B0604020202020204" pitchFamily="34" charset="0"/>
            </a:endParaRPr>
          </a:p>
        </p:txBody>
      </p:sp>
      <p:sp>
        <p:nvSpPr>
          <p:cNvPr id="20483" name="Text Box 3"/>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Clasificación de los contratos</a:t>
            </a:r>
            <a:endParaRPr lang="es-ES_tradnl" altLang="es-CL" sz="2400" i="1"/>
          </a:p>
        </p:txBody>
      </p:sp>
      <p:sp>
        <p:nvSpPr>
          <p:cNvPr id="20484" name="Text Box 4"/>
          <p:cNvSpPr txBox="1"/>
          <p:nvPr/>
        </p:nvSpPr>
        <p:spPr>
          <a:xfrm>
            <a:off x="3913188" y="2130425"/>
            <a:ext cx="1247775" cy="3397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GRATUITO</a:t>
            </a:r>
            <a:endParaRPr lang="es-ES_tradnl" altLang="es-CL" sz="1600" b="1">
              <a:latin typeface="Arial" panose="020B0604020202020204" pitchFamily="34" charset="0"/>
            </a:endParaRPr>
          </a:p>
        </p:txBody>
      </p:sp>
      <p:cxnSp>
        <p:nvCxnSpPr>
          <p:cNvPr id="20485" name="AutoShape 5"/>
          <p:cNvCxnSpPr>
            <a:stCxn id="20482" idx="3"/>
            <a:endCxn id="20484" idx="1"/>
          </p:cNvCxnSpPr>
          <p:nvPr/>
        </p:nvCxnSpPr>
        <p:spPr>
          <a:xfrm flipV="1">
            <a:off x="2813050" y="2300288"/>
            <a:ext cx="1100138" cy="1120775"/>
          </a:xfrm>
          <a:prstGeom prst="bentConnector3">
            <a:avLst>
              <a:gd name="adj1" fmla="val 49926"/>
            </a:avLst>
          </a:prstGeom>
          <a:ln w="9525" cap="flat" cmpd="sng">
            <a:solidFill>
              <a:schemeClr val="tx1"/>
            </a:solidFill>
            <a:prstDash val="solid"/>
            <a:miter/>
            <a:headEnd type="none" w="med" len="med"/>
            <a:tailEnd type="none" w="med" len="med"/>
          </a:ln>
        </p:spPr>
      </p:cxnSp>
      <p:sp>
        <p:nvSpPr>
          <p:cNvPr id="20486" name="Text Box 6"/>
          <p:cNvSpPr txBox="1"/>
          <p:nvPr/>
        </p:nvSpPr>
        <p:spPr>
          <a:xfrm>
            <a:off x="3902075" y="4146550"/>
            <a:ext cx="1225550" cy="3397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ONEROSO</a:t>
            </a:r>
            <a:endParaRPr lang="es-ES_tradnl" altLang="es-CL" sz="1600" b="1">
              <a:latin typeface="Arial" panose="020B0604020202020204" pitchFamily="34" charset="0"/>
            </a:endParaRPr>
          </a:p>
        </p:txBody>
      </p:sp>
      <p:cxnSp>
        <p:nvCxnSpPr>
          <p:cNvPr id="20487" name="AutoShape 7"/>
          <p:cNvCxnSpPr>
            <a:stCxn id="20482" idx="3"/>
            <a:endCxn id="20486" idx="1"/>
          </p:cNvCxnSpPr>
          <p:nvPr/>
        </p:nvCxnSpPr>
        <p:spPr>
          <a:xfrm>
            <a:off x="2813050" y="3421063"/>
            <a:ext cx="1089025" cy="895350"/>
          </a:xfrm>
          <a:prstGeom prst="bentConnector3">
            <a:avLst>
              <a:gd name="adj1" fmla="val 50000"/>
            </a:avLst>
          </a:prstGeom>
          <a:ln w="9525" cap="flat" cmpd="sng">
            <a:solidFill>
              <a:schemeClr val="tx1"/>
            </a:solidFill>
            <a:prstDash val="solid"/>
            <a:miter/>
            <a:headEnd type="none" w="med" len="med"/>
            <a:tailEnd type="none" w="med" len="med"/>
          </a:ln>
        </p:spPr>
      </p:cxnSp>
      <p:sp>
        <p:nvSpPr>
          <p:cNvPr id="20488" name="Text Box 8"/>
          <p:cNvSpPr txBox="1"/>
          <p:nvPr/>
        </p:nvSpPr>
        <p:spPr>
          <a:xfrm>
            <a:off x="5703888" y="2994025"/>
            <a:ext cx="1698625" cy="3397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CONMUTATIVO</a:t>
            </a:r>
            <a:endParaRPr lang="es-ES_tradnl" altLang="es-CL" sz="1600" b="1">
              <a:latin typeface="Arial" panose="020B0604020202020204" pitchFamily="34" charset="0"/>
            </a:endParaRPr>
          </a:p>
        </p:txBody>
      </p:sp>
      <p:sp>
        <p:nvSpPr>
          <p:cNvPr id="20489" name="Text Box 9"/>
          <p:cNvSpPr txBox="1"/>
          <p:nvPr/>
        </p:nvSpPr>
        <p:spPr>
          <a:xfrm>
            <a:off x="5700713" y="5105400"/>
            <a:ext cx="1382712" cy="3397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600" b="1">
                <a:latin typeface="Arial" panose="020B0604020202020204" pitchFamily="34" charset="0"/>
              </a:rPr>
              <a:t>ALEATORIO</a:t>
            </a:r>
            <a:endParaRPr lang="es-ES_tradnl" altLang="es-CL" sz="1600" b="1">
              <a:latin typeface="Arial" panose="020B0604020202020204" pitchFamily="34" charset="0"/>
            </a:endParaRPr>
          </a:p>
        </p:txBody>
      </p:sp>
      <p:cxnSp>
        <p:nvCxnSpPr>
          <p:cNvPr id="20490" name="AutoShape 10"/>
          <p:cNvCxnSpPr>
            <a:stCxn id="20486" idx="3"/>
            <a:endCxn id="20488" idx="1"/>
          </p:cNvCxnSpPr>
          <p:nvPr/>
        </p:nvCxnSpPr>
        <p:spPr>
          <a:xfrm flipV="1">
            <a:off x="5127625" y="3163888"/>
            <a:ext cx="576263" cy="1152525"/>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20491" name="AutoShape 11"/>
          <p:cNvCxnSpPr>
            <a:stCxn id="20486" idx="3"/>
            <a:endCxn id="20489" idx="1"/>
          </p:cNvCxnSpPr>
          <p:nvPr/>
        </p:nvCxnSpPr>
        <p:spPr>
          <a:xfrm>
            <a:off x="5127625" y="4316413"/>
            <a:ext cx="573088" cy="958850"/>
          </a:xfrm>
          <a:prstGeom prst="bentConnector3">
            <a:avLst>
              <a:gd name="adj1" fmla="val 49861"/>
            </a:avLst>
          </a:prstGeom>
          <a:ln w="9525" cap="flat" cmpd="sng">
            <a:solidFill>
              <a:schemeClr val="tx1"/>
            </a:solidFill>
            <a:prstDash val="solid"/>
            <a:miter/>
            <a:headEnd type="none" w="med" len="med"/>
            <a:tailEnd type="none" w="med" len="med"/>
          </a:ln>
        </p:spPr>
      </p:cxn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011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0114" name="Text Box 2"/>
          <p:cNvSpPr txBox="1"/>
          <p:nvPr/>
        </p:nvSpPr>
        <p:spPr>
          <a:xfrm>
            <a:off x="2520950" y="3068638"/>
            <a:ext cx="1727200"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Obligaciones del comodatario</a:t>
            </a:r>
            <a:endParaRPr lang="es-ES_tradnl" altLang="es-CL" sz="1400">
              <a:latin typeface="Arial" panose="020B0604020202020204" pitchFamily="34" charset="0"/>
            </a:endParaRPr>
          </a:p>
        </p:txBody>
      </p:sp>
      <p:sp>
        <p:nvSpPr>
          <p:cNvPr id="90115" name="Text Box 3"/>
          <p:cNvSpPr txBox="1"/>
          <p:nvPr/>
        </p:nvSpPr>
        <p:spPr>
          <a:xfrm>
            <a:off x="4821238" y="2133600"/>
            <a:ext cx="252571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conservar la cosa</a:t>
            </a:r>
            <a:endParaRPr lang="es-ES_tradnl" altLang="es-CL" sz="1200" b="1">
              <a:latin typeface="Arial" panose="020B0604020202020204" pitchFamily="34" charset="0"/>
            </a:endParaRPr>
          </a:p>
        </p:txBody>
      </p:sp>
      <p:sp>
        <p:nvSpPr>
          <p:cNvPr id="90116" name="Text Box 4"/>
          <p:cNvSpPr txBox="1"/>
          <p:nvPr/>
        </p:nvSpPr>
        <p:spPr>
          <a:xfrm>
            <a:off x="827088" y="827088"/>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Comodato</a:t>
            </a:r>
            <a:endParaRPr lang="es-ES_tradnl" altLang="es-CL" sz="2400" i="1"/>
          </a:p>
        </p:txBody>
      </p:sp>
      <p:sp>
        <p:nvSpPr>
          <p:cNvPr id="90117" name="Text Box 5"/>
          <p:cNvSpPr txBox="1"/>
          <p:nvPr/>
        </p:nvSpPr>
        <p:spPr>
          <a:xfrm>
            <a:off x="4824413" y="4076700"/>
            <a:ext cx="1438275" cy="642938"/>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restituir la cosa prestada </a:t>
            </a:r>
            <a:endParaRPr lang="es-ES_tradnl" altLang="es-CL" sz="1200" b="1">
              <a:latin typeface="Arial" panose="020B0604020202020204" pitchFamily="34" charset="0"/>
            </a:endParaRPr>
          </a:p>
        </p:txBody>
      </p:sp>
      <p:cxnSp>
        <p:nvCxnSpPr>
          <p:cNvPr id="90118" name="AutoShape 6"/>
          <p:cNvCxnSpPr>
            <a:stCxn id="90114" idx="3"/>
            <a:endCxn id="90115" idx="1"/>
          </p:cNvCxnSpPr>
          <p:nvPr/>
        </p:nvCxnSpPr>
        <p:spPr>
          <a:xfrm flipV="1">
            <a:off x="4248150" y="2273300"/>
            <a:ext cx="573088" cy="1055688"/>
          </a:xfrm>
          <a:prstGeom prst="bentConnector3">
            <a:avLst>
              <a:gd name="adj1" fmla="val 49861"/>
            </a:avLst>
          </a:prstGeom>
          <a:ln w="9525" cap="flat" cmpd="sng">
            <a:solidFill>
              <a:schemeClr val="tx1"/>
            </a:solidFill>
            <a:prstDash val="solid"/>
            <a:miter/>
            <a:headEnd type="none" w="med" len="med"/>
            <a:tailEnd type="none" w="med" len="med"/>
          </a:ln>
        </p:spPr>
      </p:cxnSp>
      <p:sp>
        <p:nvSpPr>
          <p:cNvPr id="90119" name="Text Box 13"/>
          <p:cNvSpPr txBox="1"/>
          <p:nvPr/>
        </p:nvSpPr>
        <p:spPr>
          <a:xfrm>
            <a:off x="4824413" y="2925763"/>
            <a:ext cx="2878137" cy="64293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usar de la cosa en los términos convenidos o según su uso ordinario</a:t>
            </a:r>
            <a:endParaRPr lang="es-ES_tradnl" altLang="es-CL" sz="1200" b="1">
              <a:latin typeface="Arial" panose="020B0604020202020204" pitchFamily="34" charset="0"/>
            </a:endParaRPr>
          </a:p>
        </p:txBody>
      </p:sp>
      <p:cxnSp>
        <p:nvCxnSpPr>
          <p:cNvPr id="90120" name="AutoShape 14"/>
          <p:cNvCxnSpPr>
            <a:stCxn id="90114" idx="3"/>
            <a:endCxn id="90119" idx="1"/>
          </p:cNvCxnSpPr>
          <p:nvPr/>
        </p:nvCxnSpPr>
        <p:spPr>
          <a:xfrm flipV="1">
            <a:off x="4248150" y="3248025"/>
            <a:ext cx="576263" cy="80963"/>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90121" name="AutoShape 15"/>
          <p:cNvCxnSpPr>
            <a:stCxn id="90114" idx="3"/>
            <a:endCxn id="90117" idx="1"/>
          </p:cNvCxnSpPr>
          <p:nvPr/>
        </p:nvCxnSpPr>
        <p:spPr>
          <a:xfrm>
            <a:off x="4248150" y="3328988"/>
            <a:ext cx="576263" cy="1069975"/>
          </a:xfrm>
          <a:prstGeom prst="bentConnector3">
            <a:avLst>
              <a:gd name="adj1" fmla="val 49861"/>
            </a:avLst>
          </a:prstGeom>
          <a:ln w="9525" cap="flat" cmpd="sng">
            <a:solidFill>
              <a:schemeClr val="tx1"/>
            </a:solidFill>
            <a:prstDash val="solid"/>
            <a:miter/>
            <a:headEnd type="none" w="med" len="med"/>
            <a:tailEnd type="none" w="med" len="med"/>
          </a:ln>
        </p:spPr>
      </p:cxnSp>
      <p:sp>
        <p:nvSpPr>
          <p:cNvPr id="90122" name="Text Box 28"/>
          <p:cNvSpPr txBox="1"/>
          <p:nvPr/>
        </p:nvSpPr>
        <p:spPr>
          <a:xfrm>
            <a:off x="7426325" y="2144713"/>
            <a:ext cx="1106488"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i="1"/>
              <a:t>Culpa levísima</a:t>
            </a:r>
            <a:endParaRPr lang="es-ES_tradnl" altLang="es-CL" sz="1200" i="1"/>
          </a:p>
        </p:txBody>
      </p:sp>
      <p:sp>
        <p:nvSpPr>
          <p:cNvPr id="90123" name="Text Box 29"/>
          <p:cNvSpPr txBox="1"/>
          <p:nvPr/>
        </p:nvSpPr>
        <p:spPr>
          <a:xfrm>
            <a:off x="4972050" y="5254625"/>
            <a:ext cx="1204913"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Derecho de retención</a:t>
            </a:r>
            <a:endParaRPr lang="es-ES_tradnl" altLang="es-CL" sz="1200" b="1">
              <a:latin typeface="Arial" panose="020B0604020202020204" pitchFamily="34" charset="0"/>
            </a:endParaRPr>
          </a:p>
        </p:txBody>
      </p:sp>
      <p:sp>
        <p:nvSpPr>
          <p:cNvPr id="90124" name="Text Box 30"/>
          <p:cNvSpPr txBox="1"/>
          <p:nvPr/>
        </p:nvSpPr>
        <p:spPr>
          <a:xfrm>
            <a:off x="2524125" y="5229225"/>
            <a:ext cx="1924050"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Derecho del comodatario</a:t>
            </a:r>
            <a:endParaRPr lang="es-ES_tradnl" altLang="es-CL" sz="1400">
              <a:latin typeface="Arial" panose="020B0604020202020204" pitchFamily="34" charset="0"/>
            </a:endParaRPr>
          </a:p>
        </p:txBody>
      </p:sp>
      <p:cxnSp>
        <p:nvCxnSpPr>
          <p:cNvPr id="90125" name="AutoShape 31"/>
          <p:cNvCxnSpPr>
            <a:stCxn id="90124" idx="3"/>
            <a:endCxn id="90123" idx="1"/>
          </p:cNvCxnSpPr>
          <p:nvPr/>
        </p:nvCxnSpPr>
        <p:spPr>
          <a:xfrm flipV="1">
            <a:off x="4448175" y="5484813"/>
            <a:ext cx="523875" cy="4762"/>
          </a:xfrm>
          <a:prstGeom prst="bentConnector3">
            <a:avLst>
              <a:gd name="adj1" fmla="val 50000"/>
            </a:avLst>
          </a:prstGeom>
          <a:ln w="9525" cap="flat" cmpd="sng">
            <a:solidFill>
              <a:schemeClr val="tx1"/>
            </a:solidFill>
            <a:prstDash val="solid"/>
            <a:miter/>
            <a:headEnd type="none" w="med" len="med"/>
            <a:tailEnd type="none" w="med" len="med"/>
          </a:ln>
        </p:spPr>
      </p:cxnSp>
      <p:sp>
        <p:nvSpPr>
          <p:cNvPr id="90126" name="Text Box 32"/>
          <p:cNvSpPr txBox="1"/>
          <p:nvPr/>
        </p:nvSpPr>
        <p:spPr>
          <a:xfrm>
            <a:off x="611188" y="4129088"/>
            <a:ext cx="1366837"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Comodatario</a:t>
            </a:r>
            <a:endParaRPr lang="es-ES_tradnl" altLang="es-CL" sz="1400">
              <a:latin typeface="Arial" panose="020B0604020202020204" pitchFamily="34" charset="0"/>
            </a:endParaRPr>
          </a:p>
        </p:txBody>
      </p:sp>
      <p:cxnSp>
        <p:nvCxnSpPr>
          <p:cNvPr id="90127" name="AutoShape 33"/>
          <p:cNvCxnSpPr>
            <a:stCxn id="90126" idx="3"/>
            <a:endCxn id="90114" idx="1"/>
          </p:cNvCxnSpPr>
          <p:nvPr/>
        </p:nvCxnSpPr>
        <p:spPr>
          <a:xfrm flipV="1">
            <a:off x="1978025" y="3328988"/>
            <a:ext cx="542925" cy="954087"/>
          </a:xfrm>
          <a:prstGeom prst="bentConnector3">
            <a:avLst>
              <a:gd name="adj1" fmla="val 49708"/>
            </a:avLst>
          </a:prstGeom>
          <a:ln w="9525" cap="flat" cmpd="sng">
            <a:solidFill>
              <a:schemeClr val="tx1"/>
            </a:solidFill>
            <a:prstDash val="solid"/>
            <a:miter/>
            <a:headEnd type="none" w="med" len="med"/>
            <a:tailEnd type="none" w="med" len="med"/>
          </a:ln>
        </p:spPr>
      </p:cxnSp>
      <p:cxnSp>
        <p:nvCxnSpPr>
          <p:cNvPr id="90128" name="AutoShape 34"/>
          <p:cNvCxnSpPr>
            <a:stCxn id="90126" idx="3"/>
            <a:endCxn id="90124" idx="1"/>
          </p:cNvCxnSpPr>
          <p:nvPr/>
        </p:nvCxnSpPr>
        <p:spPr>
          <a:xfrm>
            <a:off x="1978025" y="4283075"/>
            <a:ext cx="546100" cy="1206500"/>
          </a:xfrm>
          <a:prstGeom prst="bentConnector3">
            <a:avLst>
              <a:gd name="adj1" fmla="val 49708"/>
            </a:avLst>
          </a:prstGeom>
          <a:ln w="9525" cap="flat" cmpd="sng">
            <a:solidFill>
              <a:schemeClr val="tx1"/>
            </a:solidFill>
            <a:prstDash val="solid"/>
            <a:miter/>
            <a:headEnd type="none" w="med" len="med"/>
            <a:tailEnd type="none" w="med" len="med"/>
          </a:ln>
        </p:spPr>
      </p:cxn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113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1138" name="Text Box 2"/>
          <p:cNvSpPr txBox="1"/>
          <p:nvPr/>
        </p:nvSpPr>
        <p:spPr>
          <a:xfrm>
            <a:off x="1619250" y="2349500"/>
            <a:ext cx="1924050"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Obligaciones del comodante</a:t>
            </a:r>
            <a:endParaRPr lang="es-ES_tradnl" altLang="es-CL" sz="1400">
              <a:latin typeface="Arial" panose="020B0604020202020204" pitchFamily="34" charset="0"/>
            </a:endParaRPr>
          </a:p>
        </p:txBody>
      </p:sp>
      <p:sp>
        <p:nvSpPr>
          <p:cNvPr id="91139" name="Text Box 3"/>
          <p:cNvSpPr txBox="1"/>
          <p:nvPr/>
        </p:nvSpPr>
        <p:spPr>
          <a:xfrm>
            <a:off x="4079875" y="1989138"/>
            <a:ext cx="239077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pagar expensas</a:t>
            </a:r>
            <a:endParaRPr lang="es-ES_tradnl" altLang="es-CL" sz="1200" b="1">
              <a:latin typeface="Arial" panose="020B0604020202020204" pitchFamily="34" charset="0"/>
            </a:endParaRPr>
          </a:p>
        </p:txBody>
      </p:sp>
      <p:sp>
        <p:nvSpPr>
          <p:cNvPr id="91140" name="Text Box 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Comodato</a:t>
            </a:r>
            <a:endParaRPr lang="es-ES_tradnl" altLang="es-CL" sz="2400" i="1"/>
          </a:p>
        </p:txBody>
      </p:sp>
      <p:cxnSp>
        <p:nvCxnSpPr>
          <p:cNvPr id="91141" name="AutoShape 6"/>
          <p:cNvCxnSpPr>
            <a:stCxn id="91138" idx="3"/>
            <a:endCxn id="91139" idx="1"/>
          </p:cNvCxnSpPr>
          <p:nvPr/>
        </p:nvCxnSpPr>
        <p:spPr>
          <a:xfrm flipV="1">
            <a:off x="3543300" y="2128838"/>
            <a:ext cx="536575" cy="481012"/>
          </a:xfrm>
          <a:prstGeom prst="bentConnector3">
            <a:avLst>
              <a:gd name="adj1" fmla="val 50000"/>
            </a:avLst>
          </a:prstGeom>
          <a:ln w="9525" cap="flat" cmpd="sng">
            <a:solidFill>
              <a:schemeClr val="tx1"/>
            </a:solidFill>
            <a:prstDash val="solid"/>
            <a:miter/>
            <a:headEnd type="none" w="med" len="med"/>
            <a:tailEnd type="none" w="med" len="med"/>
          </a:ln>
        </p:spPr>
      </p:cxnSp>
      <p:sp>
        <p:nvSpPr>
          <p:cNvPr id="91142" name="Text Box 13"/>
          <p:cNvSpPr txBox="1"/>
          <p:nvPr/>
        </p:nvSpPr>
        <p:spPr>
          <a:xfrm>
            <a:off x="4092575" y="2895600"/>
            <a:ext cx="2809875"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indemnizar perjuicios</a:t>
            </a:r>
            <a:endParaRPr lang="es-ES_tradnl" altLang="es-CL" sz="1200" b="1">
              <a:latin typeface="Arial" panose="020B0604020202020204" pitchFamily="34" charset="0"/>
            </a:endParaRPr>
          </a:p>
        </p:txBody>
      </p:sp>
      <p:cxnSp>
        <p:nvCxnSpPr>
          <p:cNvPr id="91143" name="AutoShape 14"/>
          <p:cNvCxnSpPr>
            <a:stCxn id="91138" idx="3"/>
            <a:endCxn id="91142" idx="1"/>
          </p:cNvCxnSpPr>
          <p:nvPr/>
        </p:nvCxnSpPr>
        <p:spPr>
          <a:xfrm>
            <a:off x="3543300" y="2609850"/>
            <a:ext cx="549275" cy="425450"/>
          </a:xfrm>
          <a:prstGeom prst="bentConnector3">
            <a:avLst>
              <a:gd name="adj1" fmla="val 50000"/>
            </a:avLst>
          </a:prstGeom>
          <a:ln w="9525" cap="flat" cmpd="sng">
            <a:solidFill>
              <a:schemeClr val="tx1"/>
            </a:solidFill>
            <a:prstDash val="solid"/>
            <a:miter/>
            <a:headEnd type="none" w="med" len="med"/>
            <a:tailEnd type="none" w="med" len="med"/>
          </a:ln>
        </p:spPr>
      </p:cxnSp>
      <p:sp>
        <p:nvSpPr>
          <p:cNvPr id="91144" name="Text Box 26"/>
          <p:cNvSpPr txBox="1"/>
          <p:nvPr/>
        </p:nvSpPr>
        <p:spPr>
          <a:xfrm>
            <a:off x="3384550" y="3860800"/>
            <a:ext cx="120491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Regla general </a:t>
            </a:r>
            <a:endParaRPr lang="es-ES_tradnl" altLang="es-CL" sz="1200" b="1">
              <a:latin typeface="Arial" panose="020B0604020202020204" pitchFamily="34" charset="0"/>
            </a:endParaRPr>
          </a:p>
        </p:txBody>
      </p:sp>
      <p:sp>
        <p:nvSpPr>
          <p:cNvPr id="91145" name="Text Box 29"/>
          <p:cNvSpPr txBox="1"/>
          <p:nvPr/>
        </p:nvSpPr>
        <p:spPr>
          <a:xfrm>
            <a:off x="936625" y="4292600"/>
            <a:ext cx="1924050"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Transmisibilidad</a:t>
            </a:r>
            <a:endParaRPr lang="es-ES_tradnl" altLang="es-CL" sz="1400">
              <a:latin typeface="Arial" panose="020B0604020202020204" pitchFamily="34" charset="0"/>
            </a:endParaRPr>
          </a:p>
        </p:txBody>
      </p:sp>
      <p:sp>
        <p:nvSpPr>
          <p:cNvPr id="91146" name="Text Box 30"/>
          <p:cNvSpPr txBox="1"/>
          <p:nvPr/>
        </p:nvSpPr>
        <p:spPr>
          <a:xfrm>
            <a:off x="3384550" y="4852988"/>
            <a:ext cx="935038"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Caso de muerte</a:t>
            </a:r>
            <a:endParaRPr lang="es-ES_tradnl" altLang="es-CL" sz="1200" b="1">
              <a:latin typeface="Arial" panose="020B0604020202020204" pitchFamily="34" charset="0"/>
            </a:endParaRPr>
          </a:p>
        </p:txBody>
      </p:sp>
      <p:sp>
        <p:nvSpPr>
          <p:cNvPr id="91147" name="Rectangle 31"/>
          <p:cNvSpPr/>
          <p:nvPr/>
        </p:nvSpPr>
        <p:spPr>
          <a:xfrm>
            <a:off x="4676775" y="4594225"/>
            <a:ext cx="1117600"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Del comodante</a:t>
            </a:r>
            <a:endParaRPr lang="es-ES_tradnl" altLang="es-CL" sz="1200"/>
          </a:p>
        </p:txBody>
      </p:sp>
      <p:sp>
        <p:nvSpPr>
          <p:cNvPr id="91148" name="Rectangle 32"/>
          <p:cNvSpPr/>
          <p:nvPr/>
        </p:nvSpPr>
        <p:spPr>
          <a:xfrm>
            <a:off x="4679950" y="5376863"/>
            <a:ext cx="1211263"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Del comodatario</a:t>
            </a:r>
            <a:endParaRPr lang="es-ES_tradnl" altLang="es-CL" sz="1200"/>
          </a:p>
        </p:txBody>
      </p:sp>
      <p:cxnSp>
        <p:nvCxnSpPr>
          <p:cNvPr id="91149" name="AutoShape 33"/>
          <p:cNvCxnSpPr>
            <a:stCxn id="91145" idx="3"/>
            <a:endCxn id="91144" idx="1"/>
          </p:cNvCxnSpPr>
          <p:nvPr/>
        </p:nvCxnSpPr>
        <p:spPr>
          <a:xfrm flipV="1">
            <a:off x="2860675" y="4000500"/>
            <a:ext cx="523875" cy="44608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91150" name="AutoShape 34"/>
          <p:cNvCxnSpPr>
            <a:stCxn id="91145" idx="3"/>
            <a:endCxn id="91146" idx="1"/>
          </p:cNvCxnSpPr>
          <p:nvPr/>
        </p:nvCxnSpPr>
        <p:spPr>
          <a:xfrm>
            <a:off x="2860675" y="4446588"/>
            <a:ext cx="523875" cy="636587"/>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91151" name="AutoShape 35"/>
          <p:cNvCxnSpPr>
            <a:stCxn id="91146" idx="3"/>
            <a:endCxn id="91147" idx="1"/>
          </p:cNvCxnSpPr>
          <p:nvPr/>
        </p:nvCxnSpPr>
        <p:spPr>
          <a:xfrm flipV="1">
            <a:off x="4319588" y="4733925"/>
            <a:ext cx="357187" cy="349250"/>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91152" name="AutoShape 36"/>
          <p:cNvCxnSpPr>
            <a:stCxn id="91146" idx="3"/>
            <a:endCxn id="91148" idx="1"/>
          </p:cNvCxnSpPr>
          <p:nvPr/>
        </p:nvCxnSpPr>
        <p:spPr>
          <a:xfrm>
            <a:off x="4319588" y="5083175"/>
            <a:ext cx="360362" cy="433388"/>
          </a:xfrm>
          <a:prstGeom prst="bentConnector3">
            <a:avLst>
              <a:gd name="adj1" fmla="val 49778"/>
            </a:avLst>
          </a:prstGeom>
          <a:ln w="9525" cap="flat" cmpd="sng">
            <a:solidFill>
              <a:schemeClr val="tx1"/>
            </a:solidFill>
            <a:prstDash val="solid"/>
            <a:miter/>
            <a:headEnd type="none" w="med" len="med"/>
            <a:tailEnd type="none" w="med" len="med"/>
          </a:ln>
        </p:spPr>
      </p:cxnSp>
      <p:sp>
        <p:nvSpPr>
          <p:cNvPr id="91153" name="Text Box 38"/>
          <p:cNvSpPr txBox="1"/>
          <p:nvPr/>
        </p:nvSpPr>
        <p:spPr>
          <a:xfrm>
            <a:off x="4664075" y="3862388"/>
            <a:ext cx="1265238"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Son transmisibles</a:t>
            </a:r>
            <a:endParaRPr lang="es-ES_tradnl" altLang="es-CL" sz="1200"/>
          </a:p>
        </p:txBody>
      </p:sp>
      <p:sp>
        <p:nvSpPr>
          <p:cNvPr id="91154" name="Text Box 39"/>
          <p:cNvSpPr txBox="1"/>
          <p:nvPr/>
        </p:nvSpPr>
        <p:spPr>
          <a:xfrm>
            <a:off x="5865813" y="4519613"/>
            <a:ext cx="2233612" cy="457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No se extingue comodato. La restitución se hará a herederos</a:t>
            </a:r>
            <a:endParaRPr lang="es-ES_tradnl" altLang="es-CL" sz="1200"/>
          </a:p>
        </p:txBody>
      </p:sp>
      <p:sp>
        <p:nvSpPr>
          <p:cNvPr id="91155" name="Text Box 40"/>
          <p:cNvSpPr txBox="1"/>
          <p:nvPr/>
        </p:nvSpPr>
        <p:spPr>
          <a:xfrm>
            <a:off x="6156325" y="5157788"/>
            <a:ext cx="2233613" cy="82232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Debe restituirse la cosa, salvo hipótesis del artículo 2180.</a:t>
            </a:r>
            <a:endParaRPr lang="es-ES_tradnl" altLang="es-CL" sz="1200"/>
          </a:p>
          <a:p>
            <a:pPr marL="0" lvl="0" indent="0">
              <a:spcBef>
                <a:spcPct val="0"/>
              </a:spcBef>
            </a:pPr>
            <a:r>
              <a:rPr lang="es-ES_tradnl" altLang="es-CL" sz="1200"/>
              <a:t> En caso de enajenación, se aplica artículo 2187.</a:t>
            </a:r>
            <a:endParaRPr lang="es-ES_tradnl" altLang="es-CL" sz="1200"/>
          </a:p>
        </p:txBody>
      </p:sp>
      <p:sp>
        <p:nvSpPr>
          <p:cNvPr id="91156" name="AutoShape 41"/>
          <p:cNvSpPr/>
          <p:nvPr/>
        </p:nvSpPr>
        <p:spPr>
          <a:xfrm>
            <a:off x="6011863" y="5229225"/>
            <a:ext cx="144462" cy="720725"/>
          </a:xfrm>
          <a:prstGeom prst="leftBrace">
            <a:avLst>
              <a:gd name="adj1" fmla="val 41575"/>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91157" name="Text Box 42"/>
          <p:cNvSpPr txBox="1"/>
          <p:nvPr/>
        </p:nvSpPr>
        <p:spPr>
          <a:xfrm>
            <a:off x="4859338" y="3238500"/>
            <a:ext cx="3006725" cy="2746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i="1"/>
              <a:t>(eventual: contrato sinalagmático imperfecto)</a:t>
            </a:r>
            <a:endParaRPr lang="es-ES_tradnl" altLang="es-CL" sz="1200" i="1"/>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6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2162" name="Text Box 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Comodato precario</a:t>
            </a:r>
            <a:endParaRPr lang="es-ES_tradnl" altLang="es-CL" sz="2400" i="1"/>
          </a:p>
        </p:txBody>
      </p:sp>
      <p:sp>
        <p:nvSpPr>
          <p:cNvPr id="92163" name="Text Box 5"/>
          <p:cNvSpPr txBox="1"/>
          <p:nvPr/>
        </p:nvSpPr>
        <p:spPr>
          <a:xfrm>
            <a:off x="1398588" y="2776538"/>
            <a:ext cx="1911350"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Comodato precario  </a:t>
            </a:r>
            <a:endParaRPr lang="es-ES_tradnl" altLang="es-CL" sz="1400" b="1">
              <a:latin typeface="Arial" panose="020B0604020202020204" pitchFamily="34" charset="0"/>
            </a:endParaRPr>
          </a:p>
        </p:txBody>
      </p:sp>
      <p:sp>
        <p:nvSpPr>
          <p:cNvPr id="92164" name="Text Box 9"/>
          <p:cNvSpPr txBox="1"/>
          <p:nvPr/>
        </p:nvSpPr>
        <p:spPr>
          <a:xfrm>
            <a:off x="4068763" y="1557338"/>
            <a:ext cx="3455987" cy="11287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Primer caso</a:t>
            </a:r>
            <a:endParaRPr lang="es-ES_tradnl" altLang="es-CL" sz="1200" b="1">
              <a:latin typeface="Arial" panose="020B0604020202020204" pitchFamily="34" charset="0"/>
            </a:endParaRPr>
          </a:p>
          <a:p>
            <a:pPr marL="0" lvl="0" indent="0" algn="ctr">
              <a:spcBef>
                <a:spcPct val="0"/>
              </a:spcBef>
              <a:buNone/>
            </a:pPr>
            <a:r>
              <a:rPr lang="es-ES_tradnl" altLang="es-CL" sz="1400"/>
              <a:t>Artículo 2194. “El comodato toma el título de precario si el comodante se reserva la facultad de pedir la restitución de la cosa prestada en cualquier tiempo”.</a:t>
            </a:r>
            <a:endParaRPr lang="es-ES_tradnl" altLang="es-CL" sz="1400"/>
          </a:p>
        </p:txBody>
      </p:sp>
      <p:sp>
        <p:nvSpPr>
          <p:cNvPr id="92165" name="Text Box 10"/>
          <p:cNvSpPr txBox="1"/>
          <p:nvPr/>
        </p:nvSpPr>
        <p:spPr>
          <a:xfrm>
            <a:off x="4068763" y="2898775"/>
            <a:ext cx="3455987" cy="11287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Segundo caso</a:t>
            </a:r>
            <a:endParaRPr lang="es-ES_tradnl" altLang="es-CL" sz="1200" b="1">
              <a:latin typeface="Arial" panose="020B0604020202020204" pitchFamily="34" charset="0"/>
            </a:endParaRPr>
          </a:p>
          <a:p>
            <a:pPr marL="0" lvl="0" indent="0" algn="ctr">
              <a:spcBef>
                <a:spcPct val="0"/>
              </a:spcBef>
              <a:buNone/>
            </a:pPr>
            <a:r>
              <a:rPr lang="es-ES_tradnl" altLang="es-CL" sz="1400"/>
              <a:t>Artículo 2195 inciso 1º. “Se entiende precario cuando no se presta la cosa para un servicio particular ni se fija tiempo para su restitución”.</a:t>
            </a:r>
            <a:endParaRPr lang="es-ES_tradnl" altLang="es-CL" sz="1400"/>
          </a:p>
        </p:txBody>
      </p:sp>
      <p:cxnSp>
        <p:nvCxnSpPr>
          <p:cNvPr id="92166" name="AutoShape 11"/>
          <p:cNvCxnSpPr>
            <a:stCxn id="92163" idx="3"/>
            <a:endCxn id="92164" idx="1"/>
          </p:cNvCxnSpPr>
          <p:nvPr/>
        </p:nvCxnSpPr>
        <p:spPr>
          <a:xfrm flipV="1">
            <a:off x="3309938" y="2122488"/>
            <a:ext cx="758825" cy="808037"/>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92167" name="AutoShape 12"/>
          <p:cNvCxnSpPr>
            <a:stCxn id="92163" idx="3"/>
            <a:endCxn id="92165" idx="1"/>
          </p:cNvCxnSpPr>
          <p:nvPr/>
        </p:nvCxnSpPr>
        <p:spPr>
          <a:xfrm>
            <a:off x="3309938" y="2930525"/>
            <a:ext cx="758825" cy="533400"/>
          </a:xfrm>
          <a:prstGeom prst="bentConnector3">
            <a:avLst>
              <a:gd name="adj1" fmla="val 50000"/>
            </a:avLst>
          </a:prstGeom>
          <a:ln w="9525" cap="flat" cmpd="sng">
            <a:solidFill>
              <a:schemeClr val="tx1"/>
            </a:solidFill>
            <a:prstDash val="solid"/>
            <a:miter/>
            <a:headEnd type="none" w="med" len="med"/>
            <a:tailEnd type="none" w="med" len="med"/>
          </a:ln>
        </p:spPr>
      </p:cxnSp>
      <p:sp>
        <p:nvSpPr>
          <p:cNvPr id="92168" name="Text Box 13"/>
          <p:cNvSpPr txBox="1"/>
          <p:nvPr/>
        </p:nvSpPr>
        <p:spPr>
          <a:xfrm>
            <a:off x="1763713" y="4911725"/>
            <a:ext cx="898525"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Precario</a:t>
            </a:r>
            <a:endParaRPr lang="es-ES_tradnl" altLang="es-CL" sz="1400" b="1">
              <a:latin typeface="Arial" panose="020B0604020202020204" pitchFamily="34" charset="0"/>
            </a:endParaRPr>
          </a:p>
        </p:txBody>
      </p:sp>
      <p:sp>
        <p:nvSpPr>
          <p:cNvPr id="92169" name="Rectangle 25"/>
          <p:cNvSpPr/>
          <p:nvPr/>
        </p:nvSpPr>
        <p:spPr>
          <a:xfrm>
            <a:off x="3541713" y="4505325"/>
            <a:ext cx="2941637" cy="307975"/>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t>  Tenencia de una cosa ajena sin título.</a:t>
            </a:r>
            <a:endParaRPr lang="es-ES_tradnl" altLang="es-CL" sz="1400"/>
          </a:p>
        </p:txBody>
      </p:sp>
      <p:sp>
        <p:nvSpPr>
          <p:cNvPr id="92170" name="Rectangle 26"/>
          <p:cNvSpPr/>
          <p:nvPr/>
        </p:nvSpPr>
        <p:spPr>
          <a:xfrm>
            <a:off x="3541713" y="5078413"/>
            <a:ext cx="3343275" cy="942975"/>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t>Artículo 2195 inciso 2º. “Constituye también precario la tenencia de una cosa ajena, sin previo contrato y por ignorancia o mera tolerancia del dueño”.</a:t>
            </a:r>
            <a:endParaRPr lang="es-ES_tradnl" altLang="es-CL" sz="1400"/>
          </a:p>
        </p:txBody>
      </p:sp>
      <p:cxnSp>
        <p:nvCxnSpPr>
          <p:cNvPr id="92171" name="AutoShape 27"/>
          <p:cNvCxnSpPr>
            <a:stCxn id="92168" idx="3"/>
            <a:endCxn id="92169" idx="1"/>
          </p:cNvCxnSpPr>
          <p:nvPr/>
        </p:nvCxnSpPr>
        <p:spPr>
          <a:xfrm flipV="1">
            <a:off x="2662238" y="4659313"/>
            <a:ext cx="879475" cy="4064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92172" name="AutoShape 28"/>
          <p:cNvCxnSpPr>
            <a:stCxn id="92168" idx="3"/>
            <a:endCxn id="92170" idx="1"/>
          </p:cNvCxnSpPr>
          <p:nvPr/>
        </p:nvCxnSpPr>
        <p:spPr>
          <a:xfrm>
            <a:off x="2662238" y="5065713"/>
            <a:ext cx="879475" cy="484187"/>
          </a:xfrm>
          <a:prstGeom prst="bentConnector3">
            <a:avLst>
              <a:gd name="adj1" fmla="val 50000"/>
            </a:avLst>
          </a:prstGeom>
          <a:ln w="9525" cap="flat" cmpd="sng">
            <a:solidFill>
              <a:schemeClr val="tx1"/>
            </a:solidFill>
            <a:prstDash val="solid"/>
            <a:miter/>
            <a:headEnd type="none" w="med" len="med"/>
            <a:tailEnd type="none" w="med" len="med"/>
          </a:ln>
        </p:spPr>
      </p:cxn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318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3186" name="Rectangle 2"/>
          <p:cNvSpPr/>
          <p:nvPr/>
        </p:nvSpPr>
        <p:spPr>
          <a:xfrm>
            <a:off x="5588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a:t>
            </a:r>
            <a:endParaRPr lang="es-ES_tradnl" altLang="es-CL" sz="5500"/>
          </a:p>
          <a:p>
            <a:pPr marL="0" lvl="0" indent="0" algn="ctr">
              <a:spcBef>
                <a:spcPct val="0"/>
              </a:spcBef>
              <a:buNone/>
            </a:pPr>
            <a:r>
              <a:rPr lang="es-ES_tradnl" altLang="es-CL" sz="5500"/>
              <a:t>de mutuo</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420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4210" name="Text Box 2"/>
          <p:cNvSpPr txBox="1"/>
          <p:nvPr/>
        </p:nvSpPr>
        <p:spPr>
          <a:xfrm>
            <a:off x="2125663" y="3203575"/>
            <a:ext cx="717550"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Mutuo</a:t>
            </a:r>
            <a:endParaRPr lang="es-ES_tradnl" altLang="es-CL" sz="1400">
              <a:latin typeface="Arial" panose="020B0604020202020204" pitchFamily="34" charset="0"/>
            </a:endParaRPr>
          </a:p>
        </p:txBody>
      </p:sp>
      <p:sp>
        <p:nvSpPr>
          <p:cNvPr id="94211" name="Text Box 3"/>
          <p:cNvSpPr txBox="1"/>
          <p:nvPr/>
        </p:nvSpPr>
        <p:spPr>
          <a:xfrm>
            <a:off x="3563938" y="1700213"/>
            <a:ext cx="89058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1200" b="1">
              <a:latin typeface="Arial" panose="020B0604020202020204" pitchFamily="34" charset="0"/>
            </a:endParaRPr>
          </a:p>
        </p:txBody>
      </p:sp>
      <p:sp>
        <p:nvSpPr>
          <p:cNvPr id="94212" name="Text Box 5"/>
          <p:cNvSpPr txBox="1"/>
          <p:nvPr/>
        </p:nvSpPr>
        <p:spPr>
          <a:xfrm>
            <a:off x="3563938" y="4446588"/>
            <a:ext cx="120491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Requisitos </a:t>
            </a:r>
            <a:endParaRPr lang="es-ES_tradnl" altLang="es-CL" sz="1200" b="1">
              <a:latin typeface="Arial" panose="020B0604020202020204" pitchFamily="34" charset="0"/>
            </a:endParaRPr>
          </a:p>
        </p:txBody>
      </p:sp>
      <p:cxnSp>
        <p:nvCxnSpPr>
          <p:cNvPr id="94213" name="AutoShape 6"/>
          <p:cNvCxnSpPr>
            <a:stCxn id="94210" idx="3"/>
            <a:endCxn id="94211" idx="1"/>
          </p:cNvCxnSpPr>
          <p:nvPr/>
        </p:nvCxnSpPr>
        <p:spPr>
          <a:xfrm flipV="1">
            <a:off x="2843213" y="1839913"/>
            <a:ext cx="720725" cy="1517650"/>
          </a:xfrm>
          <a:prstGeom prst="bentConnector3">
            <a:avLst>
              <a:gd name="adj1" fmla="val 50000"/>
            </a:avLst>
          </a:prstGeom>
          <a:ln w="9525" cap="flat" cmpd="sng">
            <a:solidFill>
              <a:schemeClr val="tx1"/>
            </a:solidFill>
            <a:prstDash val="solid"/>
            <a:miter/>
            <a:headEnd type="none" w="med" len="med"/>
            <a:tailEnd type="none" w="med" len="med"/>
          </a:ln>
        </p:spPr>
      </p:cxnSp>
      <p:sp>
        <p:nvSpPr>
          <p:cNvPr id="94214" name="Text Box 9"/>
          <p:cNvSpPr txBox="1"/>
          <p:nvPr/>
        </p:nvSpPr>
        <p:spPr>
          <a:xfrm>
            <a:off x="5243513" y="3943350"/>
            <a:ext cx="1439862"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Cosas que pueden darse en mutuo</a:t>
            </a:r>
            <a:endParaRPr lang="es-ES_tradnl" altLang="es-CL" sz="1200">
              <a:solidFill>
                <a:srgbClr val="000000"/>
              </a:solidFill>
            </a:endParaRPr>
          </a:p>
        </p:txBody>
      </p:sp>
      <p:sp>
        <p:nvSpPr>
          <p:cNvPr id="94215" name="Text Box 10"/>
          <p:cNvSpPr txBox="1"/>
          <p:nvPr/>
        </p:nvSpPr>
        <p:spPr>
          <a:xfrm>
            <a:off x="5243513" y="4840288"/>
            <a:ext cx="912812"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Calidad de las partes</a:t>
            </a:r>
            <a:endParaRPr lang="es-ES_tradnl" altLang="es-CL" sz="1200">
              <a:solidFill>
                <a:srgbClr val="000000"/>
              </a:solidFill>
            </a:endParaRPr>
          </a:p>
        </p:txBody>
      </p:sp>
      <p:cxnSp>
        <p:nvCxnSpPr>
          <p:cNvPr id="94216" name="AutoShape 11"/>
          <p:cNvCxnSpPr>
            <a:stCxn id="94212" idx="3"/>
            <a:endCxn id="94214" idx="1"/>
          </p:cNvCxnSpPr>
          <p:nvPr/>
        </p:nvCxnSpPr>
        <p:spPr>
          <a:xfrm flipV="1">
            <a:off x="4768850" y="4173538"/>
            <a:ext cx="474663" cy="412750"/>
          </a:xfrm>
          <a:prstGeom prst="bentConnector3">
            <a:avLst>
              <a:gd name="adj1" fmla="val 49833"/>
            </a:avLst>
          </a:prstGeom>
          <a:ln w="9525" cap="flat" cmpd="sng">
            <a:solidFill>
              <a:schemeClr val="tx1"/>
            </a:solidFill>
            <a:prstDash val="solid"/>
            <a:miter/>
            <a:headEnd type="none" w="med" len="med"/>
            <a:tailEnd type="none" w="med" len="med"/>
          </a:ln>
        </p:spPr>
      </p:cxnSp>
      <p:cxnSp>
        <p:nvCxnSpPr>
          <p:cNvPr id="94217" name="AutoShape 12"/>
          <p:cNvCxnSpPr>
            <a:stCxn id="94212" idx="3"/>
            <a:endCxn id="94215" idx="1"/>
          </p:cNvCxnSpPr>
          <p:nvPr/>
        </p:nvCxnSpPr>
        <p:spPr>
          <a:xfrm>
            <a:off x="4768850" y="4586288"/>
            <a:ext cx="474663" cy="484187"/>
          </a:xfrm>
          <a:prstGeom prst="bentConnector3">
            <a:avLst>
              <a:gd name="adj1" fmla="val 49833"/>
            </a:avLst>
          </a:prstGeom>
          <a:ln w="9525" cap="flat" cmpd="sng">
            <a:solidFill>
              <a:schemeClr val="tx1"/>
            </a:solidFill>
            <a:prstDash val="solid"/>
            <a:miter/>
            <a:headEnd type="none" w="med" len="med"/>
            <a:tailEnd type="none" w="med" len="med"/>
          </a:ln>
        </p:spPr>
      </p:cxnSp>
      <p:sp>
        <p:nvSpPr>
          <p:cNvPr id="94218" name="Text Box 13"/>
          <p:cNvSpPr txBox="1"/>
          <p:nvPr/>
        </p:nvSpPr>
        <p:spPr>
          <a:xfrm>
            <a:off x="3563938" y="2606675"/>
            <a:ext cx="12747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Características</a:t>
            </a:r>
            <a:endParaRPr lang="es-ES_tradnl" altLang="es-CL" sz="1200" b="1">
              <a:latin typeface="Arial" panose="020B0604020202020204" pitchFamily="34" charset="0"/>
            </a:endParaRPr>
          </a:p>
        </p:txBody>
      </p:sp>
      <p:cxnSp>
        <p:nvCxnSpPr>
          <p:cNvPr id="94219" name="AutoShape 14"/>
          <p:cNvCxnSpPr>
            <a:stCxn id="94210" idx="3"/>
            <a:endCxn id="94218" idx="1"/>
          </p:cNvCxnSpPr>
          <p:nvPr/>
        </p:nvCxnSpPr>
        <p:spPr>
          <a:xfrm flipV="1">
            <a:off x="2843213" y="2746375"/>
            <a:ext cx="720725" cy="61118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94220" name="AutoShape 15"/>
          <p:cNvCxnSpPr>
            <a:stCxn id="94210" idx="3"/>
            <a:endCxn id="94212" idx="1"/>
          </p:cNvCxnSpPr>
          <p:nvPr/>
        </p:nvCxnSpPr>
        <p:spPr>
          <a:xfrm>
            <a:off x="2843213" y="3357563"/>
            <a:ext cx="720725" cy="1228725"/>
          </a:xfrm>
          <a:prstGeom prst="bentConnector3">
            <a:avLst>
              <a:gd name="adj1" fmla="val 50000"/>
            </a:avLst>
          </a:prstGeom>
          <a:ln w="9525" cap="flat" cmpd="sng">
            <a:solidFill>
              <a:schemeClr val="tx1"/>
            </a:solidFill>
            <a:prstDash val="solid"/>
            <a:miter/>
            <a:headEnd type="none" w="med" len="med"/>
            <a:tailEnd type="none" w="med" len="med"/>
          </a:ln>
        </p:spPr>
      </p:cxnSp>
      <p:sp>
        <p:nvSpPr>
          <p:cNvPr id="94221" name="Text Box 16"/>
          <p:cNvSpPr txBox="1"/>
          <p:nvPr/>
        </p:nvSpPr>
        <p:spPr>
          <a:xfrm>
            <a:off x="5208588" y="2085975"/>
            <a:ext cx="58737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Real</a:t>
            </a:r>
            <a:endParaRPr lang="es-ES_tradnl" altLang="es-CL" sz="1200">
              <a:solidFill>
                <a:srgbClr val="000000"/>
              </a:solidFill>
            </a:endParaRPr>
          </a:p>
        </p:txBody>
      </p:sp>
      <p:sp>
        <p:nvSpPr>
          <p:cNvPr id="94222" name="Text Box 17"/>
          <p:cNvSpPr txBox="1"/>
          <p:nvPr/>
        </p:nvSpPr>
        <p:spPr>
          <a:xfrm>
            <a:off x="5208588" y="2492375"/>
            <a:ext cx="159385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Naturalmente gratuito</a:t>
            </a:r>
            <a:endParaRPr lang="es-ES_tradnl" altLang="es-CL" sz="1200">
              <a:solidFill>
                <a:srgbClr val="000000"/>
              </a:solidFill>
            </a:endParaRPr>
          </a:p>
        </p:txBody>
      </p:sp>
      <p:sp>
        <p:nvSpPr>
          <p:cNvPr id="94223" name="Text Box 18"/>
          <p:cNvSpPr txBox="1"/>
          <p:nvPr/>
        </p:nvSpPr>
        <p:spPr>
          <a:xfrm>
            <a:off x="5208588" y="2909888"/>
            <a:ext cx="10795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Unilateral</a:t>
            </a:r>
            <a:endParaRPr lang="es-ES_tradnl" altLang="es-CL" sz="1200">
              <a:solidFill>
                <a:srgbClr val="000000"/>
              </a:solidFill>
            </a:endParaRPr>
          </a:p>
        </p:txBody>
      </p:sp>
      <p:cxnSp>
        <p:nvCxnSpPr>
          <p:cNvPr id="94224" name="AutoShape 19"/>
          <p:cNvCxnSpPr>
            <a:stCxn id="94218" idx="3"/>
            <a:endCxn id="94222" idx="1"/>
          </p:cNvCxnSpPr>
          <p:nvPr/>
        </p:nvCxnSpPr>
        <p:spPr>
          <a:xfrm flipV="1">
            <a:off x="4838700" y="2632075"/>
            <a:ext cx="369888" cy="114300"/>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94225" name="AutoShape 20"/>
          <p:cNvCxnSpPr>
            <a:stCxn id="94218" idx="3"/>
            <a:endCxn id="94221" idx="1"/>
          </p:cNvCxnSpPr>
          <p:nvPr/>
        </p:nvCxnSpPr>
        <p:spPr>
          <a:xfrm flipV="1">
            <a:off x="4838700" y="2225675"/>
            <a:ext cx="369888" cy="520700"/>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94226" name="AutoShape 21"/>
          <p:cNvCxnSpPr>
            <a:stCxn id="94218" idx="3"/>
            <a:endCxn id="94223" idx="1"/>
          </p:cNvCxnSpPr>
          <p:nvPr/>
        </p:nvCxnSpPr>
        <p:spPr>
          <a:xfrm>
            <a:off x="4838700" y="2746375"/>
            <a:ext cx="369888" cy="303213"/>
          </a:xfrm>
          <a:prstGeom prst="bentConnector3">
            <a:avLst>
              <a:gd name="adj1" fmla="val 49787"/>
            </a:avLst>
          </a:prstGeom>
          <a:ln w="9525" cap="flat" cmpd="sng">
            <a:solidFill>
              <a:schemeClr val="tx1"/>
            </a:solidFill>
            <a:prstDash val="solid"/>
            <a:miter/>
            <a:headEnd type="none" w="med" len="med"/>
            <a:tailEnd type="none" w="med" len="med"/>
          </a:ln>
        </p:spPr>
      </p:cxnSp>
      <p:sp>
        <p:nvSpPr>
          <p:cNvPr id="94227" name="Text Box 22"/>
          <p:cNvSpPr txBox="1"/>
          <p:nvPr/>
        </p:nvSpPr>
        <p:spPr>
          <a:xfrm>
            <a:off x="5219700" y="3309938"/>
            <a:ext cx="21590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Título traslaticio de dominio</a:t>
            </a:r>
            <a:endParaRPr lang="es-ES_tradnl" altLang="es-CL" sz="1200">
              <a:solidFill>
                <a:srgbClr val="000000"/>
              </a:solidFill>
            </a:endParaRPr>
          </a:p>
        </p:txBody>
      </p:sp>
      <p:cxnSp>
        <p:nvCxnSpPr>
          <p:cNvPr id="94228" name="AutoShape 23"/>
          <p:cNvCxnSpPr>
            <a:stCxn id="94218" idx="3"/>
            <a:endCxn id="94227" idx="1"/>
          </p:cNvCxnSpPr>
          <p:nvPr/>
        </p:nvCxnSpPr>
        <p:spPr>
          <a:xfrm>
            <a:off x="4838700" y="2746375"/>
            <a:ext cx="381000" cy="703263"/>
          </a:xfrm>
          <a:prstGeom prst="bentConnector3">
            <a:avLst>
              <a:gd name="adj1" fmla="val 49583"/>
            </a:avLst>
          </a:prstGeom>
          <a:ln w="9525" cap="flat" cmpd="sng">
            <a:solidFill>
              <a:schemeClr val="tx1"/>
            </a:solidFill>
            <a:prstDash val="solid"/>
            <a:miter/>
            <a:headEnd type="none" w="med" len="med"/>
            <a:tailEnd type="none" w="med" len="med"/>
          </a:ln>
        </p:spPr>
      </p:cxnSp>
      <p:sp>
        <p:nvSpPr>
          <p:cNvPr id="94229" name="Text Box 24"/>
          <p:cNvSpPr txBox="1"/>
          <p:nvPr/>
        </p:nvSpPr>
        <p:spPr>
          <a:xfrm>
            <a:off x="6443663" y="4652963"/>
            <a:ext cx="8651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Mutuario</a:t>
            </a:r>
            <a:endParaRPr lang="es-ES_tradnl" altLang="es-CL" sz="1200">
              <a:solidFill>
                <a:srgbClr val="000000"/>
              </a:solidFill>
            </a:endParaRPr>
          </a:p>
        </p:txBody>
      </p:sp>
      <p:sp>
        <p:nvSpPr>
          <p:cNvPr id="94230" name="Text Box 26"/>
          <p:cNvSpPr txBox="1"/>
          <p:nvPr/>
        </p:nvSpPr>
        <p:spPr>
          <a:xfrm>
            <a:off x="3563938" y="5743575"/>
            <a:ext cx="120491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Efectos </a:t>
            </a:r>
            <a:endParaRPr lang="es-ES_tradnl" altLang="es-CL" sz="1200" b="1">
              <a:latin typeface="Arial" panose="020B0604020202020204" pitchFamily="34" charset="0"/>
            </a:endParaRPr>
          </a:p>
        </p:txBody>
      </p:sp>
      <p:cxnSp>
        <p:nvCxnSpPr>
          <p:cNvPr id="94231" name="AutoShape 27"/>
          <p:cNvCxnSpPr>
            <a:stCxn id="94210" idx="3"/>
            <a:endCxn id="94230" idx="1"/>
          </p:cNvCxnSpPr>
          <p:nvPr/>
        </p:nvCxnSpPr>
        <p:spPr>
          <a:xfrm>
            <a:off x="2843213" y="3357563"/>
            <a:ext cx="720725" cy="2525712"/>
          </a:xfrm>
          <a:prstGeom prst="bentConnector3">
            <a:avLst>
              <a:gd name="adj1" fmla="val 50000"/>
            </a:avLst>
          </a:prstGeom>
          <a:ln w="9525" cap="flat" cmpd="sng">
            <a:solidFill>
              <a:schemeClr val="tx1"/>
            </a:solidFill>
            <a:prstDash val="solid"/>
            <a:miter/>
            <a:headEnd type="none" w="med" len="med"/>
            <a:tailEnd type="none" w="med" len="med"/>
          </a:ln>
        </p:spPr>
      </p:cxnSp>
      <p:sp>
        <p:nvSpPr>
          <p:cNvPr id="94232" name="Text Box 28"/>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Mutuo</a:t>
            </a:r>
            <a:endParaRPr lang="es-ES_tradnl" altLang="es-CL" sz="2400" i="1"/>
          </a:p>
        </p:txBody>
      </p:sp>
      <p:sp>
        <p:nvSpPr>
          <p:cNvPr id="94233" name="Text Box 29"/>
          <p:cNvSpPr txBox="1"/>
          <p:nvPr/>
        </p:nvSpPr>
        <p:spPr>
          <a:xfrm>
            <a:off x="611188" y="4781550"/>
            <a:ext cx="2070100" cy="1389063"/>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spcAft>
                <a:spcPts val="600"/>
              </a:spcAft>
              <a:buNone/>
            </a:pPr>
            <a:r>
              <a:rPr lang="es-ES_tradnl" altLang="es-CL" sz="1200"/>
              <a:t>El mutuo o préstamo de consumo es un contrato en que una de las partes entrega a la otra cierta cantidad de cosas fungibles con cargo de restituir otras tantas del mismo género y calidad.</a:t>
            </a:r>
            <a:endParaRPr lang="es-ES_tradnl" altLang="es-CL" sz="1200"/>
          </a:p>
        </p:txBody>
      </p:sp>
      <p:sp>
        <p:nvSpPr>
          <p:cNvPr id="94234" name="Text Box 30"/>
          <p:cNvSpPr txBox="1"/>
          <p:nvPr/>
        </p:nvSpPr>
        <p:spPr>
          <a:xfrm>
            <a:off x="611188" y="4408488"/>
            <a:ext cx="2070100" cy="2794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100" b="1">
                <a:latin typeface="Arial" panose="020B0604020202020204" pitchFamily="34" charset="0"/>
              </a:rPr>
              <a:t>Artículo 2196</a:t>
            </a:r>
            <a:endParaRPr lang="es-ES_tradnl" altLang="es-CL" sz="1100" b="1">
              <a:latin typeface="Arial" panose="020B0604020202020204" pitchFamily="34" charset="0"/>
            </a:endParaRPr>
          </a:p>
        </p:txBody>
      </p:sp>
      <p:sp>
        <p:nvSpPr>
          <p:cNvPr id="94235" name="Text Box 31"/>
          <p:cNvSpPr txBox="1"/>
          <p:nvPr/>
        </p:nvSpPr>
        <p:spPr>
          <a:xfrm>
            <a:off x="6757988" y="4068763"/>
            <a:ext cx="1154112"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Cosas fungibles</a:t>
            </a:r>
            <a:endParaRPr lang="es-ES_tradnl" altLang="es-CL" sz="1200"/>
          </a:p>
        </p:txBody>
      </p:sp>
      <p:sp>
        <p:nvSpPr>
          <p:cNvPr id="94236" name="Text Box 32"/>
          <p:cNvSpPr txBox="1"/>
          <p:nvPr/>
        </p:nvSpPr>
        <p:spPr>
          <a:xfrm>
            <a:off x="6443663" y="5157788"/>
            <a:ext cx="8651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Mutuante</a:t>
            </a:r>
            <a:endParaRPr lang="es-ES_tradnl" altLang="es-CL" sz="1200">
              <a:solidFill>
                <a:srgbClr val="000000"/>
              </a:solidFill>
            </a:endParaRPr>
          </a:p>
        </p:txBody>
      </p:sp>
      <p:sp>
        <p:nvSpPr>
          <p:cNvPr id="94237" name="Text Box 33"/>
          <p:cNvSpPr txBox="1"/>
          <p:nvPr/>
        </p:nvSpPr>
        <p:spPr>
          <a:xfrm>
            <a:off x="7380288" y="4576763"/>
            <a:ext cx="1441450"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Capaz de enajenar</a:t>
            </a:r>
            <a:endParaRPr lang="es-ES_tradnl" altLang="es-CL" sz="1200"/>
          </a:p>
          <a:p>
            <a:pPr marL="0" lvl="0" indent="0">
              <a:spcBef>
                <a:spcPct val="0"/>
              </a:spcBef>
            </a:pPr>
            <a:r>
              <a:rPr lang="es-ES_tradnl" altLang="es-CL" sz="1200"/>
              <a:t> Dueño de las cosas</a:t>
            </a:r>
            <a:endParaRPr lang="es-ES_tradnl" altLang="es-CL" sz="1200"/>
          </a:p>
        </p:txBody>
      </p:sp>
      <p:sp>
        <p:nvSpPr>
          <p:cNvPr id="94238" name="Text Box 34"/>
          <p:cNvSpPr txBox="1"/>
          <p:nvPr/>
        </p:nvSpPr>
        <p:spPr>
          <a:xfrm>
            <a:off x="7367588" y="5183188"/>
            <a:ext cx="1347787"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Capaz de obligarse</a:t>
            </a:r>
            <a:endParaRPr lang="es-ES_tradnl" altLang="es-CL" sz="1200"/>
          </a:p>
        </p:txBody>
      </p:sp>
      <p:cxnSp>
        <p:nvCxnSpPr>
          <p:cNvPr id="94239" name="AutoShape 35"/>
          <p:cNvCxnSpPr>
            <a:stCxn id="94215" idx="3"/>
            <a:endCxn id="94229" idx="1"/>
          </p:cNvCxnSpPr>
          <p:nvPr/>
        </p:nvCxnSpPr>
        <p:spPr>
          <a:xfrm flipV="1">
            <a:off x="6156325" y="4792663"/>
            <a:ext cx="287338" cy="277812"/>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94240" name="AutoShape 36"/>
          <p:cNvCxnSpPr>
            <a:stCxn id="94215" idx="3"/>
            <a:endCxn id="94236" idx="1"/>
          </p:cNvCxnSpPr>
          <p:nvPr/>
        </p:nvCxnSpPr>
        <p:spPr>
          <a:xfrm>
            <a:off x="6156325" y="5070475"/>
            <a:ext cx="287338" cy="227013"/>
          </a:xfrm>
          <a:prstGeom prst="bentConnector3">
            <a:avLst>
              <a:gd name="adj1" fmla="val 49722"/>
            </a:avLst>
          </a:prstGeom>
          <a:ln w="9525" cap="flat" cmpd="sng">
            <a:solidFill>
              <a:schemeClr val="tx1"/>
            </a:solidFill>
            <a:prstDash val="solid"/>
            <a:miter/>
            <a:headEnd type="none" w="med" len="med"/>
            <a:tailEnd type="none" w="med" len="med"/>
          </a:ln>
        </p:spPr>
      </p:cxn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523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5234" name="Text Box 2"/>
          <p:cNvSpPr txBox="1"/>
          <p:nvPr/>
        </p:nvSpPr>
        <p:spPr>
          <a:xfrm>
            <a:off x="792163" y="3141663"/>
            <a:ext cx="1727200"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Obligaciones del mutuario</a:t>
            </a:r>
            <a:endParaRPr lang="es-ES_tradnl" altLang="es-CL" sz="1400">
              <a:latin typeface="Arial" panose="020B0604020202020204" pitchFamily="34" charset="0"/>
            </a:endParaRPr>
          </a:p>
        </p:txBody>
      </p:sp>
      <p:sp>
        <p:nvSpPr>
          <p:cNvPr id="95235" name="Text Box 3"/>
          <p:cNvSpPr txBox="1"/>
          <p:nvPr/>
        </p:nvSpPr>
        <p:spPr>
          <a:xfrm>
            <a:off x="2916238" y="2260600"/>
            <a:ext cx="2020887"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restitución</a:t>
            </a:r>
            <a:endParaRPr lang="es-ES_tradnl" altLang="es-CL" sz="1200" b="1">
              <a:latin typeface="Arial" panose="020B0604020202020204" pitchFamily="34" charset="0"/>
            </a:endParaRPr>
          </a:p>
        </p:txBody>
      </p:sp>
      <p:sp>
        <p:nvSpPr>
          <p:cNvPr id="95236" name="Text Box 5"/>
          <p:cNvSpPr txBox="1"/>
          <p:nvPr/>
        </p:nvSpPr>
        <p:spPr>
          <a:xfrm>
            <a:off x="2771775" y="5541963"/>
            <a:ext cx="143827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indemnizar</a:t>
            </a:r>
            <a:endParaRPr lang="es-ES_tradnl" altLang="es-CL" sz="1200" b="1">
              <a:latin typeface="Arial" panose="020B0604020202020204" pitchFamily="34" charset="0"/>
            </a:endParaRPr>
          </a:p>
        </p:txBody>
      </p:sp>
      <p:cxnSp>
        <p:nvCxnSpPr>
          <p:cNvPr id="95237" name="AutoShape 6"/>
          <p:cNvCxnSpPr>
            <a:stCxn id="95234" idx="3"/>
            <a:endCxn id="95235" idx="1"/>
          </p:cNvCxnSpPr>
          <p:nvPr/>
        </p:nvCxnSpPr>
        <p:spPr>
          <a:xfrm flipV="1">
            <a:off x="2519363" y="2400300"/>
            <a:ext cx="396875" cy="1001713"/>
          </a:xfrm>
          <a:prstGeom prst="bentConnector3">
            <a:avLst>
              <a:gd name="adj1" fmla="val 50000"/>
            </a:avLst>
          </a:prstGeom>
          <a:ln w="9525" cap="flat" cmpd="sng">
            <a:solidFill>
              <a:schemeClr val="tx1"/>
            </a:solidFill>
            <a:prstDash val="solid"/>
            <a:miter/>
            <a:headEnd type="none" w="med" len="med"/>
            <a:tailEnd type="none" w="med" len="med"/>
          </a:ln>
        </p:spPr>
      </p:cxnSp>
      <p:sp>
        <p:nvSpPr>
          <p:cNvPr id="95238" name="Text Box 7"/>
          <p:cNvSpPr txBox="1"/>
          <p:nvPr/>
        </p:nvSpPr>
        <p:spPr>
          <a:xfrm>
            <a:off x="2917825" y="4365625"/>
            <a:ext cx="1763713"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Obligación de pagar los intereses</a:t>
            </a:r>
            <a:endParaRPr lang="es-ES_tradnl" altLang="es-CL" sz="1200" b="1">
              <a:latin typeface="Arial" panose="020B0604020202020204" pitchFamily="34" charset="0"/>
            </a:endParaRPr>
          </a:p>
        </p:txBody>
      </p:sp>
      <p:cxnSp>
        <p:nvCxnSpPr>
          <p:cNvPr id="95239" name="AutoShape 8"/>
          <p:cNvCxnSpPr>
            <a:stCxn id="95234" idx="3"/>
            <a:endCxn id="95238" idx="1"/>
          </p:cNvCxnSpPr>
          <p:nvPr/>
        </p:nvCxnSpPr>
        <p:spPr>
          <a:xfrm>
            <a:off x="2519363" y="3402013"/>
            <a:ext cx="398462" cy="1193800"/>
          </a:xfrm>
          <a:prstGeom prst="bentConnector3">
            <a:avLst>
              <a:gd name="adj1" fmla="val 49801"/>
            </a:avLst>
          </a:prstGeom>
          <a:ln w="9525" cap="flat" cmpd="sng">
            <a:solidFill>
              <a:schemeClr val="tx1"/>
            </a:solidFill>
            <a:prstDash val="solid"/>
            <a:miter/>
            <a:headEnd type="none" w="med" len="med"/>
            <a:tailEnd type="none" w="med" len="med"/>
          </a:ln>
        </p:spPr>
      </p:cxnSp>
      <p:sp>
        <p:nvSpPr>
          <p:cNvPr id="95240" name="Text Box 10"/>
          <p:cNvSpPr txBox="1"/>
          <p:nvPr/>
        </p:nvSpPr>
        <p:spPr>
          <a:xfrm>
            <a:off x="6473825" y="4170363"/>
            <a:ext cx="1927225"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Sólo estipulables en dinero</a:t>
            </a:r>
            <a:endParaRPr lang="es-ES_tradnl" altLang="es-CL" sz="1200"/>
          </a:p>
          <a:p>
            <a:pPr marL="0" lvl="0" indent="0">
              <a:spcBef>
                <a:spcPct val="0"/>
              </a:spcBef>
            </a:pPr>
            <a:r>
              <a:rPr lang="es-ES_tradnl" altLang="es-CL" sz="1200"/>
              <a:t> no se presume gratuidad</a:t>
            </a:r>
            <a:endParaRPr lang="es-ES_tradnl" altLang="es-CL" sz="1200"/>
          </a:p>
        </p:txBody>
      </p:sp>
      <p:sp>
        <p:nvSpPr>
          <p:cNvPr id="95241" name="Text Box 17"/>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Mutuo</a:t>
            </a:r>
            <a:endParaRPr lang="es-ES_tradnl" altLang="es-CL" sz="2400" i="1"/>
          </a:p>
        </p:txBody>
      </p:sp>
      <p:sp>
        <p:nvSpPr>
          <p:cNvPr id="95242" name="Text Box 18"/>
          <p:cNvSpPr txBox="1"/>
          <p:nvPr/>
        </p:nvSpPr>
        <p:spPr>
          <a:xfrm>
            <a:off x="611188" y="5516563"/>
            <a:ext cx="1727200"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Obligación del mutuante</a:t>
            </a:r>
            <a:endParaRPr lang="es-ES_tradnl" altLang="es-CL" sz="1400">
              <a:latin typeface="Arial" panose="020B0604020202020204" pitchFamily="34" charset="0"/>
            </a:endParaRPr>
          </a:p>
        </p:txBody>
      </p:sp>
      <p:sp>
        <p:nvSpPr>
          <p:cNvPr id="95243" name="Text Box 19"/>
          <p:cNvSpPr txBox="1"/>
          <p:nvPr/>
        </p:nvSpPr>
        <p:spPr>
          <a:xfrm>
            <a:off x="6948488" y="1412875"/>
            <a:ext cx="1296987"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Caso de dinero</a:t>
            </a:r>
            <a:endParaRPr lang="es-ES_tradnl" altLang="es-CL" sz="2400"/>
          </a:p>
        </p:txBody>
      </p:sp>
      <p:sp>
        <p:nvSpPr>
          <p:cNvPr id="95244" name="Text Box 20"/>
          <p:cNvSpPr txBox="1"/>
          <p:nvPr/>
        </p:nvSpPr>
        <p:spPr>
          <a:xfrm>
            <a:off x="6948488" y="1916113"/>
            <a:ext cx="1296987"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Caso de otras cosas fungibles</a:t>
            </a:r>
            <a:endParaRPr lang="es-ES_tradnl" altLang="es-CL" sz="2400"/>
          </a:p>
        </p:txBody>
      </p:sp>
      <p:cxnSp>
        <p:nvCxnSpPr>
          <p:cNvPr id="95245" name="AutoShape 21"/>
          <p:cNvCxnSpPr>
            <a:stCxn id="95247" idx="3"/>
            <a:endCxn id="95243" idx="1"/>
          </p:cNvCxnSpPr>
          <p:nvPr/>
        </p:nvCxnSpPr>
        <p:spPr>
          <a:xfrm flipV="1">
            <a:off x="6372225" y="1552575"/>
            <a:ext cx="576263" cy="306388"/>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95246" name="AutoShape 22"/>
          <p:cNvCxnSpPr>
            <a:stCxn id="95247" idx="3"/>
            <a:endCxn id="95244" idx="1"/>
          </p:cNvCxnSpPr>
          <p:nvPr/>
        </p:nvCxnSpPr>
        <p:spPr>
          <a:xfrm>
            <a:off x="6372225" y="1858963"/>
            <a:ext cx="576263" cy="287337"/>
          </a:xfrm>
          <a:prstGeom prst="bentConnector3">
            <a:avLst>
              <a:gd name="adj1" fmla="val 49861"/>
            </a:avLst>
          </a:prstGeom>
          <a:ln w="9525" cap="flat" cmpd="sng">
            <a:solidFill>
              <a:schemeClr val="tx1"/>
            </a:solidFill>
            <a:prstDash val="solid"/>
            <a:miter/>
            <a:headEnd type="none" w="med" len="med"/>
            <a:tailEnd type="none" w="med" len="med"/>
          </a:ln>
        </p:spPr>
      </p:cxnSp>
      <p:sp>
        <p:nvSpPr>
          <p:cNvPr id="95247" name="Text Box 23"/>
          <p:cNvSpPr txBox="1"/>
          <p:nvPr/>
        </p:nvSpPr>
        <p:spPr>
          <a:xfrm>
            <a:off x="5435600" y="1628775"/>
            <a:ext cx="9366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En cuanto al objeto</a:t>
            </a:r>
            <a:endParaRPr lang="es-ES_tradnl" altLang="es-CL" sz="2400"/>
          </a:p>
        </p:txBody>
      </p:sp>
      <p:sp>
        <p:nvSpPr>
          <p:cNvPr id="95248" name="Text Box 24"/>
          <p:cNvSpPr txBox="1"/>
          <p:nvPr/>
        </p:nvSpPr>
        <p:spPr>
          <a:xfrm>
            <a:off x="5414963" y="2781300"/>
            <a:ext cx="9366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En cuanto a la época</a:t>
            </a:r>
            <a:endParaRPr lang="es-ES_tradnl" altLang="es-CL" sz="2400"/>
          </a:p>
        </p:txBody>
      </p:sp>
      <p:sp>
        <p:nvSpPr>
          <p:cNvPr id="95249" name="Text Box 25"/>
          <p:cNvSpPr txBox="1"/>
          <p:nvPr/>
        </p:nvSpPr>
        <p:spPr>
          <a:xfrm>
            <a:off x="6732588" y="2636838"/>
            <a:ext cx="12969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Rige lo acordado</a:t>
            </a:r>
            <a:endParaRPr lang="es-ES_tradnl" altLang="es-CL" sz="2400"/>
          </a:p>
        </p:txBody>
      </p:sp>
      <p:sp>
        <p:nvSpPr>
          <p:cNvPr id="95250" name="Text Box 26"/>
          <p:cNvSpPr txBox="1"/>
          <p:nvPr/>
        </p:nvSpPr>
        <p:spPr>
          <a:xfrm>
            <a:off x="6732588" y="3141663"/>
            <a:ext cx="129698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Falta de acuerdo</a:t>
            </a:r>
            <a:endParaRPr lang="es-ES_tradnl" altLang="es-CL" sz="2400"/>
          </a:p>
        </p:txBody>
      </p:sp>
      <p:cxnSp>
        <p:nvCxnSpPr>
          <p:cNvPr id="95251" name="AutoShape 28"/>
          <p:cNvCxnSpPr>
            <a:stCxn id="95235" idx="3"/>
            <a:endCxn id="95247" idx="1"/>
          </p:cNvCxnSpPr>
          <p:nvPr/>
        </p:nvCxnSpPr>
        <p:spPr>
          <a:xfrm flipV="1">
            <a:off x="4937125" y="1858963"/>
            <a:ext cx="498475" cy="541337"/>
          </a:xfrm>
          <a:prstGeom prst="bentConnector3">
            <a:avLst>
              <a:gd name="adj1" fmla="val 49681"/>
            </a:avLst>
          </a:prstGeom>
          <a:ln w="9525" cap="flat" cmpd="sng">
            <a:solidFill>
              <a:schemeClr val="tx1"/>
            </a:solidFill>
            <a:prstDash val="solid"/>
            <a:miter/>
            <a:headEnd type="none" w="med" len="med"/>
            <a:tailEnd type="none" w="med" len="med"/>
          </a:ln>
        </p:spPr>
      </p:cxnSp>
      <p:cxnSp>
        <p:nvCxnSpPr>
          <p:cNvPr id="95252" name="AutoShape 29"/>
          <p:cNvCxnSpPr>
            <a:stCxn id="95235" idx="3"/>
            <a:endCxn id="95248" idx="1"/>
          </p:cNvCxnSpPr>
          <p:nvPr/>
        </p:nvCxnSpPr>
        <p:spPr>
          <a:xfrm>
            <a:off x="4937125" y="2400300"/>
            <a:ext cx="477838" cy="611188"/>
          </a:xfrm>
          <a:prstGeom prst="bentConnector3">
            <a:avLst>
              <a:gd name="adj1" fmla="val 49833"/>
            </a:avLst>
          </a:prstGeom>
          <a:ln w="9525" cap="flat" cmpd="sng">
            <a:solidFill>
              <a:schemeClr val="tx1"/>
            </a:solidFill>
            <a:prstDash val="solid"/>
            <a:miter/>
            <a:headEnd type="none" w="med" len="med"/>
            <a:tailEnd type="none" w="med" len="med"/>
          </a:ln>
        </p:spPr>
      </p:cxnSp>
      <p:cxnSp>
        <p:nvCxnSpPr>
          <p:cNvPr id="95253" name="AutoShape 30"/>
          <p:cNvCxnSpPr>
            <a:stCxn id="95248" idx="3"/>
            <a:endCxn id="95249" idx="1"/>
          </p:cNvCxnSpPr>
          <p:nvPr/>
        </p:nvCxnSpPr>
        <p:spPr>
          <a:xfrm flipV="1">
            <a:off x="6351588" y="2776538"/>
            <a:ext cx="381000" cy="23495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95254" name="AutoShape 31"/>
          <p:cNvCxnSpPr>
            <a:stCxn id="95248" idx="3"/>
            <a:endCxn id="95250" idx="1"/>
          </p:cNvCxnSpPr>
          <p:nvPr/>
        </p:nvCxnSpPr>
        <p:spPr>
          <a:xfrm>
            <a:off x="6351588" y="3011488"/>
            <a:ext cx="381000" cy="269875"/>
          </a:xfrm>
          <a:prstGeom prst="bentConnector3">
            <a:avLst>
              <a:gd name="adj1" fmla="val 50000"/>
            </a:avLst>
          </a:prstGeom>
          <a:ln w="9525" cap="flat" cmpd="sng">
            <a:solidFill>
              <a:schemeClr val="tx1"/>
            </a:solidFill>
            <a:prstDash val="solid"/>
            <a:miter/>
            <a:headEnd type="none" w="med" len="med"/>
            <a:tailEnd type="none" w="med" len="med"/>
          </a:ln>
        </p:spPr>
      </p:cxnSp>
      <p:sp>
        <p:nvSpPr>
          <p:cNvPr id="95255" name="Text Box 32"/>
          <p:cNvSpPr txBox="1"/>
          <p:nvPr/>
        </p:nvSpPr>
        <p:spPr>
          <a:xfrm>
            <a:off x="5148263" y="3716338"/>
            <a:ext cx="21590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Los intereses son frutos civiles</a:t>
            </a:r>
            <a:endParaRPr lang="es-ES_tradnl" altLang="es-CL" sz="2400"/>
          </a:p>
        </p:txBody>
      </p:sp>
      <p:sp>
        <p:nvSpPr>
          <p:cNvPr id="95256" name="Text Box 33"/>
          <p:cNvSpPr txBox="1"/>
          <p:nvPr/>
        </p:nvSpPr>
        <p:spPr>
          <a:xfrm>
            <a:off x="5148263" y="4259263"/>
            <a:ext cx="12239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Características</a:t>
            </a:r>
            <a:endParaRPr lang="es-ES_tradnl" altLang="es-CL" sz="2400"/>
          </a:p>
        </p:txBody>
      </p:sp>
      <p:sp>
        <p:nvSpPr>
          <p:cNvPr id="95257" name="Text Box 34"/>
          <p:cNvSpPr txBox="1"/>
          <p:nvPr/>
        </p:nvSpPr>
        <p:spPr>
          <a:xfrm>
            <a:off x="5148263" y="4941888"/>
            <a:ext cx="719137"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Cálculo</a:t>
            </a:r>
            <a:endParaRPr lang="es-ES_tradnl" altLang="es-CL" sz="2400"/>
          </a:p>
        </p:txBody>
      </p:sp>
      <p:sp>
        <p:nvSpPr>
          <p:cNvPr id="95258" name="Text Box 35"/>
          <p:cNvSpPr txBox="1"/>
          <p:nvPr/>
        </p:nvSpPr>
        <p:spPr>
          <a:xfrm>
            <a:off x="6084888" y="4775200"/>
            <a:ext cx="12954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i="1"/>
              <a:t>Interés corriente</a:t>
            </a:r>
            <a:endParaRPr lang="es-ES_tradnl" altLang="es-CL" sz="2400" b="1" i="1"/>
          </a:p>
        </p:txBody>
      </p:sp>
      <p:sp>
        <p:nvSpPr>
          <p:cNvPr id="95259" name="Text Box 36"/>
          <p:cNvSpPr txBox="1"/>
          <p:nvPr/>
        </p:nvSpPr>
        <p:spPr>
          <a:xfrm>
            <a:off x="6084888" y="5229225"/>
            <a:ext cx="18002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i="1"/>
              <a:t>Interés máximo convencional</a:t>
            </a:r>
            <a:r>
              <a:rPr lang="es-ES" altLang="es-CL" sz="1200"/>
              <a:t>. Sanción</a:t>
            </a:r>
            <a:endParaRPr lang="es-ES_tradnl" altLang="es-CL" sz="2400"/>
          </a:p>
        </p:txBody>
      </p:sp>
      <p:sp>
        <p:nvSpPr>
          <p:cNvPr id="95260" name="Text Box 37"/>
          <p:cNvSpPr txBox="1"/>
          <p:nvPr/>
        </p:nvSpPr>
        <p:spPr>
          <a:xfrm>
            <a:off x="5148263" y="5876925"/>
            <a:ext cx="10795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Anatocismo</a:t>
            </a:r>
            <a:endParaRPr lang="es-ES_tradnl" altLang="es-CL" sz="2400"/>
          </a:p>
        </p:txBody>
      </p:sp>
      <p:cxnSp>
        <p:nvCxnSpPr>
          <p:cNvPr id="95261" name="AutoShape 39"/>
          <p:cNvCxnSpPr>
            <a:stCxn id="95255" idx="1"/>
            <a:endCxn id="95238" idx="3"/>
          </p:cNvCxnSpPr>
          <p:nvPr/>
        </p:nvCxnSpPr>
        <p:spPr>
          <a:xfrm rot="-10800000" flipV="1">
            <a:off x="4681538" y="3856038"/>
            <a:ext cx="466725" cy="7397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95262" name="AutoShape 40"/>
          <p:cNvCxnSpPr>
            <a:stCxn id="95242" idx="3"/>
            <a:endCxn id="95236" idx="1"/>
          </p:cNvCxnSpPr>
          <p:nvPr/>
        </p:nvCxnSpPr>
        <p:spPr>
          <a:xfrm flipV="1">
            <a:off x="2338388" y="5772150"/>
            <a:ext cx="433387" cy="4763"/>
          </a:xfrm>
          <a:prstGeom prst="bentConnector3">
            <a:avLst>
              <a:gd name="adj1" fmla="val 49815"/>
            </a:avLst>
          </a:prstGeom>
          <a:ln w="9525" cap="flat" cmpd="sng">
            <a:solidFill>
              <a:schemeClr val="tx1"/>
            </a:solidFill>
            <a:prstDash val="solid"/>
            <a:miter/>
            <a:headEnd type="none" w="med" len="med"/>
            <a:tailEnd type="none" w="med" len="med"/>
          </a:ln>
        </p:spPr>
      </p:cxnSp>
      <p:cxnSp>
        <p:nvCxnSpPr>
          <p:cNvPr id="95263" name="AutoShape 41"/>
          <p:cNvCxnSpPr>
            <a:stCxn id="95257" idx="3"/>
            <a:endCxn id="95258" idx="1"/>
          </p:cNvCxnSpPr>
          <p:nvPr/>
        </p:nvCxnSpPr>
        <p:spPr>
          <a:xfrm flipV="1">
            <a:off x="5867400" y="4914900"/>
            <a:ext cx="217488" cy="166688"/>
          </a:xfrm>
          <a:prstGeom prst="bentConnector3">
            <a:avLst>
              <a:gd name="adj1" fmla="val 49634"/>
            </a:avLst>
          </a:prstGeom>
          <a:ln w="9525" cap="flat" cmpd="sng">
            <a:solidFill>
              <a:schemeClr val="tx1"/>
            </a:solidFill>
            <a:prstDash val="solid"/>
            <a:miter/>
            <a:headEnd type="none" w="med" len="med"/>
            <a:tailEnd type="none" w="med" len="med"/>
          </a:ln>
        </p:spPr>
      </p:cxnSp>
      <p:cxnSp>
        <p:nvCxnSpPr>
          <p:cNvPr id="95264" name="AutoShape 42"/>
          <p:cNvCxnSpPr>
            <a:stCxn id="95238" idx="3"/>
            <a:endCxn id="95257" idx="1"/>
          </p:cNvCxnSpPr>
          <p:nvPr/>
        </p:nvCxnSpPr>
        <p:spPr>
          <a:xfrm>
            <a:off x="4681538" y="4595813"/>
            <a:ext cx="466725" cy="485775"/>
          </a:xfrm>
          <a:prstGeom prst="bentConnector3">
            <a:avLst>
              <a:gd name="adj1" fmla="val 49662"/>
            </a:avLst>
          </a:prstGeom>
          <a:ln w="9525" cap="flat" cmpd="sng">
            <a:solidFill>
              <a:schemeClr val="tx1"/>
            </a:solidFill>
            <a:prstDash val="solid"/>
            <a:miter/>
            <a:headEnd type="none" w="med" len="med"/>
            <a:tailEnd type="none" w="med" len="med"/>
          </a:ln>
        </p:spPr>
      </p:cxnSp>
      <p:cxnSp>
        <p:nvCxnSpPr>
          <p:cNvPr id="95265" name="AutoShape 43"/>
          <p:cNvCxnSpPr>
            <a:stCxn id="95257" idx="3"/>
            <a:endCxn id="95259" idx="1"/>
          </p:cNvCxnSpPr>
          <p:nvPr/>
        </p:nvCxnSpPr>
        <p:spPr>
          <a:xfrm>
            <a:off x="5867400" y="5081588"/>
            <a:ext cx="217488" cy="377825"/>
          </a:xfrm>
          <a:prstGeom prst="bentConnector3">
            <a:avLst>
              <a:gd name="adj1" fmla="val 49634"/>
            </a:avLst>
          </a:prstGeom>
          <a:ln w="9525" cap="flat" cmpd="sng">
            <a:solidFill>
              <a:schemeClr val="tx1"/>
            </a:solidFill>
            <a:prstDash val="solid"/>
            <a:miter/>
            <a:headEnd type="none" w="med" len="med"/>
            <a:tailEnd type="none" w="med" len="med"/>
          </a:ln>
        </p:spPr>
      </p:cxnSp>
      <p:cxnSp>
        <p:nvCxnSpPr>
          <p:cNvPr id="95266" name="AutoShape 44"/>
          <p:cNvCxnSpPr>
            <a:stCxn id="95238" idx="3"/>
            <a:endCxn id="95260" idx="1"/>
          </p:cNvCxnSpPr>
          <p:nvPr/>
        </p:nvCxnSpPr>
        <p:spPr>
          <a:xfrm>
            <a:off x="4681538" y="4595813"/>
            <a:ext cx="466725" cy="1420812"/>
          </a:xfrm>
          <a:prstGeom prst="bentConnector3">
            <a:avLst>
              <a:gd name="adj1" fmla="val 49662"/>
            </a:avLst>
          </a:prstGeom>
          <a:ln w="9525" cap="flat" cmpd="sng">
            <a:solidFill>
              <a:schemeClr val="tx1"/>
            </a:solidFill>
            <a:prstDash val="solid"/>
            <a:miter/>
            <a:headEnd type="none" w="med" len="med"/>
            <a:tailEnd type="none" w="med" len="med"/>
          </a:ln>
        </p:spPr>
      </p:cxnSp>
      <p:sp>
        <p:nvSpPr>
          <p:cNvPr id="95267" name="Text Box 45"/>
          <p:cNvSpPr txBox="1"/>
          <p:nvPr/>
        </p:nvSpPr>
        <p:spPr>
          <a:xfrm>
            <a:off x="1979613" y="6092825"/>
            <a:ext cx="3006725" cy="2746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i="1"/>
              <a:t>(eventual: contrato sinalagmático imperfecto)</a:t>
            </a:r>
            <a:endParaRPr lang="es-ES_tradnl" altLang="es-CL" sz="1200" i="1"/>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625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6258" name="Rectangle 2"/>
          <p:cNvSpPr/>
          <p:nvPr/>
        </p:nvSpPr>
        <p:spPr>
          <a:xfrm>
            <a:off x="5334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 de</a:t>
            </a:r>
            <a:endParaRPr lang="es-ES_tradnl" altLang="es-CL" sz="5500"/>
          </a:p>
          <a:p>
            <a:pPr marL="0" lvl="0" indent="0" algn="ctr">
              <a:spcBef>
                <a:spcPct val="0"/>
              </a:spcBef>
              <a:buNone/>
            </a:pPr>
            <a:r>
              <a:rPr lang="es-ES_tradnl" altLang="es-CL" sz="5500"/>
              <a:t>depósito y secuestro</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728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7282" name="Text Box 2"/>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Depósito</a:t>
            </a:r>
            <a:endParaRPr lang="es-ES_tradnl" altLang="es-CL" sz="2800" i="1"/>
          </a:p>
        </p:txBody>
      </p:sp>
      <p:sp>
        <p:nvSpPr>
          <p:cNvPr id="97283" name="Text Box 3"/>
          <p:cNvSpPr txBox="1"/>
          <p:nvPr/>
        </p:nvSpPr>
        <p:spPr>
          <a:xfrm>
            <a:off x="3563938" y="1916113"/>
            <a:ext cx="900112"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2000" b="1">
              <a:latin typeface="Arial" panose="020B0604020202020204" pitchFamily="34" charset="0"/>
            </a:endParaRPr>
          </a:p>
        </p:txBody>
      </p:sp>
      <p:sp>
        <p:nvSpPr>
          <p:cNvPr id="97284" name="Text Box 4"/>
          <p:cNvSpPr txBox="1"/>
          <p:nvPr/>
        </p:nvSpPr>
        <p:spPr>
          <a:xfrm>
            <a:off x="3563938" y="4743450"/>
            <a:ext cx="1304925"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Clasificaciones</a:t>
            </a:r>
            <a:endParaRPr lang="es-ES_tradnl" altLang="es-CL" sz="2000" b="1">
              <a:latin typeface="Arial" panose="020B0604020202020204" pitchFamily="34" charset="0"/>
            </a:endParaRPr>
          </a:p>
        </p:txBody>
      </p:sp>
      <p:sp>
        <p:nvSpPr>
          <p:cNvPr id="97285" name="Text Box 5"/>
          <p:cNvSpPr txBox="1"/>
          <p:nvPr/>
        </p:nvSpPr>
        <p:spPr>
          <a:xfrm>
            <a:off x="3563938" y="2970213"/>
            <a:ext cx="979487"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Caracteres</a:t>
            </a:r>
            <a:endParaRPr lang="es-ES_tradnl" altLang="es-CL" sz="2000" b="1">
              <a:latin typeface="Arial" panose="020B0604020202020204" pitchFamily="34" charset="0"/>
            </a:endParaRPr>
          </a:p>
        </p:txBody>
      </p:sp>
      <p:sp>
        <p:nvSpPr>
          <p:cNvPr id="97286" name="Text Box 6"/>
          <p:cNvSpPr txBox="1"/>
          <p:nvPr/>
        </p:nvSpPr>
        <p:spPr>
          <a:xfrm>
            <a:off x="611188" y="4386263"/>
            <a:ext cx="2286000" cy="1465262"/>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spcAft>
                <a:spcPts val="600"/>
              </a:spcAft>
              <a:buNone/>
            </a:pPr>
            <a:r>
              <a:rPr lang="es-ES" altLang="es-CL" sz="1200"/>
              <a:t>Llámase en general </a:t>
            </a:r>
            <a:r>
              <a:rPr lang="es-ES" altLang="es-CL" sz="1200" i="1"/>
              <a:t>depósito</a:t>
            </a:r>
            <a:r>
              <a:rPr lang="es-ES" altLang="es-CL" sz="1200"/>
              <a:t> el contrato en que se confía una cosa corporal a una persona que se encarga de guardarla y de restituirla en especie.</a:t>
            </a:r>
            <a:endParaRPr lang="es-ES" altLang="es-CL" sz="1200"/>
          </a:p>
          <a:p>
            <a:pPr marL="0" lvl="0" indent="0" algn="ctr">
              <a:spcBef>
                <a:spcPct val="0"/>
              </a:spcBef>
              <a:spcAft>
                <a:spcPts val="600"/>
              </a:spcAft>
              <a:buNone/>
            </a:pPr>
            <a:r>
              <a:rPr lang="es-ES" altLang="es-CL" sz="1200"/>
              <a:t>La cosa depositada se llama también </a:t>
            </a:r>
            <a:r>
              <a:rPr lang="es-ES" altLang="es-CL" sz="1200" i="1"/>
              <a:t>depósito</a:t>
            </a:r>
            <a:r>
              <a:rPr lang="es-ES" altLang="es-CL" sz="1200"/>
              <a:t>.</a:t>
            </a:r>
            <a:endParaRPr lang="es-ES_tradnl" altLang="es-CL" sz="1200"/>
          </a:p>
        </p:txBody>
      </p:sp>
      <p:sp>
        <p:nvSpPr>
          <p:cNvPr id="97287" name="Text Box 7"/>
          <p:cNvSpPr txBox="1"/>
          <p:nvPr/>
        </p:nvSpPr>
        <p:spPr>
          <a:xfrm>
            <a:off x="611188" y="4005263"/>
            <a:ext cx="2286000" cy="2794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100" b="1">
                <a:latin typeface="Arial" panose="020B0604020202020204" pitchFamily="34" charset="0"/>
              </a:rPr>
              <a:t>Artículo 2211</a:t>
            </a:r>
            <a:endParaRPr lang="es-ES_tradnl" altLang="es-CL" sz="1100" b="1">
              <a:latin typeface="Arial" panose="020B0604020202020204" pitchFamily="34" charset="0"/>
            </a:endParaRPr>
          </a:p>
        </p:txBody>
      </p:sp>
      <p:sp>
        <p:nvSpPr>
          <p:cNvPr id="97288" name="Text Box 8"/>
          <p:cNvSpPr txBox="1"/>
          <p:nvPr/>
        </p:nvSpPr>
        <p:spPr>
          <a:xfrm>
            <a:off x="5302250" y="4048125"/>
            <a:ext cx="998538" cy="642938"/>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I. Depósito propiamente dicho</a:t>
            </a:r>
            <a:endParaRPr lang="es-ES_tradnl" altLang="es-CL" sz="2400"/>
          </a:p>
        </p:txBody>
      </p:sp>
      <p:sp>
        <p:nvSpPr>
          <p:cNvPr id="97289" name="Text Box 9"/>
          <p:cNvSpPr txBox="1"/>
          <p:nvPr/>
        </p:nvSpPr>
        <p:spPr>
          <a:xfrm>
            <a:off x="5305425" y="5286375"/>
            <a:ext cx="9239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II. Secuestro</a:t>
            </a:r>
            <a:endParaRPr lang="es-ES_tradnl" altLang="es-CL" sz="2400"/>
          </a:p>
        </p:txBody>
      </p:sp>
      <p:cxnSp>
        <p:nvCxnSpPr>
          <p:cNvPr id="97290" name="AutoShape 10"/>
          <p:cNvCxnSpPr>
            <a:stCxn id="97284" idx="3"/>
            <a:endCxn id="97288" idx="1"/>
          </p:cNvCxnSpPr>
          <p:nvPr/>
        </p:nvCxnSpPr>
        <p:spPr>
          <a:xfrm flipV="1">
            <a:off x="4868863" y="4370388"/>
            <a:ext cx="433387" cy="517525"/>
          </a:xfrm>
          <a:prstGeom prst="bentConnector3">
            <a:avLst>
              <a:gd name="adj1" fmla="val 49815"/>
            </a:avLst>
          </a:prstGeom>
          <a:ln w="9525" cap="flat" cmpd="sng">
            <a:solidFill>
              <a:schemeClr val="tx1"/>
            </a:solidFill>
            <a:prstDash val="solid"/>
            <a:miter/>
            <a:headEnd type="none" w="med" len="med"/>
            <a:tailEnd type="none" w="med" len="med"/>
          </a:ln>
        </p:spPr>
      </p:cxnSp>
      <p:cxnSp>
        <p:nvCxnSpPr>
          <p:cNvPr id="97291" name="AutoShape 11"/>
          <p:cNvCxnSpPr>
            <a:stCxn id="97284" idx="3"/>
            <a:endCxn id="97289" idx="1"/>
          </p:cNvCxnSpPr>
          <p:nvPr/>
        </p:nvCxnSpPr>
        <p:spPr>
          <a:xfrm>
            <a:off x="4868863" y="4887913"/>
            <a:ext cx="436562" cy="628650"/>
          </a:xfrm>
          <a:prstGeom prst="bentConnector3">
            <a:avLst>
              <a:gd name="adj1" fmla="val 49819"/>
            </a:avLst>
          </a:prstGeom>
          <a:ln w="9525" cap="flat" cmpd="sng">
            <a:solidFill>
              <a:schemeClr val="tx1"/>
            </a:solidFill>
            <a:prstDash val="solid"/>
            <a:miter/>
            <a:headEnd type="none" w="med" len="med"/>
            <a:tailEnd type="none" w="med" len="med"/>
          </a:ln>
        </p:spPr>
      </p:cxnSp>
      <p:sp>
        <p:nvSpPr>
          <p:cNvPr id="97292" name="Text Box 12"/>
          <p:cNvSpPr txBox="1"/>
          <p:nvPr/>
        </p:nvSpPr>
        <p:spPr>
          <a:xfrm>
            <a:off x="4860925" y="2419350"/>
            <a:ext cx="10795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Contrato real</a:t>
            </a:r>
            <a:endParaRPr lang="es-ES_tradnl" altLang="es-CL" sz="2400"/>
          </a:p>
        </p:txBody>
      </p:sp>
      <p:sp>
        <p:nvSpPr>
          <p:cNvPr id="97293" name="Text Box 13"/>
          <p:cNvSpPr txBox="1"/>
          <p:nvPr/>
        </p:nvSpPr>
        <p:spPr>
          <a:xfrm>
            <a:off x="4860925" y="3211513"/>
            <a:ext cx="1079500"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Contrato unilateral</a:t>
            </a:r>
            <a:endParaRPr lang="es-ES_tradnl" altLang="es-CL" sz="2400"/>
          </a:p>
        </p:txBody>
      </p:sp>
      <p:sp>
        <p:nvSpPr>
          <p:cNvPr id="97294" name="Text Box 14"/>
          <p:cNvSpPr txBox="1"/>
          <p:nvPr/>
        </p:nvSpPr>
        <p:spPr>
          <a:xfrm>
            <a:off x="1692275" y="2995613"/>
            <a:ext cx="1154113" cy="287337"/>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Depósito</a:t>
            </a:r>
            <a:endParaRPr lang="es-ES_tradnl" altLang="es-CL" sz="1200" b="1">
              <a:latin typeface="Arial" panose="020B0604020202020204" pitchFamily="34" charset="0"/>
            </a:endParaRPr>
          </a:p>
        </p:txBody>
      </p:sp>
      <p:cxnSp>
        <p:nvCxnSpPr>
          <p:cNvPr id="97295" name="AutoShape 15"/>
          <p:cNvCxnSpPr>
            <a:stCxn id="97294" idx="3"/>
            <a:endCxn id="97283" idx="1"/>
          </p:cNvCxnSpPr>
          <p:nvPr/>
        </p:nvCxnSpPr>
        <p:spPr>
          <a:xfrm flipV="1">
            <a:off x="2846388" y="2060575"/>
            <a:ext cx="717550" cy="1079500"/>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97296" name="AutoShape 16"/>
          <p:cNvCxnSpPr>
            <a:stCxn id="97294" idx="3"/>
            <a:endCxn id="97285" idx="1"/>
          </p:cNvCxnSpPr>
          <p:nvPr/>
        </p:nvCxnSpPr>
        <p:spPr>
          <a:xfrm flipV="1">
            <a:off x="2846388" y="3114675"/>
            <a:ext cx="717550" cy="25400"/>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97297" name="AutoShape 17"/>
          <p:cNvCxnSpPr>
            <a:stCxn id="97285" idx="3"/>
            <a:endCxn id="97292" idx="1"/>
          </p:cNvCxnSpPr>
          <p:nvPr/>
        </p:nvCxnSpPr>
        <p:spPr>
          <a:xfrm flipV="1">
            <a:off x="4543425" y="2559050"/>
            <a:ext cx="317500" cy="555625"/>
          </a:xfrm>
          <a:prstGeom prst="bentConnector3">
            <a:avLst>
              <a:gd name="adj1" fmla="val 49500"/>
            </a:avLst>
          </a:prstGeom>
          <a:ln w="9525" cap="flat" cmpd="sng">
            <a:solidFill>
              <a:schemeClr val="tx1"/>
            </a:solidFill>
            <a:prstDash val="solid"/>
            <a:miter/>
            <a:headEnd type="none" w="med" len="med"/>
            <a:tailEnd type="none" w="med" len="med"/>
          </a:ln>
        </p:spPr>
      </p:cxnSp>
      <p:cxnSp>
        <p:nvCxnSpPr>
          <p:cNvPr id="97298" name="AutoShape 18"/>
          <p:cNvCxnSpPr>
            <a:stCxn id="97285" idx="3"/>
            <a:endCxn id="97293" idx="1"/>
          </p:cNvCxnSpPr>
          <p:nvPr/>
        </p:nvCxnSpPr>
        <p:spPr>
          <a:xfrm>
            <a:off x="4543425" y="3114675"/>
            <a:ext cx="317500" cy="327025"/>
          </a:xfrm>
          <a:prstGeom prst="bentConnector3">
            <a:avLst>
              <a:gd name="adj1" fmla="val 49500"/>
            </a:avLst>
          </a:prstGeom>
          <a:ln w="9525" cap="flat" cmpd="sng">
            <a:solidFill>
              <a:schemeClr val="tx1"/>
            </a:solidFill>
            <a:prstDash val="solid"/>
            <a:miter/>
            <a:headEnd type="none" w="med" len="med"/>
            <a:tailEnd type="none" w="med" len="med"/>
          </a:ln>
        </p:spPr>
      </p:cxnSp>
      <p:cxnSp>
        <p:nvCxnSpPr>
          <p:cNvPr id="97299" name="AutoShape 19"/>
          <p:cNvCxnSpPr>
            <a:stCxn id="97294" idx="3"/>
            <a:endCxn id="97284" idx="1"/>
          </p:cNvCxnSpPr>
          <p:nvPr/>
        </p:nvCxnSpPr>
        <p:spPr>
          <a:xfrm>
            <a:off x="2846388" y="3140075"/>
            <a:ext cx="717550" cy="1747838"/>
          </a:xfrm>
          <a:prstGeom prst="bentConnector3">
            <a:avLst>
              <a:gd name="adj1" fmla="val 49778"/>
            </a:avLst>
          </a:prstGeom>
          <a:ln w="9525" cap="flat" cmpd="sng">
            <a:solidFill>
              <a:schemeClr val="tx1"/>
            </a:solidFill>
            <a:prstDash val="solid"/>
            <a:miter/>
            <a:headEnd type="none" w="med" len="med"/>
            <a:tailEnd type="none" w="med" len="med"/>
          </a:ln>
        </p:spPr>
      </p:cxnSp>
      <p:sp>
        <p:nvSpPr>
          <p:cNvPr id="97300" name="Text Box 20"/>
          <p:cNvSpPr txBox="1"/>
          <p:nvPr/>
        </p:nvSpPr>
        <p:spPr>
          <a:xfrm>
            <a:off x="6515100" y="5156200"/>
            <a:ext cx="1728788"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Secuestro convencional</a:t>
            </a:r>
            <a:endParaRPr lang="es-ES_tradnl" altLang="es-CL" sz="2400"/>
          </a:p>
        </p:txBody>
      </p:sp>
      <p:sp>
        <p:nvSpPr>
          <p:cNvPr id="97301" name="Text Box 21"/>
          <p:cNvSpPr txBox="1"/>
          <p:nvPr/>
        </p:nvSpPr>
        <p:spPr>
          <a:xfrm>
            <a:off x="6515100" y="5589588"/>
            <a:ext cx="1439863"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Secuestro judicial</a:t>
            </a:r>
            <a:endParaRPr lang="es-ES_tradnl" altLang="es-CL" sz="2400"/>
          </a:p>
        </p:txBody>
      </p:sp>
      <p:cxnSp>
        <p:nvCxnSpPr>
          <p:cNvPr id="97302" name="AutoShape 22"/>
          <p:cNvCxnSpPr>
            <a:stCxn id="97289" idx="3"/>
            <a:endCxn id="97300" idx="1"/>
          </p:cNvCxnSpPr>
          <p:nvPr/>
        </p:nvCxnSpPr>
        <p:spPr>
          <a:xfrm flipV="1">
            <a:off x="6229350" y="5295900"/>
            <a:ext cx="285750" cy="22066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97303" name="AutoShape 23"/>
          <p:cNvCxnSpPr>
            <a:stCxn id="97289" idx="3"/>
            <a:endCxn id="97301" idx="1"/>
          </p:cNvCxnSpPr>
          <p:nvPr/>
        </p:nvCxnSpPr>
        <p:spPr>
          <a:xfrm>
            <a:off x="6229350" y="5516563"/>
            <a:ext cx="285750" cy="212725"/>
          </a:xfrm>
          <a:prstGeom prst="bentConnector3">
            <a:avLst>
              <a:gd name="adj1" fmla="val 50000"/>
            </a:avLst>
          </a:prstGeom>
          <a:ln w="9525" cap="flat" cmpd="sng">
            <a:solidFill>
              <a:schemeClr val="tx1"/>
            </a:solidFill>
            <a:prstDash val="solid"/>
            <a:miter/>
            <a:headEnd type="none" w="med" len="med"/>
            <a:tailEnd type="none" w="med" len="med"/>
          </a:ln>
        </p:spPr>
      </p:cxnSp>
      <p:sp>
        <p:nvSpPr>
          <p:cNvPr id="97304" name="Text Box 24"/>
          <p:cNvSpPr txBox="1"/>
          <p:nvPr/>
        </p:nvSpPr>
        <p:spPr>
          <a:xfrm>
            <a:off x="6588125" y="3995738"/>
            <a:ext cx="1439863"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Depósito voluntario</a:t>
            </a:r>
            <a:endParaRPr lang="es-ES_tradnl" altLang="es-CL" sz="2400"/>
          </a:p>
        </p:txBody>
      </p:sp>
      <p:sp>
        <p:nvSpPr>
          <p:cNvPr id="97305" name="Text Box 25"/>
          <p:cNvSpPr txBox="1"/>
          <p:nvPr/>
        </p:nvSpPr>
        <p:spPr>
          <a:xfrm>
            <a:off x="6588125" y="4427538"/>
            <a:ext cx="1439863"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Depósito necesario</a:t>
            </a:r>
            <a:endParaRPr lang="es-ES_tradnl" altLang="es-CL" sz="2400"/>
          </a:p>
        </p:txBody>
      </p:sp>
      <p:cxnSp>
        <p:nvCxnSpPr>
          <p:cNvPr id="97306" name="AutoShape 26"/>
          <p:cNvCxnSpPr>
            <a:stCxn id="97288" idx="3"/>
            <a:endCxn id="97304" idx="1"/>
          </p:cNvCxnSpPr>
          <p:nvPr/>
        </p:nvCxnSpPr>
        <p:spPr>
          <a:xfrm flipV="1">
            <a:off x="6300788" y="4135438"/>
            <a:ext cx="287337" cy="234950"/>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97307" name="AutoShape 27"/>
          <p:cNvCxnSpPr>
            <a:stCxn id="97288" idx="3"/>
            <a:endCxn id="97305" idx="1"/>
          </p:cNvCxnSpPr>
          <p:nvPr/>
        </p:nvCxnSpPr>
        <p:spPr>
          <a:xfrm>
            <a:off x="6300788" y="4370388"/>
            <a:ext cx="287337" cy="196850"/>
          </a:xfrm>
          <a:prstGeom prst="bentConnector3">
            <a:avLst>
              <a:gd name="adj1" fmla="val 49722"/>
            </a:avLst>
          </a:prstGeom>
          <a:ln w="9525" cap="flat" cmpd="sng">
            <a:solidFill>
              <a:schemeClr val="tx1"/>
            </a:solidFill>
            <a:prstDash val="solid"/>
            <a:miter/>
            <a:headEnd type="none" w="med" len="med"/>
            <a:tailEnd type="none" w="med" len="med"/>
          </a:ln>
        </p:spPr>
      </p:cxnSp>
      <p:sp>
        <p:nvSpPr>
          <p:cNvPr id="97308" name="Text Box 28"/>
          <p:cNvSpPr txBox="1"/>
          <p:nvPr/>
        </p:nvSpPr>
        <p:spPr>
          <a:xfrm>
            <a:off x="6300788" y="1484313"/>
            <a:ext cx="2222500" cy="20732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000" b="1"/>
              <a:t> Primera forma</a:t>
            </a:r>
            <a:r>
              <a:rPr lang="es-ES" altLang="es-CL" sz="1000"/>
              <a:t>. Artículo 2212. “El contrato se perfecciona por la entrega que el depositante hace de la cosa al depositario”.</a:t>
            </a:r>
            <a:endParaRPr lang="es-ES" altLang="es-CL" sz="1000"/>
          </a:p>
          <a:p>
            <a:pPr marL="0" lvl="0" indent="0">
              <a:spcBef>
                <a:spcPct val="0"/>
              </a:spcBef>
            </a:pPr>
            <a:r>
              <a:rPr lang="es-ES" altLang="es-CL" sz="1000" b="1"/>
              <a:t> Segunda forma</a:t>
            </a:r>
            <a:r>
              <a:rPr lang="es-ES" altLang="es-CL" sz="1000"/>
              <a:t>. Artículo 2213 inciso 1º. “Se podrá hacer la entrega de cualquier modo que transfiera la tenencia de lo que se deposite”.</a:t>
            </a:r>
            <a:endParaRPr lang="es-ES" altLang="es-CL" sz="1000"/>
          </a:p>
          <a:p>
            <a:pPr marL="0" lvl="0" indent="0">
              <a:spcBef>
                <a:spcPct val="0"/>
              </a:spcBef>
            </a:pPr>
            <a:r>
              <a:rPr lang="es-ES" altLang="es-CL" sz="1000" b="1"/>
              <a:t> Tercera forma</a:t>
            </a:r>
            <a:r>
              <a:rPr lang="es-ES" altLang="es-CL" sz="1000"/>
              <a:t>. Artículo 2213 inciso 2º. “Podrán también convenir las partes en que una de ellas retenga como depósito lo que estaba en su poder por otra causa”. </a:t>
            </a:r>
            <a:endParaRPr lang="es-ES" altLang="es-CL" sz="1000"/>
          </a:p>
        </p:txBody>
      </p:sp>
      <p:sp>
        <p:nvSpPr>
          <p:cNvPr id="97309" name="AutoShape 29"/>
          <p:cNvSpPr/>
          <p:nvPr/>
        </p:nvSpPr>
        <p:spPr>
          <a:xfrm>
            <a:off x="6156325" y="1484313"/>
            <a:ext cx="144463" cy="2016125"/>
          </a:xfrm>
          <a:prstGeom prst="leftBrace">
            <a:avLst>
              <a:gd name="adj1" fmla="val 116299"/>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830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8306" name="Text Box 2"/>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 Depósito propiamente dicho</a:t>
            </a:r>
            <a:endParaRPr lang="es-ES_tradnl" altLang="es-CL" sz="2400" i="1"/>
          </a:p>
        </p:txBody>
      </p:sp>
      <p:sp>
        <p:nvSpPr>
          <p:cNvPr id="98307" name="Text Box 3"/>
          <p:cNvSpPr txBox="1"/>
          <p:nvPr/>
        </p:nvSpPr>
        <p:spPr>
          <a:xfrm>
            <a:off x="1692275" y="2395538"/>
            <a:ext cx="1208088"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Depósito voluntario</a:t>
            </a:r>
            <a:endParaRPr lang="es-ES_tradnl" altLang="es-CL" sz="2000" b="1">
              <a:latin typeface="Arial" panose="020B0604020202020204" pitchFamily="34" charset="0"/>
            </a:endParaRPr>
          </a:p>
        </p:txBody>
      </p:sp>
      <p:sp>
        <p:nvSpPr>
          <p:cNvPr id="98308" name="Text Box 4"/>
          <p:cNvSpPr txBox="1"/>
          <p:nvPr/>
        </p:nvSpPr>
        <p:spPr>
          <a:xfrm>
            <a:off x="250825" y="3713163"/>
            <a:ext cx="1154113" cy="652462"/>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Depósito propiamente dicho</a:t>
            </a:r>
            <a:endParaRPr lang="es-ES_tradnl" altLang="es-CL" sz="1200" b="1">
              <a:latin typeface="Arial" panose="020B0604020202020204" pitchFamily="34" charset="0"/>
            </a:endParaRPr>
          </a:p>
        </p:txBody>
      </p:sp>
      <p:sp>
        <p:nvSpPr>
          <p:cNvPr id="98309" name="Text Box 5"/>
          <p:cNvSpPr txBox="1"/>
          <p:nvPr/>
        </p:nvSpPr>
        <p:spPr>
          <a:xfrm>
            <a:off x="1692275" y="5695950"/>
            <a:ext cx="906463" cy="469900"/>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Depósito</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necesario</a:t>
            </a:r>
            <a:endParaRPr lang="es-ES_tradnl" altLang="es-CL" sz="2000" b="1">
              <a:latin typeface="Arial" panose="020B0604020202020204" pitchFamily="34" charset="0"/>
            </a:endParaRPr>
          </a:p>
        </p:txBody>
      </p:sp>
      <p:cxnSp>
        <p:nvCxnSpPr>
          <p:cNvPr id="98310" name="AutoShape 6"/>
          <p:cNvCxnSpPr>
            <a:stCxn id="98308" idx="3"/>
            <a:endCxn id="98307" idx="1"/>
          </p:cNvCxnSpPr>
          <p:nvPr/>
        </p:nvCxnSpPr>
        <p:spPr>
          <a:xfrm flipV="1">
            <a:off x="1404938" y="2630488"/>
            <a:ext cx="287337" cy="1409700"/>
          </a:xfrm>
          <a:prstGeom prst="bentConnector3">
            <a:avLst>
              <a:gd name="adj1" fmla="val 49722"/>
            </a:avLst>
          </a:prstGeom>
          <a:ln w="9525" cap="flat" cmpd="sng">
            <a:solidFill>
              <a:schemeClr val="tx1"/>
            </a:solidFill>
            <a:prstDash val="solid"/>
            <a:miter/>
            <a:headEnd type="none" w="med" len="med"/>
            <a:tailEnd type="none" w="med" len="med"/>
          </a:ln>
        </p:spPr>
      </p:cxnSp>
      <p:cxnSp>
        <p:nvCxnSpPr>
          <p:cNvPr id="98311" name="AutoShape 7"/>
          <p:cNvCxnSpPr>
            <a:stCxn id="98308" idx="3"/>
            <a:endCxn id="98309" idx="1"/>
          </p:cNvCxnSpPr>
          <p:nvPr/>
        </p:nvCxnSpPr>
        <p:spPr>
          <a:xfrm>
            <a:off x="1404938" y="4040188"/>
            <a:ext cx="287337" cy="1890712"/>
          </a:xfrm>
          <a:prstGeom prst="bentConnector3">
            <a:avLst>
              <a:gd name="adj1" fmla="val 49722"/>
            </a:avLst>
          </a:prstGeom>
          <a:ln w="9525" cap="flat" cmpd="sng">
            <a:solidFill>
              <a:schemeClr val="tx1"/>
            </a:solidFill>
            <a:prstDash val="solid"/>
            <a:miter/>
            <a:headEnd type="none" w="med" len="med"/>
            <a:tailEnd type="none" w="med" len="med"/>
          </a:ln>
        </p:spPr>
      </p:cxnSp>
      <p:sp>
        <p:nvSpPr>
          <p:cNvPr id="98312" name="Text Box 8"/>
          <p:cNvSpPr txBox="1"/>
          <p:nvPr/>
        </p:nvSpPr>
        <p:spPr>
          <a:xfrm>
            <a:off x="3346450" y="1341438"/>
            <a:ext cx="792163"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Concepto</a:t>
            </a:r>
            <a:endParaRPr lang="es-ES_tradnl" altLang="es-CL" sz="1200">
              <a:solidFill>
                <a:srgbClr val="000000"/>
              </a:solidFill>
            </a:endParaRPr>
          </a:p>
        </p:txBody>
      </p:sp>
      <p:sp>
        <p:nvSpPr>
          <p:cNvPr id="98313" name="Text Box 9"/>
          <p:cNvSpPr txBox="1"/>
          <p:nvPr/>
        </p:nvSpPr>
        <p:spPr>
          <a:xfrm>
            <a:off x="3349625" y="1782763"/>
            <a:ext cx="792163"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Objeto</a:t>
            </a:r>
            <a:endParaRPr lang="es-ES_tradnl" altLang="es-CL" sz="1200">
              <a:solidFill>
                <a:srgbClr val="000000"/>
              </a:solidFill>
            </a:endParaRPr>
          </a:p>
        </p:txBody>
      </p:sp>
      <p:sp>
        <p:nvSpPr>
          <p:cNvPr id="98314" name="Text Box 10"/>
          <p:cNvSpPr txBox="1"/>
          <p:nvPr/>
        </p:nvSpPr>
        <p:spPr>
          <a:xfrm>
            <a:off x="3346450" y="2287588"/>
            <a:ext cx="8731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Capacidad</a:t>
            </a:r>
            <a:endParaRPr lang="es-ES_tradnl" altLang="es-CL" sz="1200">
              <a:solidFill>
                <a:srgbClr val="000000"/>
              </a:solidFill>
            </a:endParaRPr>
          </a:p>
        </p:txBody>
      </p:sp>
      <p:sp>
        <p:nvSpPr>
          <p:cNvPr id="98315" name="Text Box 11"/>
          <p:cNvSpPr txBox="1"/>
          <p:nvPr/>
        </p:nvSpPr>
        <p:spPr>
          <a:xfrm>
            <a:off x="3349625" y="2830513"/>
            <a:ext cx="136683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Error en la persona</a:t>
            </a:r>
            <a:endParaRPr lang="es-ES_tradnl" altLang="es-CL" sz="1200"/>
          </a:p>
        </p:txBody>
      </p:sp>
      <p:cxnSp>
        <p:nvCxnSpPr>
          <p:cNvPr id="98316" name="AutoShape 12"/>
          <p:cNvCxnSpPr>
            <a:stCxn id="98307" idx="3"/>
            <a:endCxn id="98312" idx="1"/>
          </p:cNvCxnSpPr>
          <p:nvPr/>
        </p:nvCxnSpPr>
        <p:spPr>
          <a:xfrm flipV="1">
            <a:off x="2900363" y="1481138"/>
            <a:ext cx="446087" cy="1149350"/>
          </a:xfrm>
          <a:prstGeom prst="bentConnector3">
            <a:avLst>
              <a:gd name="adj1" fmla="val 49824"/>
            </a:avLst>
          </a:prstGeom>
          <a:ln w="9525" cap="flat" cmpd="sng">
            <a:solidFill>
              <a:schemeClr val="tx1"/>
            </a:solidFill>
            <a:prstDash val="solid"/>
            <a:miter/>
            <a:headEnd type="none" w="med" len="med"/>
            <a:tailEnd type="none" w="med" len="med"/>
          </a:ln>
        </p:spPr>
      </p:cxnSp>
      <p:cxnSp>
        <p:nvCxnSpPr>
          <p:cNvPr id="98317" name="AutoShape 13"/>
          <p:cNvCxnSpPr>
            <a:stCxn id="98307" idx="3"/>
            <a:endCxn id="98315" idx="1"/>
          </p:cNvCxnSpPr>
          <p:nvPr/>
        </p:nvCxnSpPr>
        <p:spPr>
          <a:xfrm>
            <a:off x="2900363" y="2630488"/>
            <a:ext cx="449262" cy="339725"/>
          </a:xfrm>
          <a:prstGeom prst="bentConnector3">
            <a:avLst>
              <a:gd name="adj1" fmla="val 49824"/>
            </a:avLst>
          </a:prstGeom>
          <a:ln w="9525" cap="flat" cmpd="sng">
            <a:solidFill>
              <a:schemeClr val="tx1"/>
            </a:solidFill>
            <a:prstDash val="solid"/>
            <a:miter/>
            <a:headEnd type="none" w="med" len="med"/>
            <a:tailEnd type="none" w="med" len="med"/>
          </a:ln>
        </p:spPr>
      </p:cxnSp>
      <p:cxnSp>
        <p:nvCxnSpPr>
          <p:cNvPr id="98318" name="AutoShape 14"/>
          <p:cNvCxnSpPr>
            <a:stCxn id="98307" idx="3"/>
            <a:endCxn id="98313" idx="1"/>
          </p:cNvCxnSpPr>
          <p:nvPr/>
        </p:nvCxnSpPr>
        <p:spPr>
          <a:xfrm flipV="1">
            <a:off x="2900363" y="1922463"/>
            <a:ext cx="449262" cy="708025"/>
          </a:xfrm>
          <a:prstGeom prst="bentConnector3">
            <a:avLst>
              <a:gd name="adj1" fmla="val 49824"/>
            </a:avLst>
          </a:prstGeom>
          <a:ln w="9525" cap="flat" cmpd="sng">
            <a:solidFill>
              <a:schemeClr val="tx1"/>
            </a:solidFill>
            <a:prstDash val="solid"/>
            <a:miter/>
            <a:headEnd type="none" w="med" len="med"/>
            <a:tailEnd type="none" w="med" len="med"/>
          </a:ln>
        </p:spPr>
      </p:cxnSp>
      <p:cxnSp>
        <p:nvCxnSpPr>
          <p:cNvPr id="98319" name="AutoShape 15"/>
          <p:cNvCxnSpPr>
            <a:stCxn id="98307" idx="3"/>
            <a:endCxn id="98314" idx="1"/>
          </p:cNvCxnSpPr>
          <p:nvPr/>
        </p:nvCxnSpPr>
        <p:spPr>
          <a:xfrm flipV="1">
            <a:off x="2900363" y="2427288"/>
            <a:ext cx="446087" cy="203200"/>
          </a:xfrm>
          <a:prstGeom prst="bentConnector3">
            <a:avLst>
              <a:gd name="adj1" fmla="val 49824"/>
            </a:avLst>
          </a:prstGeom>
          <a:ln w="9525" cap="flat" cmpd="sng">
            <a:solidFill>
              <a:schemeClr val="tx1"/>
            </a:solidFill>
            <a:prstDash val="solid"/>
            <a:miter/>
            <a:headEnd type="none" w="med" len="med"/>
            <a:tailEnd type="none" w="med" len="med"/>
          </a:ln>
        </p:spPr>
      </p:cxnSp>
      <p:sp>
        <p:nvSpPr>
          <p:cNvPr id="98320" name="Rectangle 16"/>
          <p:cNvSpPr/>
          <p:nvPr/>
        </p:nvSpPr>
        <p:spPr>
          <a:xfrm>
            <a:off x="5076825" y="1268413"/>
            <a:ext cx="3560763" cy="825500"/>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t>Artículo 2215</a:t>
            </a:r>
            <a:r>
              <a:rPr lang="es-ES" altLang="es-CL" sz="1200"/>
              <a:t>. “El depósito propiamente dicho es un contrato en que una de las partes entrega a la otra una cosa corporal y mueble para que la guarde y la restituya en especie a voluntad del depositante </a:t>
            </a:r>
            <a:endParaRPr lang="es-ES" altLang="es-CL" sz="1200"/>
          </a:p>
        </p:txBody>
      </p:sp>
      <p:sp>
        <p:nvSpPr>
          <p:cNvPr id="98321" name="Text Box 17"/>
          <p:cNvSpPr txBox="1"/>
          <p:nvPr/>
        </p:nvSpPr>
        <p:spPr>
          <a:xfrm>
            <a:off x="3346450" y="3379788"/>
            <a:ext cx="938213" cy="64293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Prueba del depósito voluntario</a:t>
            </a:r>
            <a:endParaRPr lang="es-ES_tradnl" altLang="es-CL" sz="1200"/>
          </a:p>
        </p:txBody>
      </p:sp>
      <p:sp>
        <p:nvSpPr>
          <p:cNvPr id="98322" name="Text Box 18"/>
          <p:cNvSpPr txBox="1"/>
          <p:nvPr/>
        </p:nvSpPr>
        <p:spPr>
          <a:xfrm>
            <a:off x="3346450" y="4375150"/>
            <a:ext cx="10207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Obligaciones</a:t>
            </a:r>
            <a:endParaRPr lang="es-ES_tradnl" altLang="es-CL" sz="1200"/>
          </a:p>
        </p:txBody>
      </p:sp>
      <p:sp>
        <p:nvSpPr>
          <p:cNvPr id="98323" name="Text Box 19"/>
          <p:cNvSpPr txBox="1"/>
          <p:nvPr/>
        </p:nvSpPr>
        <p:spPr>
          <a:xfrm>
            <a:off x="4716463" y="5345113"/>
            <a:ext cx="1008062"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Del</a:t>
            </a:r>
            <a:endParaRPr lang="es-ES" altLang="es-CL" sz="1200"/>
          </a:p>
          <a:p>
            <a:pPr marL="0" lvl="0" indent="0" algn="ctr">
              <a:spcBef>
                <a:spcPct val="0"/>
              </a:spcBef>
              <a:buNone/>
            </a:pPr>
            <a:r>
              <a:rPr lang="es-ES" altLang="es-CL" sz="1200"/>
              <a:t>depositante</a:t>
            </a:r>
            <a:endParaRPr lang="es-ES_tradnl" altLang="es-CL" sz="1200"/>
          </a:p>
        </p:txBody>
      </p:sp>
      <p:sp>
        <p:nvSpPr>
          <p:cNvPr id="98324" name="Text Box 20"/>
          <p:cNvSpPr txBox="1"/>
          <p:nvPr/>
        </p:nvSpPr>
        <p:spPr>
          <a:xfrm>
            <a:off x="4718050" y="3656013"/>
            <a:ext cx="935038"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Del</a:t>
            </a:r>
            <a:endParaRPr lang="es-ES" altLang="es-CL" sz="1200"/>
          </a:p>
          <a:p>
            <a:pPr marL="0" lvl="0" indent="0" algn="ctr">
              <a:spcBef>
                <a:spcPct val="0"/>
              </a:spcBef>
              <a:buNone/>
            </a:pPr>
            <a:r>
              <a:rPr lang="es-ES" altLang="es-CL" sz="1200"/>
              <a:t>depositario</a:t>
            </a:r>
            <a:endParaRPr lang="es-ES_tradnl" altLang="es-CL" sz="1200"/>
          </a:p>
        </p:txBody>
      </p:sp>
      <p:cxnSp>
        <p:nvCxnSpPr>
          <p:cNvPr id="98325" name="AutoShape 21"/>
          <p:cNvCxnSpPr>
            <a:stCxn id="98322" idx="3"/>
            <a:endCxn id="98323" idx="1"/>
          </p:cNvCxnSpPr>
          <p:nvPr/>
        </p:nvCxnSpPr>
        <p:spPr>
          <a:xfrm>
            <a:off x="4367213" y="4514850"/>
            <a:ext cx="349250" cy="1060450"/>
          </a:xfrm>
          <a:prstGeom prst="bentConnector3">
            <a:avLst>
              <a:gd name="adj1" fmla="val 49546"/>
            </a:avLst>
          </a:prstGeom>
          <a:ln w="9525" cap="flat" cmpd="sng">
            <a:solidFill>
              <a:schemeClr val="tx1"/>
            </a:solidFill>
            <a:prstDash val="solid"/>
            <a:miter/>
            <a:headEnd type="none" w="med" len="med"/>
            <a:tailEnd type="none" w="med" len="med"/>
          </a:ln>
        </p:spPr>
      </p:cxnSp>
      <p:cxnSp>
        <p:nvCxnSpPr>
          <p:cNvPr id="98326" name="AutoShape 22"/>
          <p:cNvCxnSpPr>
            <a:stCxn id="98322" idx="3"/>
            <a:endCxn id="98324" idx="1"/>
          </p:cNvCxnSpPr>
          <p:nvPr/>
        </p:nvCxnSpPr>
        <p:spPr>
          <a:xfrm flipV="1">
            <a:off x="4367213" y="3886200"/>
            <a:ext cx="350837" cy="628650"/>
          </a:xfrm>
          <a:prstGeom prst="bentConnector3">
            <a:avLst>
              <a:gd name="adj1" fmla="val 49773"/>
            </a:avLst>
          </a:prstGeom>
          <a:ln w="9525" cap="flat" cmpd="sng">
            <a:solidFill>
              <a:schemeClr val="tx1"/>
            </a:solidFill>
            <a:prstDash val="solid"/>
            <a:miter/>
            <a:headEnd type="none" w="med" len="med"/>
            <a:tailEnd type="none" w="med" len="med"/>
          </a:ln>
        </p:spPr>
      </p:cxnSp>
      <p:cxnSp>
        <p:nvCxnSpPr>
          <p:cNvPr id="98327" name="AutoShape 23"/>
          <p:cNvCxnSpPr>
            <a:stCxn id="98307" idx="3"/>
            <a:endCxn id="98321" idx="1"/>
          </p:cNvCxnSpPr>
          <p:nvPr/>
        </p:nvCxnSpPr>
        <p:spPr>
          <a:xfrm>
            <a:off x="2900363" y="2630488"/>
            <a:ext cx="446087" cy="1071562"/>
          </a:xfrm>
          <a:prstGeom prst="bentConnector3">
            <a:avLst>
              <a:gd name="adj1" fmla="val 49824"/>
            </a:avLst>
          </a:prstGeom>
          <a:ln w="9525" cap="flat" cmpd="sng">
            <a:solidFill>
              <a:schemeClr val="tx1"/>
            </a:solidFill>
            <a:prstDash val="solid"/>
            <a:miter/>
            <a:headEnd type="none" w="med" len="med"/>
            <a:tailEnd type="none" w="med" len="med"/>
          </a:ln>
        </p:spPr>
      </p:cxnSp>
      <p:cxnSp>
        <p:nvCxnSpPr>
          <p:cNvPr id="98328" name="AutoShape 24"/>
          <p:cNvCxnSpPr>
            <a:stCxn id="98307" idx="3"/>
            <a:endCxn id="98322" idx="1"/>
          </p:cNvCxnSpPr>
          <p:nvPr/>
        </p:nvCxnSpPr>
        <p:spPr>
          <a:xfrm>
            <a:off x="2900363" y="2630488"/>
            <a:ext cx="446087" cy="1884362"/>
          </a:xfrm>
          <a:prstGeom prst="bentConnector3">
            <a:avLst>
              <a:gd name="adj1" fmla="val 49824"/>
            </a:avLst>
          </a:prstGeom>
          <a:ln w="9525" cap="flat" cmpd="sng">
            <a:solidFill>
              <a:schemeClr val="tx1"/>
            </a:solidFill>
            <a:prstDash val="solid"/>
            <a:miter/>
            <a:headEnd type="none" w="med" len="med"/>
            <a:tailEnd type="none" w="med" len="med"/>
          </a:ln>
        </p:spPr>
      </p:cxnSp>
      <p:sp>
        <p:nvSpPr>
          <p:cNvPr id="98329" name="Text Box 25"/>
          <p:cNvSpPr txBox="1"/>
          <p:nvPr/>
        </p:nvSpPr>
        <p:spPr>
          <a:xfrm>
            <a:off x="5962650" y="3073400"/>
            <a:ext cx="1079500" cy="400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000"/>
              <a:t>Obligación de guardar la cosa</a:t>
            </a:r>
            <a:endParaRPr lang="es-ES_tradnl" altLang="es-CL" sz="2400"/>
          </a:p>
        </p:txBody>
      </p:sp>
      <p:sp>
        <p:nvSpPr>
          <p:cNvPr id="98330" name="Text Box 26"/>
          <p:cNvSpPr txBox="1"/>
          <p:nvPr/>
        </p:nvSpPr>
        <p:spPr>
          <a:xfrm>
            <a:off x="5962650" y="4243388"/>
            <a:ext cx="1079500" cy="5524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000"/>
              <a:t>Obligación de restituir el depósito</a:t>
            </a:r>
            <a:endParaRPr lang="es-ES_tradnl" altLang="es-CL" sz="1000"/>
          </a:p>
        </p:txBody>
      </p:sp>
      <p:sp>
        <p:nvSpPr>
          <p:cNvPr id="98331" name="Text Box 27"/>
          <p:cNvSpPr txBox="1"/>
          <p:nvPr/>
        </p:nvSpPr>
        <p:spPr>
          <a:xfrm>
            <a:off x="6013450" y="5157788"/>
            <a:ext cx="2087563" cy="400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000"/>
              <a:t>Principio general. No contrae ninguna obligación</a:t>
            </a:r>
            <a:endParaRPr lang="es-ES_tradnl" altLang="es-CL" sz="2400"/>
          </a:p>
        </p:txBody>
      </p:sp>
      <p:sp>
        <p:nvSpPr>
          <p:cNvPr id="98332" name="Text Box 28"/>
          <p:cNvSpPr txBox="1"/>
          <p:nvPr/>
        </p:nvSpPr>
        <p:spPr>
          <a:xfrm>
            <a:off x="6013450" y="5767388"/>
            <a:ext cx="2087563"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000"/>
              <a:t>Excepción. Caso de expensas</a:t>
            </a:r>
            <a:endParaRPr lang="es-ES_tradnl" altLang="es-CL" sz="1000"/>
          </a:p>
        </p:txBody>
      </p:sp>
      <p:sp>
        <p:nvSpPr>
          <p:cNvPr id="98333" name="Text Box 29"/>
          <p:cNvSpPr txBox="1"/>
          <p:nvPr/>
        </p:nvSpPr>
        <p:spPr>
          <a:xfrm>
            <a:off x="3348038" y="6021388"/>
            <a:ext cx="1584325"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Derecho de retención del depositario</a:t>
            </a:r>
            <a:endParaRPr lang="es-ES_tradnl" altLang="es-CL" sz="2400"/>
          </a:p>
        </p:txBody>
      </p:sp>
      <p:cxnSp>
        <p:nvCxnSpPr>
          <p:cNvPr id="98334" name="AutoShape 30"/>
          <p:cNvCxnSpPr>
            <a:stCxn id="98307" idx="3"/>
            <a:endCxn id="98333" idx="1"/>
          </p:cNvCxnSpPr>
          <p:nvPr/>
        </p:nvCxnSpPr>
        <p:spPr>
          <a:xfrm>
            <a:off x="2900363" y="2630488"/>
            <a:ext cx="447675" cy="3621087"/>
          </a:xfrm>
          <a:prstGeom prst="bentConnector3">
            <a:avLst>
              <a:gd name="adj1" fmla="val 49644"/>
            </a:avLst>
          </a:prstGeom>
          <a:ln w="9525" cap="flat" cmpd="sng">
            <a:solidFill>
              <a:schemeClr val="tx1"/>
            </a:solidFill>
            <a:prstDash val="solid"/>
            <a:miter/>
            <a:headEnd type="none" w="med" len="med"/>
            <a:tailEnd type="none" w="med" len="med"/>
          </a:ln>
        </p:spPr>
      </p:cxnSp>
      <p:sp>
        <p:nvSpPr>
          <p:cNvPr id="98335" name="Text Box 31"/>
          <p:cNvSpPr txBox="1"/>
          <p:nvPr/>
        </p:nvSpPr>
        <p:spPr>
          <a:xfrm>
            <a:off x="7186613" y="2492375"/>
            <a:ext cx="1389062" cy="16160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000"/>
              <a:t> Grado de responsabilidad del depositario.</a:t>
            </a:r>
            <a:endParaRPr lang="es-ES" altLang="es-CL" sz="1000"/>
          </a:p>
          <a:p>
            <a:pPr marL="0" lvl="0" indent="0">
              <a:spcBef>
                <a:spcPct val="0"/>
              </a:spcBef>
            </a:pPr>
            <a:r>
              <a:rPr lang="es-ES" altLang="es-CL" sz="1000"/>
              <a:t> No puede usar la cosa sin el consentimiento del depositante</a:t>
            </a:r>
            <a:endParaRPr lang="es-ES" altLang="es-CL" sz="1000"/>
          </a:p>
          <a:p>
            <a:pPr marL="0" lvl="0" indent="0">
              <a:spcBef>
                <a:spcPct val="0"/>
              </a:spcBef>
            </a:pPr>
            <a:r>
              <a:rPr lang="es-ES" altLang="es-CL" sz="1000"/>
              <a:t> Debe respetar los sellos y cerraduras del bulto que contenga la cosa</a:t>
            </a:r>
            <a:endParaRPr lang="es-ES" altLang="es-CL" sz="1000"/>
          </a:p>
        </p:txBody>
      </p:sp>
      <p:sp>
        <p:nvSpPr>
          <p:cNvPr id="98336" name="AutoShape 32"/>
          <p:cNvSpPr/>
          <p:nvPr/>
        </p:nvSpPr>
        <p:spPr>
          <a:xfrm>
            <a:off x="7113588" y="2492375"/>
            <a:ext cx="73025" cy="1584325"/>
          </a:xfrm>
          <a:prstGeom prst="leftBrace">
            <a:avLst>
              <a:gd name="adj1" fmla="val 180797"/>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98337" name="AutoShape 33"/>
          <p:cNvCxnSpPr>
            <a:stCxn id="98324" idx="3"/>
            <a:endCxn id="98329" idx="1"/>
          </p:cNvCxnSpPr>
          <p:nvPr/>
        </p:nvCxnSpPr>
        <p:spPr>
          <a:xfrm flipV="1">
            <a:off x="5653088" y="3273425"/>
            <a:ext cx="309562" cy="612775"/>
          </a:xfrm>
          <a:prstGeom prst="bentConnector3">
            <a:avLst>
              <a:gd name="adj1" fmla="val 49745"/>
            </a:avLst>
          </a:prstGeom>
          <a:ln w="9525" cap="flat" cmpd="sng">
            <a:solidFill>
              <a:schemeClr val="tx1"/>
            </a:solidFill>
            <a:prstDash val="solid"/>
            <a:miter/>
            <a:headEnd type="none" w="med" len="med"/>
            <a:tailEnd type="none" w="med" len="med"/>
          </a:ln>
        </p:spPr>
      </p:cxnSp>
      <p:cxnSp>
        <p:nvCxnSpPr>
          <p:cNvPr id="98338" name="AutoShape 34"/>
          <p:cNvCxnSpPr>
            <a:stCxn id="98324" idx="3"/>
            <a:endCxn id="98330" idx="1"/>
          </p:cNvCxnSpPr>
          <p:nvPr/>
        </p:nvCxnSpPr>
        <p:spPr>
          <a:xfrm>
            <a:off x="5653088" y="3886200"/>
            <a:ext cx="309562" cy="633413"/>
          </a:xfrm>
          <a:prstGeom prst="bentConnector3">
            <a:avLst>
              <a:gd name="adj1" fmla="val 49745"/>
            </a:avLst>
          </a:prstGeom>
          <a:ln w="9525" cap="flat" cmpd="sng">
            <a:solidFill>
              <a:schemeClr val="tx1"/>
            </a:solidFill>
            <a:prstDash val="solid"/>
            <a:miter/>
            <a:headEnd type="none" w="med" len="med"/>
            <a:tailEnd type="none" w="med" len="med"/>
          </a:ln>
        </p:spPr>
      </p:cxnSp>
      <p:sp>
        <p:nvSpPr>
          <p:cNvPr id="98339" name="Text Box 35"/>
          <p:cNvSpPr txBox="1"/>
          <p:nvPr/>
        </p:nvSpPr>
        <p:spPr>
          <a:xfrm>
            <a:off x="7131050" y="4192588"/>
            <a:ext cx="2192338" cy="7016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000"/>
              <a:t> Cómo debe hacerse la restitución</a:t>
            </a:r>
            <a:endParaRPr lang="es-ES" altLang="es-CL" sz="1000"/>
          </a:p>
          <a:p>
            <a:pPr marL="0" lvl="0" indent="0">
              <a:spcBef>
                <a:spcPct val="0"/>
              </a:spcBef>
            </a:pPr>
            <a:r>
              <a:rPr lang="es-ES" altLang="es-CL" sz="1000"/>
              <a:t> Responsabilidad de la restitución</a:t>
            </a:r>
            <a:endParaRPr lang="es-ES" altLang="es-CL" sz="1000"/>
          </a:p>
          <a:p>
            <a:pPr marL="0" lvl="0" indent="0">
              <a:spcBef>
                <a:spcPct val="0"/>
              </a:spcBef>
            </a:pPr>
            <a:r>
              <a:rPr lang="es-ES" altLang="es-CL" sz="1000"/>
              <a:t> Excepción del depósito irregular</a:t>
            </a:r>
            <a:endParaRPr lang="es-ES" altLang="es-CL" sz="1000"/>
          </a:p>
          <a:p>
            <a:pPr marL="0" lvl="0" indent="0">
              <a:spcBef>
                <a:spcPct val="0"/>
              </a:spcBef>
            </a:pPr>
            <a:r>
              <a:rPr lang="es-ES" altLang="es-CL" sz="1000"/>
              <a:t> Cuándo debe efectuarse</a:t>
            </a:r>
            <a:endParaRPr lang="es-ES" altLang="es-CL" sz="1000"/>
          </a:p>
        </p:txBody>
      </p:sp>
      <p:sp>
        <p:nvSpPr>
          <p:cNvPr id="98340" name="AutoShape 36"/>
          <p:cNvSpPr/>
          <p:nvPr/>
        </p:nvSpPr>
        <p:spPr>
          <a:xfrm>
            <a:off x="7092950" y="4221163"/>
            <a:ext cx="71438" cy="576262"/>
          </a:xfrm>
          <a:prstGeom prst="leftBrace">
            <a:avLst>
              <a:gd name="adj1" fmla="val 67221"/>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98341" name="AutoShape 37"/>
          <p:cNvCxnSpPr>
            <a:stCxn id="98323" idx="3"/>
            <a:endCxn id="98331" idx="1"/>
          </p:cNvCxnSpPr>
          <p:nvPr/>
        </p:nvCxnSpPr>
        <p:spPr>
          <a:xfrm flipV="1">
            <a:off x="5724525" y="5357813"/>
            <a:ext cx="288925" cy="217487"/>
          </a:xfrm>
          <a:prstGeom prst="bentConnector3">
            <a:avLst>
              <a:gd name="adj1" fmla="val 49449"/>
            </a:avLst>
          </a:prstGeom>
          <a:ln w="9525" cap="flat" cmpd="sng">
            <a:solidFill>
              <a:schemeClr val="tx1"/>
            </a:solidFill>
            <a:prstDash val="solid"/>
            <a:miter/>
            <a:headEnd type="none" w="med" len="med"/>
            <a:tailEnd type="none" w="med" len="med"/>
          </a:ln>
        </p:spPr>
      </p:cxnSp>
      <p:cxnSp>
        <p:nvCxnSpPr>
          <p:cNvPr id="98342" name="AutoShape 38"/>
          <p:cNvCxnSpPr>
            <a:stCxn id="98323" idx="3"/>
            <a:endCxn id="98332" idx="1"/>
          </p:cNvCxnSpPr>
          <p:nvPr/>
        </p:nvCxnSpPr>
        <p:spPr>
          <a:xfrm>
            <a:off x="5724525" y="5575300"/>
            <a:ext cx="288925" cy="315913"/>
          </a:xfrm>
          <a:prstGeom prst="bentConnector3">
            <a:avLst>
              <a:gd name="adj1" fmla="val 49449"/>
            </a:avLst>
          </a:prstGeom>
          <a:ln w="9525" cap="flat" cmpd="sng">
            <a:solidFill>
              <a:schemeClr val="tx1"/>
            </a:solidFill>
            <a:prstDash val="solid"/>
            <a:miter/>
            <a:headEnd type="none" w="med" len="med"/>
            <a:tailEnd type="none" w="med" len="med"/>
          </a:ln>
        </p:spPr>
      </p:cxnSp>
      <p:sp>
        <p:nvSpPr>
          <p:cNvPr id="98343" name="Text Box 39"/>
          <p:cNvSpPr txBox="1"/>
          <p:nvPr/>
        </p:nvSpPr>
        <p:spPr>
          <a:xfrm>
            <a:off x="4237038" y="2239963"/>
            <a:ext cx="1676400" cy="3968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000"/>
              <a:t> Incapacidad del depositante</a:t>
            </a:r>
            <a:endParaRPr lang="es-ES" altLang="es-CL" sz="1000"/>
          </a:p>
          <a:p>
            <a:pPr marL="0" lvl="0" indent="0">
              <a:spcBef>
                <a:spcPct val="0"/>
              </a:spcBef>
            </a:pPr>
            <a:r>
              <a:rPr lang="es-ES" altLang="es-CL" sz="1000"/>
              <a:t> Incapacidad del depositario</a:t>
            </a:r>
            <a:endParaRPr lang="es-ES" altLang="es-CL" sz="10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32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99330" name="Text Box 2"/>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 Depósito propiamente dicho</a:t>
            </a:r>
            <a:endParaRPr lang="es-ES_tradnl" altLang="es-CL" sz="2400" i="1"/>
          </a:p>
        </p:txBody>
      </p:sp>
      <p:sp>
        <p:nvSpPr>
          <p:cNvPr id="99331" name="Text Box 3"/>
          <p:cNvSpPr txBox="1"/>
          <p:nvPr/>
        </p:nvSpPr>
        <p:spPr>
          <a:xfrm>
            <a:off x="1666875" y="4149725"/>
            <a:ext cx="1208088"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Depósito necesario</a:t>
            </a:r>
            <a:endParaRPr lang="es-ES_tradnl" altLang="es-CL" sz="2000" b="1">
              <a:latin typeface="Arial" panose="020B0604020202020204" pitchFamily="34" charset="0"/>
            </a:endParaRPr>
          </a:p>
        </p:txBody>
      </p:sp>
      <p:sp>
        <p:nvSpPr>
          <p:cNvPr id="99332" name="Text Box 4"/>
          <p:cNvSpPr txBox="1"/>
          <p:nvPr/>
        </p:nvSpPr>
        <p:spPr>
          <a:xfrm>
            <a:off x="250825" y="2852738"/>
            <a:ext cx="1154113" cy="652462"/>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Depósito propiamente dicho</a:t>
            </a:r>
            <a:endParaRPr lang="es-ES_tradnl" altLang="es-CL" sz="1200" b="1">
              <a:latin typeface="Arial" panose="020B0604020202020204" pitchFamily="34" charset="0"/>
            </a:endParaRPr>
          </a:p>
        </p:txBody>
      </p:sp>
      <p:sp>
        <p:nvSpPr>
          <p:cNvPr id="99333" name="Text Box 5"/>
          <p:cNvSpPr txBox="1"/>
          <p:nvPr/>
        </p:nvSpPr>
        <p:spPr>
          <a:xfrm>
            <a:off x="1677988" y="1663700"/>
            <a:ext cx="935037" cy="469900"/>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Depósito</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voluntario</a:t>
            </a:r>
            <a:endParaRPr lang="es-ES_tradnl" altLang="es-CL" sz="2000" b="1">
              <a:latin typeface="Arial" panose="020B0604020202020204" pitchFamily="34" charset="0"/>
            </a:endParaRPr>
          </a:p>
        </p:txBody>
      </p:sp>
      <p:cxnSp>
        <p:nvCxnSpPr>
          <p:cNvPr id="99334" name="AutoShape 6"/>
          <p:cNvCxnSpPr>
            <a:stCxn id="99332" idx="3"/>
            <a:endCxn id="99331" idx="1"/>
          </p:cNvCxnSpPr>
          <p:nvPr/>
        </p:nvCxnSpPr>
        <p:spPr>
          <a:xfrm>
            <a:off x="1404938" y="3179763"/>
            <a:ext cx="261937" cy="1204912"/>
          </a:xfrm>
          <a:prstGeom prst="bentConnector3">
            <a:avLst>
              <a:gd name="adj1" fmla="val 49699"/>
            </a:avLst>
          </a:prstGeom>
          <a:ln w="9525" cap="flat" cmpd="sng">
            <a:solidFill>
              <a:schemeClr val="tx1"/>
            </a:solidFill>
            <a:prstDash val="solid"/>
            <a:miter/>
            <a:headEnd type="none" w="med" len="med"/>
            <a:tailEnd type="none" w="med" len="med"/>
          </a:ln>
        </p:spPr>
      </p:cxnSp>
      <p:cxnSp>
        <p:nvCxnSpPr>
          <p:cNvPr id="99335" name="AutoShape 7"/>
          <p:cNvCxnSpPr>
            <a:stCxn id="99332" idx="3"/>
            <a:endCxn id="99333" idx="1"/>
          </p:cNvCxnSpPr>
          <p:nvPr/>
        </p:nvCxnSpPr>
        <p:spPr>
          <a:xfrm flipV="1">
            <a:off x="1404938" y="1898650"/>
            <a:ext cx="273050" cy="1281113"/>
          </a:xfrm>
          <a:prstGeom prst="bentConnector3">
            <a:avLst>
              <a:gd name="adj1" fmla="val 49417"/>
            </a:avLst>
          </a:prstGeom>
          <a:ln w="9525" cap="flat" cmpd="sng">
            <a:solidFill>
              <a:schemeClr val="tx1"/>
            </a:solidFill>
            <a:prstDash val="solid"/>
            <a:miter/>
            <a:headEnd type="none" w="med" len="med"/>
            <a:tailEnd type="none" w="med" len="med"/>
          </a:ln>
        </p:spPr>
      </p:cxnSp>
      <p:sp>
        <p:nvSpPr>
          <p:cNvPr id="99336" name="Text Box 8"/>
          <p:cNvSpPr txBox="1"/>
          <p:nvPr/>
        </p:nvSpPr>
        <p:spPr>
          <a:xfrm>
            <a:off x="3348038" y="1638300"/>
            <a:ext cx="79216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Concepto</a:t>
            </a:r>
            <a:endParaRPr lang="es-ES_tradnl" altLang="es-CL" sz="1200">
              <a:solidFill>
                <a:srgbClr val="000000"/>
              </a:solidFill>
            </a:endParaRPr>
          </a:p>
        </p:txBody>
      </p:sp>
      <p:sp>
        <p:nvSpPr>
          <p:cNvPr id="99337" name="Text Box 9"/>
          <p:cNvSpPr txBox="1"/>
          <p:nvPr/>
        </p:nvSpPr>
        <p:spPr>
          <a:xfrm>
            <a:off x="3348038" y="2781300"/>
            <a:ext cx="935037"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Reglas especiales</a:t>
            </a:r>
            <a:endParaRPr lang="es-ES_tradnl" altLang="es-CL" sz="1200">
              <a:solidFill>
                <a:srgbClr val="000000"/>
              </a:solidFill>
            </a:endParaRPr>
          </a:p>
        </p:txBody>
      </p:sp>
      <p:sp>
        <p:nvSpPr>
          <p:cNvPr id="99338" name="Text Box 10"/>
          <p:cNvSpPr txBox="1"/>
          <p:nvPr/>
        </p:nvSpPr>
        <p:spPr>
          <a:xfrm>
            <a:off x="3351213" y="3976688"/>
            <a:ext cx="2157412"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Depósito necesario de que se hace cargo un incapaz </a:t>
            </a:r>
            <a:endParaRPr lang="es-ES_tradnl" altLang="es-CL" sz="1200"/>
          </a:p>
        </p:txBody>
      </p:sp>
      <p:cxnSp>
        <p:nvCxnSpPr>
          <p:cNvPr id="99339" name="AutoShape 11"/>
          <p:cNvCxnSpPr>
            <a:stCxn id="99331" idx="3"/>
            <a:endCxn id="99336" idx="1"/>
          </p:cNvCxnSpPr>
          <p:nvPr/>
        </p:nvCxnSpPr>
        <p:spPr>
          <a:xfrm flipV="1">
            <a:off x="2874963" y="1778000"/>
            <a:ext cx="473075" cy="2606675"/>
          </a:xfrm>
          <a:prstGeom prst="bentConnector3">
            <a:avLst>
              <a:gd name="adj1" fmla="val 49667"/>
            </a:avLst>
          </a:prstGeom>
          <a:ln w="9525" cap="flat" cmpd="sng">
            <a:solidFill>
              <a:schemeClr val="tx1"/>
            </a:solidFill>
            <a:prstDash val="solid"/>
            <a:miter/>
            <a:headEnd type="none" w="med" len="med"/>
            <a:tailEnd type="none" w="med" len="med"/>
          </a:ln>
        </p:spPr>
      </p:cxnSp>
      <p:cxnSp>
        <p:nvCxnSpPr>
          <p:cNvPr id="99340" name="AutoShape 12"/>
          <p:cNvCxnSpPr>
            <a:stCxn id="99331" idx="3"/>
            <a:endCxn id="99337" idx="1"/>
          </p:cNvCxnSpPr>
          <p:nvPr/>
        </p:nvCxnSpPr>
        <p:spPr>
          <a:xfrm flipV="1">
            <a:off x="2874963" y="3011488"/>
            <a:ext cx="473075" cy="1373187"/>
          </a:xfrm>
          <a:prstGeom prst="bentConnector3">
            <a:avLst>
              <a:gd name="adj1" fmla="val 49667"/>
            </a:avLst>
          </a:prstGeom>
          <a:ln w="9525" cap="flat" cmpd="sng">
            <a:solidFill>
              <a:schemeClr val="tx1"/>
            </a:solidFill>
            <a:prstDash val="solid"/>
            <a:miter/>
            <a:headEnd type="none" w="med" len="med"/>
            <a:tailEnd type="none" w="med" len="med"/>
          </a:ln>
        </p:spPr>
      </p:cxnSp>
      <p:sp>
        <p:nvSpPr>
          <p:cNvPr id="99341" name="Rectangle 13"/>
          <p:cNvSpPr/>
          <p:nvPr/>
        </p:nvSpPr>
        <p:spPr>
          <a:xfrm>
            <a:off x="5219700" y="1341438"/>
            <a:ext cx="3417888" cy="1008062"/>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t>Artículo 2236</a:t>
            </a:r>
            <a:r>
              <a:rPr lang="es-ES" altLang="es-CL" sz="1200"/>
              <a:t>. El depósito propiamente dicho se llama necesario, cuando la elección de depositario no depende de la libre voluntad del depositante, como en el caso de un incendio, ruina, saqueo, u otra calamidad semejante.</a:t>
            </a:r>
            <a:endParaRPr lang="es-ES" altLang="es-CL" sz="2400"/>
          </a:p>
        </p:txBody>
      </p:sp>
      <p:sp>
        <p:nvSpPr>
          <p:cNvPr id="99342" name="Text Box 14"/>
          <p:cNvSpPr txBox="1"/>
          <p:nvPr/>
        </p:nvSpPr>
        <p:spPr>
          <a:xfrm>
            <a:off x="3368675" y="5184775"/>
            <a:ext cx="288131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Depósito de efectos en hoteles y posadas</a:t>
            </a:r>
            <a:endParaRPr lang="es-ES_tradnl" altLang="es-CL" sz="2400"/>
          </a:p>
        </p:txBody>
      </p:sp>
      <p:cxnSp>
        <p:nvCxnSpPr>
          <p:cNvPr id="99343" name="AutoShape 15"/>
          <p:cNvCxnSpPr>
            <a:stCxn id="99331" idx="3"/>
            <a:endCxn id="99342" idx="1"/>
          </p:cNvCxnSpPr>
          <p:nvPr/>
        </p:nvCxnSpPr>
        <p:spPr>
          <a:xfrm>
            <a:off x="2874963" y="4384675"/>
            <a:ext cx="493712" cy="939800"/>
          </a:xfrm>
          <a:prstGeom prst="bentConnector3">
            <a:avLst>
              <a:gd name="adj1" fmla="val 49838"/>
            </a:avLst>
          </a:prstGeom>
          <a:ln w="9525" cap="flat" cmpd="sng">
            <a:solidFill>
              <a:schemeClr val="tx1"/>
            </a:solidFill>
            <a:prstDash val="solid"/>
            <a:miter/>
            <a:headEnd type="none" w="med" len="med"/>
            <a:tailEnd type="none" w="med" len="med"/>
          </a:ln>
        </p:spPr>
      </p:cxnSp>
      <p:sp>
        <p:nvSpPr>
          <p:cNvPr id="99344" name="Text Box 16"/>
          <p:cNvSpPr txBox="1"/>
          <p:nvPr/>
        </p:nvSpPr>
        <p:spPr>
          <a:xfrm>
            <a:off x="4351338" y="2781300"/>
            <a:ext cx="3362325"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 altLang="es-CL" sz="1200"/>
              <a:t> No se aplican limitaciones a la prueba testimonial.</a:t>
            </a:r>
            <a:endParaRPr lang="es-ES" altLang="es-CL" sz="1200"/>
          </a:p>
          <a:p>
            <a:pPr marL="0" lvl="0" indent="0">
              <a:spcBef>
                <a:spcPct val="0"/>
              </a:spcBef>
            </a:pPr>
            <a:r>
              <a:rPr lang="es-ES" altLang="es-CL" sz="1200"/>
              <a:t> Distinta responsabilidad </a:t>
            </a:r>
            <a:endParaRPr lang="es-ES" altLang="es-CL" sz="1200"/>
          </a:p>
        </p:txBody>
      </p:sp>
      <p:sp>
        <p:nvSpPr>
          <p:cNvPr id="99345" name="Text Box 17"/>
          <p:cNvSpPr txBox="1"/>
          <p:nvPr/>
        </p:nvSpPr>
        <p:spPr>
          <a:xfrm>
            <a:off x="6516688" y="4740275"/>
            <a:ext cx="1152525"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000"/>
              <a:t>Responsabilidad</a:t>
            </a:r>
            <a:endParaRPr lang="es-ES_tradnl" altLang="es-CL" sz="1000"/>
          </a:p>
        </p:txBody>
      </p:sp>
      <p:sp>
        <p:nvSpPr>
          <p:cNvPr id="99346" name="Text Box 18"/>
          <p:cNvSpPr txBox="1"/>
          <p:nvPr/>
        </p:nvSpPr>
        <p:spPr>
          <a:xfrm>
            <a:off x="6516688" y="5172075"/>
            <a:ext cx="1152525" cy="400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000"/>
              <a:t>Obligación de información </a:t>
            </a:r>
            <a:endParaRPr lang="es-ES_tradnl" altLang="es-CL" sz="1000"/>
          </a:p>
        </p:txBody>
      </p:sp>
      <p:sp>
        <p:nvSpPr>
          <p:cNvPr id="99347" name="Text Box 19"/>
          <p:cNvSpPr txBox="1"/>
          <p:nvPr/>
        </p:nvSpPr>
        <p:spPr>
          <a:xfrm>
            <a:off x="6516688" y="5748338"/>
            <a:ext cx="1584325" cy="2476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000"/>
              <a:t>Caso de daño, hurto o robo</a:t>
            </a:r>
            <a:endParaRPr lang="es-ES_tradnl" altLang="es-CL" sz="2400"/>
          </a:p>
        </p:txBody>
      </p:sp>
      <p:cxnSp>
        <p:nvCxnSpPr>
          <p:cNvPr id="99348" name="AutoShape 20"/>
          <p:cNvCxnSpPr>
            <a:stCxn id="99342" idx="3"/>
            <a:endCxn id="99345" idx="1"/>
          </p:cNvCxnSpPr>
          <p:nvPr/>
        </p:nvCxnSpPr>
        <p:spPr>
          <a:xfrm flipV="1">
            <a:off x="6249988" y="4864100"/>
            <a:ext cx="266700" cy="460375"/>
          </a:xfrm>
          <a:prstGeom prst="bentConnector3">
            <a:avLst>
              <a:gd name="adj1" fmla="val 49403"/>
            </a:avLst>
          </a:prstGeom>
          <a:ln w="9525" cap="flat" cmpd="sng">
            <a:solidFill>
              <a:schemeClr val="tx1"/>
            </a:solidFill>
            <a:prstDash val="solid"/>
            <a:miter/>
            <a:headEnd type="none" w="med" len="med"/>
            <a:tailEnd type="none" w="med" len="med"/>
          </a:ln>
        </p:spPr>
      </p:cxnSp>
      <p:cxnSp>
        <p:nvCxnSpPr>
          <p:cNvPr id="99349" name="AutoShape 21"/>
          <p:cNvCxnSpPr>
            <a:stCxn id="99342" idx="3"/>
            <a:endCxn id="99346" idx="1"/>
          </p:cNvCxnSpPr>
          <p:nvPr/>
        </p:nvCxnSpPr>
        <p:spPr>
          <a:xfrm>
            <a:off x="6249988" y="5324475"/>
            <a:ext cx="266700" cy="47625"/>
          </a:xfrm>
          <a:prstGeom prst="bentConnector3">
            <a:avLst>
              <a:gd name="adj1" fmla="val 49403"/>
            </a:avLst>
          </a:prstGeom>
          <a:ln w="9525" cap="flat" cmpd="sng">
            <a:solidFill>
              <a:schemeClr val="tx1"/>
            </a:solidFill>
            <a:prstDash val="solid"/>
            <a:miter/>
            <a:headEnd type="none" w="med" len="med"/>
            <a:tailEnd type="none" w="med" len="med"/>
          </a:ln>
        </p:spPr>
      </p:cxnSp>
      <p:cxnSp>
        <p:nvCxnSpPr>
          <p:cNvPr id="99350" name="AutoShape 22"/>
          <p:cNvCxnSpPr>
            <a:stCxn id="99342" idx="3"/>
            <a:endCxn id="99347" idx="1"/>
          </p:cNvCxnSpPr>
          <p:nvPr/>
        </p:nvCxnSpPr>
        <p:spPr>
          <a:xfrm>
            <a:off x="6249988" y="5324475"/>
            <a:ext cx="266700" cy="547688"/>
          </a:xfrm>
          <a:prstGeom prst="bentConnector3">
            <a:avLst>
              <a:gd name="adj1" fmla="val 49403"/>
            </a:avLst>
          </a:prstGeom>
          <a:ln w="9525" cap="flat" cmpd="sng">
            <a:solidFill>
              <a:schemeClr val="tx1"/>
            </a:solidFill>
            <a:prstDash val="solid"/>
            <a:miter/>
            <a:headEnd type="none" w="med" len="med"/>
            <a:tailEnd type="none" w="med" len="med"/>
          </a:ln>
        </p:spPr>
      </p:cxnSp>
      <p:cxnSp>
        <p:nvCxnSpPr>
          <p:cNvPr id="99351" name="AutoShape 23"/>
          <p:cNvCxnSpPr>
            <a:stCxn id="99331" idx="3"/>
            <a:endCxn id="99338" idx="1"/>
          </p:cNvCxnSpPr>
          <p:nvPr/>
        </p:nvCxnSpPr>
        <p:spPr>
          <a:xfrm flipV="1">
            <a:off x="2874963" y="4206875"/>
            <a:ext cx="476250" cy="177800"/>
          </a:xfrm>
          <a:prstGeom prst="bentConnector3">
            <a:avLst>
              <a:gd name="adj1" fmla="val 49667"/>
            </a:avLst>
          </a:prstGeom>
          <a:ln w="9525" cap="flat" cmpd="sng">
            <a:solidFill>
              <a:schemeClr val="tx1"/>
            </a:solidFill>
            <a:prstDash val="solid"/>
            <a:miter/>
            <a:headEnd type="none" w="med" len="med"/>
            <a:tailEnd type="none" w="med" len="me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21506" name="Text Box 2"/>
          <p:cNvSpPr txBox="1"/>
          <p:nvPr/>
        </p:nvSpPr>
        <p:spPr>
          <a:xfrm>
            <a:off x="539750" y="3559175"/>
            <a:ext cx="1628775" cy="7334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CONTRATOS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CONMUTATIVOS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Y ALEATORIOS</a:t>
            </a:r>
            <a:endParaRPr lang="es-ES_tradnl" altLang="es-CL" sz="1400">
              <a:latin typeface="Arial" panose="020B0604020202020204" pitchFamily="34" charset="0"/>
            </a:endParaRPr>
          </a:p>
        </p:txBody>
      </p:sp>
      <p:sp>
        <p:nvSpPr>
          <p:cNvPr id="21507" name="Text Box 3"/>
          <p:cNvSpPr txBox="1"/>
          <p:nvPr/>
        </p:nvSpPr>
        <p:spPr>
          <a:xfrm>
            <a:off x="2935288" y="2047875"/>
            <a:ext cx="3311525" cy="17970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Artículo 1441</a:t>
            </a:r>
            <a:r>
              <a:rPr lang="es-ES_tradnl" altLang="es-CL" sz="1400">
                <a:latin typeface="Arial" panose="020B0604020202020204" pitchFamily="34" charset="0"/>
              </a:rPr>
              <a:t>. </a:t>
            </a:r>
            <a:r>
              <a:rPr lang="es-CL" altLang="es-CL" sz="1400"/>
              <a:t>El contrato oneroso es </a:t>
            </a:r>
            <a:r>
              <a:rPr lang="es-CL" altLang="es-CL" sz="1400" i="1"/>
              <a:t>conmutativo</a:t>
            </a:r>
            <a:r>
              <a:rPr lang="es-CL" altLang="es-CL" sz="1400"/>
              <a:t>, cuando cada una de las partes se obliga a dar o hacer una cosa que se mira como equivalente a lo que la otra parte debe dar o hacer a su vez; y si el equivalente consiste en una contingencia incierta de ganancia o pérdida, se llama </a:t>
            </a:r>
            <a:r>
              <a:rPr lang="es-CL" altLang="es-CL" sz="1400" i="1"/>
              <a:t>aleatorio</a:t>
            </a:r>
            <a:r>
              <a:rPr lang="es-CL" altLang="es-CL" sz="1400"/>
              <a:t>.</a:t>
            </a:r>
            <a:endParaRPr lang="es-ES_tradnl" altLang="es-CL" sz="1400"/>
          </a:p>
        </p:txBody>
      </p:sp>
      <p:sp>
        <p:nvSpPr>
          <p:cNvPr id="21508" name="Text Box 4"/>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Clasificación de los contratos</a:t>
            </a:r>
            <a:endParaRPr lang="es-ES_tradnl" altLang="es-CL" sz="2400" i="1"/>
          </a:p>
        </p:txBody>
      </p:sp>
      <p:sp>
        <p:nvSpPr>
          <p:cNvPr id="21509" name="Text Box 5"/>
          <p:cNvSpPr txBox="1"/>
          <p:nvPr/>
        </p:nvSpPr>
        <p:spPr>
          <a:xfrm>
            <a:off x="2933700" y="4792663"/>
            <a:ext cx="1262063"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IMPORTANCIA</a:t>
            </a:r>
            <a:endParaRPr lang="es-ES_tradnl" altLang="es-CL" sz="1200" b="1">
              <a:latin typeface="Arial" panose="020B0604020202020204" pitchFamily="34" charset="0"/>
            </a:endParaRPr>
          </a:p>
        </p:txBody>
      </p:sp>
      <p:cxnSp>
        <p:nvCxnSpPr>
          <p:cNvPr id="21510" name="AutoShape 6"/>
          <p:cNvCxnSpPr>
            <a:stCxn id="21506" idx="3"/>
            <a:endCxn id="21507" idx="1"/>
          </p:cNvCxnSpPr>
          <p:nvPr/>
        </p:nvCxnSpPr>
        <p:spPr>
          <a:xfrm flipV="1">
            <a:off x="2168525" y="2946400"/>
            <a:ext cx="766763" cy="979488"/>
          </a:xfrm>
          <a:prstGeom prst="bentConnector3">
            <a:avLst>
              <a:gd name="adj1" fmla="val 49898"/>
            </a:avLst>
          </a:prstGeom>
          <a:ln w="9525" cap="flat" cmpd="sng">
            <a:solidFill>
              <a:schemeClr val="tx1"/>
            </a:solidFill>
            <a:prstDash val="solid"/>
            <a:miter/>
            <a:headEnd type="none" w="med" len="med"/>
            <a:tailEnd type="none" w="med" len="med"/>
          </a:ln>
        </p:spPr>
      </p:cxnSp>
      <p:cxnSp>
        <p:nvCxnSpPr>
          <p:cNvPr id="21511" name="AutoShape 7"/>
          <p:cNvCxnSpPr>
            <a:stCxn id="21506" idx="3"/>
            <a:endCxn id="21509" idx="1"/>
          </p:cNvCxnSpPr>
          <p:nvPr/>
        </p:nvCxnSpPr>
        <p:spPr>
          <a:xfrm>
            <a:off x="2168525" y="3925888"/>
            <a:ext cx="765175" cy="1006475"/>
          </a:xfrm>
          <a:prstGeom prst="bentConnector3">
            <a:avLst>
              <a:gd name="adj1" fmla="val 50000"/>
            </a:avLst>
          </a:prstGeom>
          <a:ln w="9525" cap="flat" cmpd="sng">
            <a:solidFill>
              <a:schemeClr val="tx1"/>
            </a:solidFill>
            <a:prstDash val="solid"/>
            <a:miter/>
            <a:headEnd type="none" w="med" len="med"/>
            <a:tailEnd type="none" w="med" len="med"/>
          </a:ln>
        </p:spPr>
      </p:cxnSp>
      <p:sp>
        <p:nvSpPr>
          <p:cNvPr id="21512" name="Text Box 8"/>
          <p:cNvSpPr txBox="1"/>
          <p:nvPr/>
        </p:nvSpPr>
        <p:spPr>
          <a:xfrm>
            <a:off x="4437063" y="4567238"/>
            <a:ext cx="2241550" cy="7334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CL" altLang="es-CL" sz="1400"/>
              <a:t> Cláusula penal enorme.</a:t>
            </a:r>
            <a:endParaRPr lang="es-CL" altLang="es-CL" sz="1400"/>
          </a:p>
          <a:p>
            <a:pPr marL="0" lvl="0" indent="0">
              <a:spcBef>
                <a:spcPct val="0"/>
              </a:spcBef>
            </a:pPr>
            <a:r>
              <a:rPr lang="es-CL" altLang="es-CL" sz="1400"/>
              <a:t> Lesión enorme.</a:t>
            </a:r>
            <a:endParaRPr lang="es-CL" altLang="es-CL" sz="1400"/>
          </a:p>
          <a:p>
            <a:pPr marL="0" lvl="0" indent="0">
              <a:spcBef>
                <a:spcPct val="0"/>
              </a:spcBef>
            </a:pPr>
            <a:r>
              <a:rPr lang="es-CL" altLang="es-CL" sz="1400"/>
              <a:t> Teoría de la imprevisión. </a:t>
            </a:r>
            <a:endParaRPr lang="es-CL" altLang="es-CL" sz="1400"/>
          </a:p>
        </p:txBody>
      </p:sp>
      <p:sp>
        <p:nvSpPr>
          <p:cNvPr id="21513" name="Text Box 9"/>
          <p:cNvSpPr txBox="1"/>
          <p:nvPr/>
        </p:nvSpPr>
        <p:spPr>
          <a:xfrm>
            <a:off x="6732588" y="1895475"/>
            <a:ext cx="1857375" cy="1389063"/>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i="1"/>
              <a:t>Contratos conmutativos:</a:t>
            </a:r>
            <a:endParaRPr lang="es-ES" altLang="es-CL" sz="1200" b="1" i="1"/>
          </a:p>
          <a:p>
            <a:pPr marL="0" lvl="0" indent="0">
              <a:spcBef>
                <a:spcPct val="0"/>
              </a:spcBef>
            </a:pPr>
            <a:r>
              <a:rPr lang="es-ES" altLang="es-CL" sz="1200"/>
              <a:t> Compraventa, arrendamiento, sociedad, etc.</a:t>
            </a:r>
            <a:endParaRPr lang="es-ES" altLang="es-CL" sz="1200"/>
          </a:p>
          <a:p>
            <a:pPr marL="0" lvl="0" indent="0">
              <a:spcBef>
                <a:spcPct val="0"/>
              </a:spcBef>
              <a:buNone/>
            </a:pPr>
            <a:r>
              <a:rPr lang="es-ES" altLang="es-CL" sz="1200" b="1" i="1"/>
              <a:t>Contratos aleatorios</a:t>
            </a:r>
            <a:endParaRPr lang="es-ES" altLang="es-CL" sz="1200" b="1" i="1"/>
          </a:p>
          <a:p>
            <a:pPr marL="0" lvl="0" indent="0">
              <a:spcBef>
                <a:spcPct val="0"/>
              </a:spcBef>
            </a:pPr>
            <a:r>
              <a:rPr lang="es-ES" altLang="es-CL" sz="1200"/>
              <a:t> Juego, apuesta, seguro, etc.</a:t>
            </a:r>
            <a:endParaRPr lang="es-ES" altLang="es-CL" sz="120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35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00354" name="Text Box 2"/>
          <p:cNvSpPr txBox="1"/>
          <p:nvPr/>
        </p:nvSpPr>
        <p:spPr>
          <a:xfrm>
            <a:off x="914400" y="68262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II. Secuestro</a:t>
            </a:r>
            <a:endParaRPr lang="es-ES_tradnl" altLang="es-CL" sz="2400" i="1"/>
          </a:p>
        </p:txBody>
      </p:sp>
      <p:sp>
        <p:nvSpPr>
          <p:cNvPr id="100355" name="Text Box 3"/>
          <p:cNvSpPr txBox="1"/>
          <p:nvPr/>
        </p:nvSpPr>
        <p:spPr>
          <a:xfrm>
            <a:off x="2674938" y="4508500"/>
            <a:ext cx="960437" cy="287338"/>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Clases</a:t>
            </a:r>
            <a:endParaRPr lang="es-ES_tradnl" altLang="es-CL" sz="2000" b="1">
              <a:latin typeface="Arial" panose="020B0604020202020204" pitchFamily="34" charset="0"/>
            </a:endParaRPr>
          </a:p>
        </p:txBody>
      </p:sp>
      <p:sp>
        <p:nvSpPr>
          <p:cNvPr id="100356" name="Text Box 4"/>
          <p:cNvSpPr txBox="1"/>
          <p:nvPr/>
        </p:nvSpPr>
        <p:spPr>
          <a:xfrm>
            <a:off x="1042988" y="3286125"/>
            <a:ext cx="1154112" cy="287338"/>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Secuestro</a:t>
            </a:r>
            <a:endParaRPr lang="es-ES_tradnl" altLang="es-CL" sz="1200" b="1">
              <a:latin typeface="Arial" panose="020B0604020202020204" pitchFamily="34" charset="0"/>
            </a:endParaRPr>
          </a:p>
        </p:txBody>
      </p:sp>
      <p:sp>
        <p:nvSpPr>
          <p:cNvPr id="100357" name="Text Box 5"/>
          <p:cNvSpPr txBox="1"/>
          <p:nvPr/>
        </p:nvSpPr>
        <p:spPr>
          <a:xfrm>
            <a:off x="2682875" y="2060575"/>
            <a:ext cx="900113" cy="287338"/>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2000" b="1">
              <a:latin typeface="Arial" panose="020B0604020202020204" pitchFamily="34" charset="0"/>
            </a:endParaRPr>
          </a:p>
        </p:txBody>
      </p:sp>
      <p:cxnSp>
        <p:nvCxnSpPr>
          <p:cNvPr id="100358" name="AutoShape 6"/>
          <p:cNvCxnSpPr>
            <a:stCxn id="100356" idx="3"/>
            <a:endCxn id="100355" idx="1"/>
          </p:cNvCxnSpPr>
          <p:nvPr/>
        </p:nvCxnSpPr>
        <p:spPr>
          <a:xfrm>
            <a:off x="2197100" y="3430588"/>
            <a:ext cx="477838" cy="1222375"/>
          </a:xfrm>
          <a:prstGeom prst="bentConnector3">
            <a:avLst>
              <a:gd name="adj1" fmla="val 49833"/>
            </a:avLst>
          </a:prstGeom>
          <a:ln w="9525" cap="flat" cmpd="sng">
            <a:solidFill>
              <a:schemeClr val="tx1"/>
            </a:solidFill>
            <a:prstDash val="solid"/>
            <a:miter/>
            <a:headEnd type="none" w="med" len="med"/>
            <a:tailEnd type="none" w="med" len="med"/>
          </a:ln>
        </p:spPr>
      </p:cxnSp>
      <p:cxnSp>
        <p:nvCxnSpPr>
          <p:cNvPr id="100359" name="AutoShape 7"/>
          <p:cNvCxnSpPr>
            <a:stCxn id="100356" idx="3"/>
            <a:endCxn id="100357" idx="1"/>
          </p:cNvCxnSpPr>
          <p:nvPr/>
        </p:nvCxnSpPr>
        <p:spPr>
          <a:xfrm flipV="1">
            <a:off x="2197100" y="2205038"/>
            <a:ext cx="485775" cy="1225550"/>
          </a:xfrm>
          <a:prstGeom prst="bentConnector3">
            <a:avLst>
              <a:gd name="adj1" fmla="val 49671"/>
            </a:avLst>
          </a:prstGeom>
          <a:ln w="9525" cap="flat" cmpd="sng">
            <a:solidFill>
              <a:schemeClr val="tx1"/>
            </a:solidFill>
            <a:prstDash val="solid"/>
            <a:miter/>
            <a:headEnd type="none" w="med" len="med"/>
            <a:tailEnd type="none" w="med" len="med"/>
          </a:ln>
        </p:spPr>
      </p:cxnSp>
      <p:sp>
        <p:nvSpPr>
          <p:cNvPr id="100360" name="Text Box 8"/>
          <p:cNvSpPr txBox="1"/>
          <p:nvPr/>
        </p:nvSpPr>
        <p:spPr>
          <a:xfrm>
            <a:off x="4140200" y="3725863"/>
            <a:ext cx="10795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Convencional</a:t>
            </a:r>
            <a:endParaRPr lang="es-ES_tradnl" altLang="es-CL" sz="1200">
              <a:solidFill>
                <a:srgbClr val="000000"/>
              </a:solidFill>
            </a:endParaRPr>
          </a:p>
        </p:txBody>
      </p:sp>
      <p:cxnSp>
        <p:nvCxnSpPr>
          <p:cNvPr id="100361" name="AutoShape 9"/>
          <p:cNvCxnSpPr>
            <a:stCxn id="100355" idx="3"/>
            <a:endCxn id="100360" idx="1"/>
          </p:cNvCxnSpPr>
          <p:nvPr/>
        </p:nvCxnSpPr>
        <p:spPr>
          <a:xfrm flipV="1">
            <a:off x="3635375" y="3865563"/>
            <a:ext cx="504825" cy="787400"/>
          </a:xfrm>
          <a:prstGeom prst="bentConnector3">
            <a:avLst>
              <a:gd name="adj1" fmla="val 49685"/>
            </a:avLst>
          </a:prstGeom>
          <a:ln w="9525" cap="flat" cmpd="sng">
            <a:solidFill>
              <a:schemeClr val="tx1"/>
            </a:solidFill>
            <a:prstDash val="solid"/>
            <a:miter/>
            <a:headEnd type="none" w="med" len="med"/>
            <a:tailEnd type="none" w="med" len="med"/>
          </a:ln>
        </p:spPr>
      </p:cxnSp>
      <p:sp>
        <p:nvSpPr>
          <p:cNvPr id="100362" name="Rectangle 10"/>
          <p:cNvSpPr/>
          <p:nvPr/>
        </p:nvSpPr>
        <p:spPr>
          <a:xfrm>
            <a:off x="4610100" y="1773238"/>
            <a:ext cx="3417888" cy="1008062"/>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t>Artículo 2249.</a:t>
            </a:r>
            <a:r>
              <a:rPr lang="es-ES" altLang="es-CL" sz="1200"/>
              <a:t> El </a:t>
            </a:r>
            <a:r>
              <a:rPr lang="es-ES" altLang="es-CL" sz="1200" i="1"/>
              <a:t>secuestro</a:t>
            </a:r>
            <a:r>
              <a:rPr lang="es-ES" altLang="es-CL" sz="1200"/>
              <a:t> es el depósito de una cosa que se disputan dos o más individuos, en manos de otro que debe restituirla al que obtenga una decisión a su favor.</a:t>
            </a:r>
            <a:endParaRPr lang="es-ES" altLang="es-CL" sz="1200"/>
          </a:p>
          <a:p>
            <a:pPr marL="0" lvl="0" indent="0" algn="ctr">
              <a:spcBef>
                <a:spcPct val="0"/>
              </a:spcBef>
              <a:buNone/>
            </a:pPr>
            <a:r>
              <a:rPr lang="es-ES" altLang="es-CL" sz="1200"/>
              <a:t>El depositario se llama </a:t>
            </a:r>
            <a:r>
              <a:rPr lang="es-ES" altLang="es-CL" sz="1200" i="1"/>
              <a:t>secuestre</a:t>
            </a:r>
            <a:r>
              <a:rPr lang="es-ES" altLang="es-CL" sz="1200"/>
              <a:t>. </a:t>
            </a:r>
            <a:endParaRPr lang="es-ES" altLang="es-CL" sz="1200"/>
          </a:p>
        </p:txBody>
      </p:sp>
      <p:sp>
        <p:nvSpPr>
          <p:cNvPr id="100363" name="Text Box 11"/>
          <p:cNvSpPr txBox="1"/>
          <p:nvPr/>
        </p:nvSpPr>
        <p:spPr>
          <a:xfrm>
            <a:off x="4140200" y="5300663"/>
            <a:ext cx="7842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a:t>Judicial</a:t>
            </a:r>
            <a:endParaRPr lang="es-ES_tradnl" altLang="es-CL" sz="2400"/>
          </a:p>
        </p:txBody>
      </p:sp>
      <p:cxnSp>
        <p:nvCxnSpPr>
          <p:cNvPr id="100364" name="AutoShape 12"/>
          <p:cNvCxnSpPr>
            <a:stCxn id="100355" idx="3"/>
            <a:endCxn id="100363" idx="1"/>
          </p:cNvCxnSpPr>
          <p:nvPr/>
        </p:nvCxnSpPr>
        <p:spPr>
          <a:xfrm>
            <a:off x="3635375" y="4652963"/>
            <a:ext cx="504825" cy="787400"/>
          </a:xfrm>
          <a:prstGeom prst="bentConnector3">
            <a:avLst>
              <a:gd name="adj1" fmla="val 49685"/>
            </a:avLst>
          </a:prstGeom>
          <a:ln w="9525" cap="flat" cmpd="sng">
            <a:solidFill>
              <a:schemeClr val="tx1"/>
            </a:solidFill>
            <a:prstDash val="solid"/>
            <a:miter/>
            <a:headEnd type="none" w="med" len="med"/>
            <a:tailEnd type="none" w="med" len="med"/>
          </a:ln>
        </p:spPr>
      </p:cxn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01378" name="Rectangle 2"/>
          <p:cNvSpPr/>
          <p:nvPr/>
        </p:nvSpPr>
        <p:spPr>
          <a:xfrm>
            <a:off x="53975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Las</a:t>
            </a:r>
            <a:endParaRPr lang="es-ES_tradnl" altLang="es-CL" sz="5500"/>
          </a:p>
          <a:p>
            <a:pPr marL="0" lvl="0" indent="0" algn="ctr">
              <a:spcBef>
                <a:spcPct val="0"/>
              </a:spcBef>
              <a:buNone/>
            </a:pPr>
            <a:r>
              <a:rPr lang="es-ES_tradnl" altLang="es-CL" sz="5500"/>
              <a:t>cauciones</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0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02402" name="Text Box 2"/>
          <p:cNvSpPr txBox="1"/>
          <p:nvPr/>
        </p:nvSpPr>
        <p:spPr>
          <a:xfrm>
            <a:off x="914400" y="457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Garantías en general </a:t>
            </a:r>
            <a:endParaRPr lang="es-ES_tradnl" altLang="es-CL" sz="2400" i="1"/>
          </a:p>
        </p:txBody>
      </p:sp>
      <p:sp>
        <p:nvSpPr>
          <p:cNvPr id="102403" name="Text Box 3"/>
          <p:cNvSpPr txBox="1"/>
          <p:nvPr/>
        </p:nvSpPr>
        <p:spPr>
          <a:xfrm>
            <a:off x="2484438" y="1392238"/>
            <a:ext cx="1208087" cy="3175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General</a:t>
            </a:r>
            <a:endParaRPr lang="es-ES_tradnl" altLang="es-CL" sz="2000" b="1">
              <a:latin typeface="Arial" panose="020B0604020202020204" pitchFamily="34" charset="0"/>
            </a:endParaRPr>
          </a:p>
        </p:txBody>
      </p:sp>
      <p:sp>
        <p:nvSpPr>
          <p:cNvPr id="102404" name="Text Box 4"/>
          <p:cNvSpPr txBox="1"/>
          <p:nvPr/>
        </p:nvSpPr>
        <p:spPr>
          <a:xfrm>
            <a:off x="827088" y="3336925"/>
            <a:ext cx="1154112" cy="530225"/>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Las garantías</a:t>
            </a:r>
            <a:endParaRPr lang="es-ES_tradnl" altLang="es-CL" sz="1400" b="1">
              <a:latin typeface="Arial" panose="020B0604020202020204" pitchFamily="34" charset="0"/>
            </a:endParaRPr>
          </a:p>
        </p:txBody>
      </p:sp>
      <p:sp>
        <p:nvSpPr>
          <p:cNvPr id="102405" name="Text Box 5"/>
          <p:cNvSpPr txBox="1"/>
          <p:nvPr/>
        </p:nvSpPr>
        <p:spPr>
          <a:xfrm>
            <a:off x="2484438" y="2852738"/>
            <a:ext cx="1112837" cy="317500"/>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Especiales</a:t>
            </a:r>
            <a:endParaRPr lang="es-ES_tradnl" altLang="es-CL" sz="1400" b="1">
              <a:latin typeface="Arial" panose="020B0604020202020204" pitchFamily="34" charset="0"/>
            </a:endParaRPr>
          </a:p>
        </p:txBody>
      </p:sp>
      <p:sp>
        <p:nvSpPr>
          <p:cNvPr id="102406" name="Text Box 6"/>
          <p:cNvSpPr txBox="1"/>
          <p:nvPr/>
        </p:nvSpPr>
        <p:spPr>
          <a:xfrm>
            <a:off x="2484438" y="5353050"/>
            <a:ext cx="669925" cy="317500"/>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Otros</a:t>
            </a:r>
            <a:endParaRPr lang="es-ES_tradnl" altLang="es-CL" sz="1400" b="1">
              <a:latin typeface="Arial" panose="020B0604020202020204" pitchFamily="34" charset="0"/>
            </a:endParaRPr>
          </a:p>
        </p:txBody>
      </p:sp>
      <p:cxnSp>
        <p:nvCxnSpPr>
          <p:cNvPr id="102407" name="AutoShape 7"/>
          <p:cNvCxnSpPr>
            <a:stCxn id="102404" idx="3"/>
            <a:endCxn id="102406" idx="1"/>
          </p:cNvCxnSpPr>
          <p:nvPr/>
        </p:nvCxnSpPr>
        <p:spPr>
          <a:xfrm>
            <a:off x="1981200" y="3602038"/>
            <a:ext cx="503238" cy="1909762"/>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102408" name="AutoShape 8"/>
          <p:cNvCxnSpPr>
            <a:stCxn id="102404" idx="3"/>
            <a:endCxn id="102403" idx="1"/>
          </p:cNvCxnSpPr>
          <p:nvPr/>
        </p:nvCxnSpPr>
        <p:spPr>
          <a:xfrm flipV="1">
            <a:off x="1981200" y="1550988"/>
            <a:ext cx="503238" cy="2051050"/>
          </a:xfrm>
          <a:prstGeom prst="bentConnector3">
            <a:avLst>
              <a:gd name="adj1" fmla="val 49843"/>
            </a:avLst>
          </a:prstGeom>
          <a:ln w="9525" cap="flat" cmpd="sng">
            <a:solidFill>
              <a:schemeClr val="tx1"/>
            </a:solidFill>
            <a:prstDash val="solid"/>
            <a:miter/>
            <a:headEnd type="none" w="med" len="med"/>
            <a:tailEnd type="none" w="med" len="med"/>
          </a:ln>
        </p:spPr>
      </p:cxnSp>
      <p:cxnSp>
        <p:nvCxnSpPr>
          <p:cNvPr id="102409" name="AutoShape 9"/>
          <p:cNvCxnSpPr>
            <a:stCxn id="102404" idx="3"/>
            <a:endCxn id="102405" idx="1"/>
          </p:cNvCxnSpPr>
          <p:nvPr/>
        </p:nvCxnSpPr>
        <p:spPr>
          <a:xfrm flipV="1">
            <a:off x="1981200" y="3011488"/>
            <a:ext cx="503238" cy="590550"/>
          </a:xfrm>
          <a:prstGeom prst="bentConnector3">
            <a:avLst>
              <a:gd name="adj1" fmla="val 49843"/>
            </a:avLst>
          </a:prstGeom>
          <a:ln w="9525" cap="flat" cmpd="sng">
            <a:solidFill>
              <a:schemeClr val="tx1"/>
            </a:solidFill>
            <a:prstDash val="solid"/>
            <a:miter/>
            <a:headEnd type="none" w="med" len="med"/>
            <a:tailEnd type="none" w="med" len="med"/>
          </a:ln>
        </p:spPr>
      </p:cxnSp>
      <p:sp>
        <p:nvSpPr>
          <p:cNvPr id="102410" name="Text Box 11"/>
          <p:cNvSpPr txBox="1"/>
          <p:nvPr/>
        </p:nvSpPr>
        <p:spPr>
          <a:xfrm>
            <a:off x="4067175" y="2420938"/>
            <a:ext cx="792163"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Reales</a:t>
            </a:r>
            <a:endParaRPr lang="es-ES_tradnl" altLang="es-CL" sz="1400" b="1" i="1">
              <a:solidFill>
                <a:srgbClr val="000000"/>
              </a:solidFill>
            </a:endParaRPr>
          </a:p>
        </p:txBody>
      </p:sp>
      <p:sp>
        <p:nvSpPr>
          <p:cNvPr id="102411" name="Text Box 19"/>
          <p:cNvSpPr txBox="1"/>
          <p:nvPr/>
        </p:nvSpPr>
        <p:spPr>
          <a:xfrm>
            <a:off x="4067175" y="3317875"/>
            <a:ext cx="1008063"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Personales</a:t>
            </a:r>
            <a:endParaRPr lang="es-ES_tradnl" altLang="es-CL" sz="1400" b="1" i="1">
              <a:solidFill>
                <a:srgbClr val="000000"/>
              </a:solidFill>
            </a:endParaRPr>
          </a:p>
        </p:txBody>
      </p:sp>
      <p:cxnSp>
        <p:nvCxnSpPr>
          <p:cNvPr id="102412" name="AutoShape 20"/>
          <p:cNvCxnSpPr>
            <a:stCxn id="102405" idx="3"/>
            <a:endCxn id="102410" idx="1"/>
          </p:cNvCxnSpPr>
          <p:nvPr/>
        </p:nvCxnSpPr>
        <p:spPr>
          <a:xfrm flipV="1">
            <a:off x="3597275" y="2574925"/>
            <a:ext cx="469900" cy="436563"/>
          </a:xfrm>
          <a:prstGeom prst="bentConnector3">
            <a:avLst>
              <a:gd name="adj1" fmla="val 49662"/>
            </a:avLst>
          </a:prstGeom>
          <a:ln w="9525" cap="flat" cmpd="sng">
            <a:solidFill>
              <a:schemeClr val="tx1"/>
            </a:solidFill>
            <a:prstDash val="solid"/>
            <a:miter/>
            <a:headEnd type="none" w="med" len="med"/>
            <a:tailEnd type="none" w="med" len="med"/>
          </a:ln>
        </p:spPr>
      </p:cxnSp>
      <p:cxnSp>
        <p:nvCxnSpPr>
          <p:cNvPr id="102413" name="AutoShape 21"/>
          <p:cNvCxnSpPr>
            <a:stCxn id="102405" idx="3"/>
            <a:endCxn id="102411" idx="1"/>
          </p:cNvCxnSpPr>
          <p:nvPr/>
        </p:nvCxnSpPr>
        <p:spPr>
          <a:xfrm>
            <a:off x="3597275" y="3011488"/>
            <a:ext cx="469900" cy="460375"/>
          </a:xfrm>
          <a:prstGeom prst="bentConnector3">
            <a:avLst>
              <a:gd name="adj1" fmla="val 49662"/>
            </a:avLst>
          </a:prstGeom>
          <a:ln w="9525" cap="flat" cmpd="sng">
            <a:solidFill>
              <a:schemeClr val="tx1"/>
            </a:solidFill>
            <a:prstDash val="solid"/>
            <a:miter/>
            <a:headEnd type="none" w="med" len="med"/>
            <a:tailEnd type="none" w="med" len="med"/>
          </a:ln>
        </p:spPr>
      </p:cxnSp>
      <p:sp>
        <p:nvSpPr>
          <p:cNvPr id="102414" name="Text Box 22"/>
          <p:cNvSpPr txBox="1"/>
          <p:nvPr/>
        </p:nvSpPr>
        <p:spPr>
          <a:xfrm>
            <a:off x="5580063" y="3141663"/>
            <a:ext cx="792162"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Fianza</a:t>
            </a:r>
            <a:endParaRPr lang="es-ES_tradnl" altLang="es-CL" sz="1400" b="1" i="1">
              <a:solidFill>
                <a:srgbClr val="000000"/>
              </a:solidFill>
            </a:endParaRPr>
          </a:p>
        </p:txBody>
      </p:sp>
      <p:sp>
        <p:nvSpPr>
          <p:cNvPr id="102415" name="Text Box 23"/>
          <p:cNvSpPr txBox="1"/>
          <p:nvPr/>
        </p:nvSpPr>
        <p:spPr>
          <a:xfrm>
            <a:off x="5580063" y="3513138"/>
            <a:ext cx="1512887"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Solidaridad pasiva</a:t>
            </a:r>
            <a:endParaRPr lang="es-ES_tradnl" altLang="es-CL" sz="1400" b="1" i="1">
              <a:solidFill>
                <a:srgbClr val="000000"/>
              </a:solidFill>
            </a:endParaRPr>
          </a:p>
        </p:txBody>
      </p:sp>
      <p:sp>
        <p:nvSpPr>
          <p:cNvPr id="102416" name="Text Box 24"/>
          <p:cNvSpPr txBox="1"/>
          <p:nvPr/>
        </p:nvSpPr>
        <p:spPr>
          <a:xfrm>
            <a:off x="5364163" y="2689225"/>
            <a:ext cx="936625"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Hipoteca</a:t>
            </a:r>
            <a:endParaRPr lang="es-ES_tradnl" altLang="es-CL" sz="1400" b="1" i="1">
              <a:solidFill>
                <a:srgbClr val="000000"/>
              </a:solidFill>
            </a:endParaRPr>
          </a:p>
        </p:txBody>
      </p:sp>
      <p:cxnSp>
        <p:nvCxnSpPr>
          <p:cNvPr id="102417" name="AutoShape 25"/>
          <p:cNvCxnSpPr>
            <a:stCxn id="102411" idx="3"/>
            <a:endCxn id="102414" idx="1"/>
          </p:cNvCxnSpPr>
          <p:nvPr/>
        </p:nvCxnSpPr>
        <p:spPr>
          <a:xfrm flipV="1">
            <a:off x="5075238" y="3295650"/>
            <a:ext cx="504825" cy="176213"/>
          </a:xfrm>
          <a:prstGeom prst="bentConnector3">
            <a:avLst>
              <a:gd name="adj1" fmla="val 49685"/>
            </a:avLst>
          </a:prstGeom>
          <a:ln w="9525" cap="flat" cmpd="sng">
            <a:solidFill>
              <a:schemeClr val="tx1"/>
            </a:solidFill>
            <a:prstDash val="solid"/>
            <a:miter/>
            <a:headEnd type="none" w="med" len="med"/>
            <a:tailEnd type="none" w="med" len="med"/>
          </a:ln>
        </p:spPr>
      </p:cxnSp>
      <p:cxnSp>
        <p:nvCxnSpPr>
          <p:cNvPr id="102418" name="AutoShape 26"/>
          <p:cNvCxnSpPr>
            <a:stCxn id="102411" idx="3"/>
            <a:endCxn id="102415" idx="1"/>
          </p:cNvCxnSpPr>
          <p:nvPr/>
        </p:nvCxnSpPr>
        <p:spPr>
          <a:xfrm>
            <a:off x="5075238" y="3471863"/>
            <a:ext cx="504825" cy="195262"/>
          </a:xfrm>
          <a:prstGeom prst="bentConnector3">
            <a:avLst>
              <a:gd name="adj1" fmla="val 49685"/>
            </a:avLst>
          </a:prstGeom>
          <a:ln w="9525" cap="flat" cmpd="sng">
            <a:solidFill>
              <a:schemeClr val="tx1"/>
            </a:solidFill>
            <a:prstDash val="solid"/>
            <a:miter/>
            <a:headEnd type="none" w="med" len="med"/>
            <a:tailEnd type="none" w="med" len="med"/>
          </a:ln>
        </p:spPr>
      </p:cxnSp>
      <p:sp>
        <p:nvSpPr>
          <p:cNvPr id="102419" name="Text Box 40"/>
          <p:cNvSpPr txBox="1"/>
          <p:nvPr/>
        </p:nvSpPr>
        <p:spPr>
          <a:xfrm>
            <a:off x="5364163" y="2184400"/>
            <a:ext cx="936625"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Prenda</a:t>
            </a:r>
            <a:endParaRPr lang="es-ES_tradnl" altLang="es-CL" sz="1400" b="1" i="1">
              <a:solidFill>
                <a:srgbClr val="000000"/>
              </a:solidFill>
            </a:endParaRPr>
          </a:p>
        </p:txBody>
      </p:sp>
      <p:sp>
        <p:nvSpPr>
          <p:cNvPr id="102420" name="Text Box 41"/>
          <p:cNvSpPr txBox="1"/>
          <p:nvPr/>
        </p:nvSpPr>
        <p:spPr>
          <a:xfrm>
            <a:off x="3708400" y="5065713"/>
            <a:ext cx="2447925"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Derecho legal de retención</a:t>
            </a:r>
            <a:endParaRPr lang="es-ES_tradnl" altLang="es-CL" sz="1400" b="1" i="1">
              <a:solidFill>
                <a:srgbClr val="000000"/>
              </a:solidFill>
            </a:endParaRPr>
          </a:p>
        </p:txBody>
      </p:sp>
      <p:sp>
        <p:nvSpPr>
          <p:cNvPr id="102421" name="Text Box 42"/>
          <p:cNvSpPr txBox="1"/>
          <p:nvPr/>
        </p:nvSpPr>
        <p:spPr>
          <a:xfrm>
            <a:off x="3708400" y="5565775"/>
            <a:ext cx="3024188"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Preferencias (prelación de créditos)</a:t>
            </a:r>
            <a:endParaRPr lang="es-ES_tradnl" altLang="es-CL" sz="1400" b="1" i="1">
              <a:solidFill>
                <a:srgbClr val="000000"/>
              </a:solidFill>
            </a:endParaRPr>
          </a:p>
        </p:txBody>
      </p:sp>
      <p:sp>
        <p:nvSpPr>
          <p:cNvPr id="102422" name="Text Box 43"/>
          <p:cNvSpPr txBox="1"/>
          <p:nvPr/>
        </p:nvSpPr>
        <p:spPr>
          <a:xfrm>
            <a:off x="3708400" y="6073775"/>
            <a:ext cx="1008063"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Anticresis</a:t>
            </a:r>
            <a:endParaRPr lang="es-ES_tradnl" altLang="es-CL" sz="1400" b="1" i="1">
              <a:solidFill>
                <a:srgbClr val="000000"/>
              </a:solidFill>
            </a:endParaRPr>
          </a:p>
        </p:txBody>
      </p:sp>
      <p:sp>
        <p:nvSpPr>
          <p:cNvPr id="102423" name="Text Box 44"/>
          <p:cNvSpPr txBox="1"/>
          <p:nvPr/>
        </p:nvSpPr>
        <p:spPr>
          <a:xfrm>
            <a:off x="3711575" y="4227513"/>
            <a:ext cx="1152525" cy="5207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Derechos auxiliares</a:t>
            </a:r>
            <a:endParaRPr lang="es-ES_tradnl" altLang="es-CL" sz="1400" b="1" i="1">
              <a:solidFill>
                <a:srgbClr val="000000"/>
              </a:solidFill>
            </a:endParaRPr>
          </a:p>
        </p:txBody>
      </p:sp>
      <p:cxnSp>
        <p:nvCxnSpPr>
          <p:cNvPr id="102424" name="AutoShape 45"/>
          <p:cNvCxnSpPr>
            <a:stCxn id="102406" idx="3"/>
            <a:endCxn id="102423" idx="1"/>
          </p:cNvCxnSpPr>
          <p:nvPr/>
        </p:nvCxnSpPr>
        <p:spPr>
          <a:xfrm flipV="1">
            <a:off x="3154363" y="4487863"/>
            <a:ext cx="557212" cy="1023937"/>
          </a:xfrm>
          <a:prstGeom prst="bentConnector3">
            <a:avLst>
              <a:gd name="adj1" fmla="val 49856"/>
            </a:avLst>
          </a:prstGeom>
          <a:ln w="9525" cap="flat" cmpd="sng">
            <a:solidFill>
              <a:schemeClr val="tx1"/>
            </a:solidFill>
            <a:prstDash val="solid"/>
            <a:miter/>
            <a:headEnd type="none" w="med" len="med"/>
            <a:tailEnd type="none" w="med" len="med"/>
          </a:ln>
        </p:spPr>
      </p:cxnSp>
      <p:sp>
        <p:nvSpPr>
          <p:cNvPr id="102425" name="Text Box 46"/>
          <p:cNvSpPr txBox="1"/>
          <p:nvPr/>
        </p:nvSpPr>
        <p:spPr>
          <a:xfrm>
            <a:off x="5292725" y="4129088"/>
            <a:ext cx="1512888"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Acción oblicua</a:t>
            </a:r>
            <a:endParaRPr lang="es-ES_tradnl" altLang="es-CL" sz="1400" b="1" i="1">
              <a:solidFill>
                <a:srgbClr val="000000"/>
              </a:solidFill>
            </a:endParaRPr>
          </a:p>
        </p:txBody>
      </p:sp>
      <p:sp>
        <p:nvSpPr>
          <p:cNvPr id="102426" name="Text Box 47"/>
          <p:cNvSpPr txBox="1"/>
          <p:nvPr/>
        </p:nvSpPr>
        <p:spPr>
          <a:xfrm>
            <a:off x="5292725" y="4560888"/>
            <a:ext cx="1512888" cy="3079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a:solidFill>
                  <a:srgbClr val="000000"/>
                </a:solidFill>
              </a:rPr>
              <a:t>Acción pauliana</a:t>
            </a:r>
            <a:endParaRPr lang="es-ES_tradnl" altLang="es-CL" sz="1400" b="1" i="1">
              <a:solidFill>
                <a:srgbClr val="000000"/>
              </a:solidFill>
            </a:endParaRPr>
          </a:p>
        </p:txBody>
      </p:sp>
      <p:cxnSp>
        <p:nvCxnSpPr>
          <p:cNvPr id="102427" name="AutoShape 48"/>
          <p:cNvCxnSpPr>
            <a:stCxn id="102423" idx="3"/>
            <a:endCxn id="102425" idx="1"/>
          </p:cNvCxnSpPr>
          <p:nvPr/>
        </p:nvCxnSpPr>
        <p:spPr>
          <a:xfrm flipV="1">
            <a:off x="4864100" y="4283075"/>
            <a:ext cx="428625" cy="20478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2428" name="AutoShape 49"/>
          <p:cNvCxnSpPr>
            <a:stCxn id="102423" idx="3"/>
            <a:endCxn id="102426" idx="1"/>
          </p:cNvCxnSpPr>
          <p:nvPr/>
        </p:nvCxnSpPr>
        <p:spPr>
          <a:xfrm>
            <a:off x="4864100" y="4487863"/>
            <a:ext cx="428625" cy="22701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2429" name="AutoShape 50"/>
          <p:cNvCxnSpPr>
            <a:stCxn id="102406" idx="3"/>
            <a:endCxn id="102420" idx="1"/>
          </p:cNvCxnSpPr>
          <p:nvPr/>
        </p:nvCxnSpPr>
        <p:spPr>
          <a:xfrm flipV="1">
            <a:off x="3154363" y="5219700"/>
            <a:ext cx="554037" cy="292100"/>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102430" name="AutoShape 51"/>
          <p:cNvCxnSpPr>
            <a:stCxn id="102406" idx="3"/>
            <a:endCxn id="102421" idx="1"/>
          </p:cNvCxnSpPr>
          <p:nvPr/>
        </p:nvCxnSpPr>
        <p:spPr>
          <a:xfrm>
            <a:off x="3154363" y="5511800"/>
            <a:ext cx="554037" cy="207963"/>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102431" name="AutoShape 52"/>
          <p:cNvCxnSpPr>
            <a:stCxn id="102406" idx="3"/>
            <a:endCxn id="102422" idx="1"/>
          </p:cNvCxnSpPr>
          <p:nvPr/>
        </p:nvCxnSpPr>
        <p:spPr>
          <a:xfrm>
            <a:off x="3154363" y="5511800"/>
            <a:ext cx="554037" cy="715963"/>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102432" name="AutoShape 53"/>
          <p:cNvCxnSpPr>
            <a:stCxn id="102410" idx="3"/>
            <a:endCxn id="102419" idx="1"/>
          </p:cNvCxnSpPr>
          <p:nvPr/>
        </p:nvCxnSpPr>
        <p:spPr>
          <a:xfrm flipV="1">
            <a:off x="4859338" y="2338388"/>
            <a:ext cx="504825" cy="236537"/>
          </a:xfrm>
          <a:prstGeom prst="bentConnector3">
            <a:avLst>
              <a:gd name="adj1" fmla="val 49685"/>
            </a:avLst>
          </a:prstGeom>
          <a:ln w="9525" cap="flat" cmpd="sng">
            <a:solidFill>
              <a:schemeClr val="tx1"/>
            </a:solidFill>
            <a:prstDash val="solid"/>
            <a:miter/>
            <a:headEnd type="none" w="med" len="med"/>
            <a:tailEnd type="none" w="med" len="med"/>
          </a:ln>
        </p:spPr>
      </p:cxnSp>
      <p:cxnSp>
        <p:nvCxnSpPr>
          <p:cNvPr id="102433" name="AutoShape 54"/>
          <p:cNvCxnSpPr>
            <a:stCxn id="102410" idx="3"/>
            <a:endCxn id="102416" idx="1"/>
          </p:cNvCxnSpPr>
          <p:nvPr/>
        </p:nvCxnSpPr>
        <p:spPr>
          <a:xfrm>
            <a:off x="4859338" y="2574925"/>
            <a:ext cx="504825" cy="268288"/>
          </a:xfrm>
          <a:prstGeom prst="bentConnector3">
            <a:avLst>
              <a:gd name="adj1" fmla="val 49685"/>
            </a:avLst>
          </a:prstGeom>
          <a:ln w="9525" cap="flat" cmpd="sng">
            <a:solidFill>
              <a:schemeClr val="tx1"/>
            </a:solidFill>
            <a:prstDash val="solid"/>
            <a:miter/>
            <a:headEnd type="none" w="med" len="med"/>
            <a:tailEnd type="none" w="med" len="med"/>
          </a:ln>
        </p:spPr>
      </p:cxnSp>
      <p:sp>
        <p:nvSpPr>
          <p:cNvPr id="102434" name="Rectangle 55"/>
          <p:cNvSpPr/>
          <p:nvPr/>
        </p:nvSpPr>
        <p:spPr>
          <a:xfrm>
            <a:off x="3852863" y="1211263"/>
            <a:ext cx="4391025" cy="822325"/>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Artículo 2465.</a:t>
            </a:r>
            <a:r>
              <a:rPr lang="es-ES_tradnl" altLang="es-CL" sz="1200"/>
              <a:t> Toda obligación personal da al acreedor el derecho de perseguir su ejecución sobre todos los bienes raíces o muebles del deudor, sean presentes o futuros, exceptuándose solamente los no embargables, designados en el artículo 1618.</a:t>
            </a:r>
            <a:endParaRPr lang="es-ES_tradnl" altLang="es-CL" sz="12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342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03426" name="Rectangle 2"/>
          <p:cNvSpPr/>
          <p:nvPr/>
        </p:nvSpPr>
        <p:spPr>
          <a:xfrm>
            <a:off x="4826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a:t>
            </a:r>
            <a:endParaRPr lang="es-ES_tradnl" altLang="es-CL" sz="5500"/>
          </a:p>
          <a:p>
            <a:pPr marL="0" lvl="0" indent="0" algn="ctr">
              <a:spcBef>
                <a:spcPct val="0"/>
              </a:spcBef>
              <a:buNone/>
            </a:pPr>
            <a:r>
              <a:rPr lang="es-ES_tradnl" altLang="es-CL" sz="5500"/>
              <a:t>de fianza</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444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04450" name="Text Box 2"/>
          <p:cNvSpPr txBox="1"/>
          <p:nvPr/>
        </p:nvSpPr>
        <p:spPr>
          <a:xfrm>
            <a:off x="2211388" y="3203575"/>
            <a:ext cx="738187"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Fianza</a:t>
            </a:r>
            <a:endParaRPr lang="es-ES_tradnl" altLang="es-CL" sz="1400">
              <a:latin typeface="Arial" panose="020B0604020202020204" pitchFamily="34" charset="0"/>
            </a:endParaRPr>
          </a:p>
        </p:txBody>
      </p:sp>
      <p:sp>
        <p:nvSpPr>
          <p:cNvPr id="104451" name="Text Box 3"/>
          <p:cNvSpPr txBox="1"/>
          <p:nvPr/>
        </p:nvSpPr>
        <p:spPr>
          <a:xfrm>
            <a:off x="3649663" y="1700213"/>
            <a:ext cx="890587"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1200" b="1">
              <a:latin typeface="Arial" panose="020B0604020202020204" pitchFamily="34" charset="0"/>
            </a:endParaRPr>
          </a:p>
        </p:txBody>
      </p:sp>
      <p:sp>
        <p:nvSpPr>
          <p:cNvPr id="104452" name="Text Box 4"/>
          <p:cNvSpPr txBox="1"/>
          <p:nvPr/>
        </p:nvSpPr>
        <p:spPr>
          <a:xfrm>
            <a:off x="3636963" y="4868863"/>
            <a:ext cx="13684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Clasificaciones </a:t>
            </a:r>
            <a:endParaRPr lang="es-ES_tradnl" altLang="es-CL" sz="1200" b="1">
              <a:latin typeface="Arial" panose="020B0604020202020204" pitchFamily="34" charset="0"/>
            </a:endParaRPr>
          </a:p>
        </p:txBody>
      </p:sp>
      <p:cxnSp>
        <p:nvCxnSpPr>
          <p:cNvPr id="104453" name="AutoShape 5"/>
          <p:cNvCxnSpPr>
            <a:stCxn id="104450" idx="3"/>
            <a:endCxn id="104451" idx="1"/>
          </p:cNvCxnSpPr>
          <p:nvPr/>
        </p:nvCxnSpPr>
        <p:spPr>
          <a:xfrm flipV="1">
            <a:off x="2949575" y="1839913"/>
            <a:ext cx="700088" cy="1517650"/>
          </a:xfrm>
          <a:prstGeom prst="bentConnector3">
            <a:avLst>
              <a:gd name="adj1" fmla="val 49889"/>
            </a:avLst>
          </a:prstGeom>
          <a:ln w="9525" cap="flat" cmpd="sng">
            <a:solidFill>
              <a:schemeClr val="tx1"/>
            </a:solidFill>
            <a:prstDash val="solid"/>
            <a:miter/>
            <a:headEnd type="none" w="med" len="med"/>
            <a:tailEnd type="none" w="med" len="med"/>
          </a:ln>
        </p:spPr>
      </p:cxnSp>
      <p:sp>
        <p:nvSpPr>
          <p:cNvPr id="104454" name="Text Box 6"/>
          <p:cNvSpPr txBox="1"/>
          <p:nvPr/>
        </p:nvSpPr>
        <p:spPr>
          <a:xfrm>
            <a:off x="6602413" y="3224213"/>
            <a:ext cx="1897062"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solidFill>
                  <a:srgbClr val="000000"/>
                </a:solidFill>
              </a:rPr>
              <a:t>No puede obligarse a más</a:t>
            </a:r>
            <a:endParaRPr lang="es-ES_tradnl" altLang="es-CL" sz="1100">
              <a:solidFill>
                <a:srgbClr val="000000"/>
              </a:solidFill>
            </a:endParaRPr>
          </a:p>
        </p:txBody>
      </p:sp>
      <p:sp>
        <p:nvSpPr>
          <p:cNvPr id="104455" name="Text Box 7"/>
          <p:cNvSpPr txBox="1"/>
          <p:nvPr/>
        </p:nvSpPr>
        <p:spPr>
          <a:xfrm>
            <a:off x="5305425" y="4652963"/>
            <a:ext cx="228123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Personal, hipotecaria o prendaria</a:t>
            </a:r>
            <a:endParaRPr lang="es-ES_tradnl" altLang="es-CL" sz="1200">
              <a:solidFill>
                <a:srgbClr val="000000"/>
              </a:solidFill>
            </a:endParaRPr>
          </a:p>
        </p:txBody>
      </p:sp>
      <p:cxnSp>
        <p:nvCxnSpPr>
          <p:cNvPr id="104456" name="AutoShape 9"/>
          <p:cNvCxnSpPr>
            <a:stCxn id="104452" idx="3"/>
            <a:endCxn id="104455" idx="1"/>
          </p:cNvCxnSpPr>
          <p:nvPr/>
        </p:nvCxnSpPr>
        <p:spPr>
          <a:xfrm flipV="1">
            <a:off x="5005388" y="4792663"/>
            <a:ext cx="300037" cy="215900"/>
          </a:xfrm>
          <a:prstGeom prst="bentConnector3">
            <a:avLst>
              <a:gd name="adj1" fmla="val 49736"/>
            </a:avLst>
          </a:prstGeom>
          <a:ln w="9525" cap="flat" cmpd="sng">
            <a:solidFill>
              <a:schemeClr val="tx1"/>
            </a:solidFill>
            <a:prstDash val="solid"/>
            <a:miter/>
            <a:headEnd type="none" w="med" len="med"/>
            <a:tailEnd type="none" w="med" len="med"/>
          </a:ln>
        </p:spPr>
      </p:cxnSp>
      <p:sp>
        <p:nvSpPr>
          <p:cNvPr id="104457" name="Text Box 10"/>
          <p:cNvSpPr txBox="1"/>
          <p:nvPr/>
        </p:nvSpPr>
        <p:spPr>
          <a:xfrm>
            <a:off x="3649663" y="2790825"/>
            <a:ext cx="12747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Características</a:t>
            </a:r>
            <a:endParaRPr lang="es-ES_tradnl" altLang="es-CL" sz="1200" b="1">
              <a:latin typeface="Arial" panose="020B0604020202020204" pitchFamily="34" charset="0"/>
            </a:endParaRPr>
          </a:p>
        </p:txBody>
      </p:sp>
      <p:sp>
        <p:nvSpPr>
          <p:cNvPr id="104458" name="Text Box 13"/>
          <p:cNvSpPr txBox="1"/>
          <p:nvPr/>
        </p:nvSpPr>
        <p:spPr>
          <a:xfrm>
            <a:off x="5294313" y="2085975"/>
            <a:ext cx="210026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Consensual por regla general</a:t>
            </a:r>
            <a:endParaRPr lang="es-ES_tradnl" altLang="es-CL" sz="1200">
              <a:solidFill>
                <a:srgbClr val="000000"/>
              </a:solidFill>
            </a:endParaRPr>
          </a:p>
        </p:txBody>
      </p:sp>
      <p:sp>
        <p:nvSpPr>
          <p:cNvPr id="104459" name="Text Box 15"/>
          <p:cNvSpPr txBox="1"/>
          <p:nvPr/>
        </p:nvSpPr>
        <p:spPr>
          <a:xfrm>
            <a:off x="5294313" y="2503488"/>
            <a:ext cx="10795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Unilateral</a:t>
            </a:r>
            <a:endParaRPr lang="es-ES_tradnl" altLang="es-CL" sz="1200">
              <a:solidFill>
                <a:srgbClr val="000000"/>
              </a:solidFill>
            </a:endParaRPr>
          </a:p>
        </p:txBody>
      </p:sp>
      <p:cxnSp>
        <p:nvCxnSpPr>
          <p:cNvPr id="104460" name="AutoShape 17"/>
          <p:cNvCxnSpPr>
            <a:stCxn id="104457" idx="3"/>
            <a:endCxn id="104458" idx="1"/>
          </p:cNvCxnSpPr>
          <p:nvPr/>
        </p:nvCxnSpPr>
        <p:spPr>
          <a:xfrm flipV="1">
            <a:off x="4924425" y="2225675"/>
            <a:ext cx="369888" cy="704850"/>
          </a:xfrm>
          <a:prstGeom prst="bentConnector3">
            <a:avLst>
              <a:gd name="adj1" fmla="val 49787"/>
            </a:avLst>
          </a:prstGeom>
          <a:ln w="9525" cap="flat" cmpd="sng">
            <a:solidFill>
              <a:schemeClr val="tx1"/>
            </a:solidFill>
            <a:prstDash val="solid"/>
            <a:miter/>
            <a:headEnd type="none" w="med" len="med"/>
            <a:tailEnd type="none" w="med" len="med"/>
          </a:ln>
        </p:spPr>
      </p:cxnSp>
      <p:cxnSp>
        <p:nvCxnSpPr>
          <p:cNvPr id="104461" name="AutoShape 18"/>
          <p:cNvCxnSpPr>
            <a:stCxn id="104457" idx="3"/>
            <a:endCxn id="104459" idx="1"/>
          </p:cNvCxnSpPr>
          <p:nvPr/>
        </p:nvCxnSpPr>
        <p:spPr>
          <a:xfrm flipV="1">
            <a:off x="4924425" y="2643188"/>
            <a:ext cx="369888" cy="287337"/>
          </a:xfrm>
          <a:prstGeom prst="bentConnector3">
            <a:avLst>
              <a:gd name="adj1" fmla="val 49787"/>
            </a:avLst>
          </a:prstGeom>
          <a:ln w="9525" cap="flat" cmpd="sng">
            <a:solidFill>
              <a:schemeClr val="tx1"/>
            </a:solidFill>
            <a:prstDash val="solid"/>
            <a:miter/>
            <a:headEnd type="none" w="med" len="med"/>
            <a:tailEnd type="none" w="med" len="med"/>
          </a:ln>
        </p:spPr>
      </p:cxnSp>
      <p:sp>
        <p:nvSpPr>
          <p:cNvPr id="104462" name="Text Box 19"/>
          <p:cNvSpPr txBox="1"/>
          <p:nvPr/>
        </p:nvSpPr>
        <p:spPr>
          <a:xfrm>
            <a:off x="5305425" y="2946400"/>
            <a:ext cx="7921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Gratuito</a:t>
            </a:r>
            <a:endParaRPr lang="es-ES_tradnl" altLang="es-CL" sz="1200">
              <a:solidFill>
                <a:srgbClr val="000000"/>
              </a:solidFill>
            </a:endParaRPr>
          </a:p>
        </p:txBody>
      </p:sp>
      <p:cxnSp>
        <p:nvCxnSpPr>
          <p:cNvPr id="104463" name="AutoShape 20"/>
          <p:cNvCxnSpPr>
            <a:stCxn id="104457" idx="3"/>
            <a:endCxn id="104462" idx="1"/>
          </p:cNvCxnSpPr>
          <p:nvPr/>
        </p:nvCxnSpPr>
        <p:spPr>
          <a:xfrm>
            <a:off x="4924425" y="2930525"/>
            <a:ext cx="381000" cy="155575"/>
          </a:xfrm>
          <a:prstGeom prst="bentConnector3">
            <a:avLst>
              <a:gd name="adj1" fmla="val 49583"/>
            </a:avLst>
          </a:prstGeom>
          <a:ln w="9525" cap="flat" cmpd="sng">
            <a:solidFill>
              <a:schemeClr val="tx1"/>
            </a:solidFill>
            <a:prstDash val="solid"/>
            <a:miter/>
            <a:headEnd type="none" w="med" len="med"/>
            <a:tailEnd type="none" w="med" len="med"/>
          </a:ln>
        </p:spPr>
      </p:cxnSp>
      <p:sp>
        <p:nvSpPr>
          <p:cNvPr id="104464" name="Text Box 22"/>
          <p:cNvSpPr txBox="1"/>
          <p:nvPr/>
        </p:nvSpPr>
        <p:spPr>
          <a:xfrm>
            <a:off x="3649663" y="5959475"/>
            <a:ext cx="120491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Requisitos </a:t>
            </a:r>
            <a:endParaRPr lang="es-ES_tradnl" altLang="es-CL" sz="1200" b="1">
              <a:latin typeface="Arial" panose="020B0604020202020204" pitchFamily="34" charset="0"/>
            </a:endParaRPr>
          </a:p>
        </p:txBody>
      </p:sp>
      <p:cxnSp>
        <p:nvCxnSpPr>
          <p:cNvPr id="104465" name="AutoShape 23"/>
          <p:cNvCxnSpPr>
            <a:stCxn id="104450" idx="3"/>
            <a:endCxn id="104464" idx="1"/>
          </p:cNvCxnSpPr>
          <p:nvPr/>
        </p:nvCxnSpPr>
        <p:spPr>
          <a:xfrm>
            <a:off x="2949575" y="3357563"/>
            <a:ext cx="700088" cy="2741612"/>
          </a:xfrm>
          <a:prstGeom prst="bentConnector3">
            <a:avLst>
              <a:gd name="adj1" fmla="val 49889"/>
            </a:avLst>
          </a:prstGeom>
          <a:ln w="9525" cap="flat" cmpd="sng">
            <a:solidFill>
              <a:schemeClr val="tx1"/>
            </a:solidFill>
            <a:prstDash val="solid"/>
            <a:miter/>
            <a:headEnd type="none" w="med" len="med"/>
            <a:tailEnd type="none" w="med" len="med"/>
          </a:ln>
        </p:spPr>
      </p:cxnSp>
      <p:sp>
        <p:nvSpPr>
          <p:cNvPr id="104466" name="Text Box 24"/>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Fianza</a:t>
            </a:r>
            <a:endParaRPr lang="es-ES_tradnl" altLang="es-CL" sz="2400" i="1"/>
          </a:p>
        </p:txBody>
      </p:sp>
      <p:sp>
        <p:nvSpPr>
          <p:cNvPr id="104467" name="Text Box 25"/>
          <p:cNvSpPr txBox="1"/>
          <p:nvPr/>
        </p:nvSpPr>
        <p:spPr>
          <a:xfrm>
            <a:off x="611188" y="4781550"/>
            <a:ext cx="2070100" cy="1571625"/>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spcAft>
                <a:spcPts val="600"/>
              </a:spcAft>
              <a:buNone/>
            </a:pPr>
            <a:r>
              <a:rPr lang="es-ES_tradnl" altLang="es-CL" sz="1200"/>
              <a:t>La fianza es una </a:t>
            </a:r>
            <a:r>
              <a:rPr lang="es-ES_tradnl" altLang="es-CL" sz="1200" b="1" i="1"/>
              <a:t>obligación</a:t>
            </a:r>
            <a:r>
              <a:rPr lang="es-ES_tradnl" altLang="es-CL" sz="1200"/>
              <a:t> accesoria, en virtud de la cual una o más personas responden de una obligación ajena, comprometiéndose para con el acreedor a cumplirla en todo o parte, si el deudor principal no la cumple.</a:t>
            </a:r>
            <a:endParaRPr lang="es-ES_tradnl" altLang="es-CL" sz="2400"/>
          </a:p>
        </p:txBody>
      </p:sp>
      <p:sp>
        <p:nvSpPr>
          <p:cNvPr id="104468" name="Text Box 26"/>
          <p:cNvSpPr txBox="1"/>
          <p:nvPr/>
        </p:nvSpPr>
        <p:spPr>
          <a:xfrm>
            <a:off x="611188" y="4408488"/>
            <a:ext cx="2070100" cy="279400"/>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100" b="1">
                <a:latin typeface="Arial" panose="020B0604020202020204" pitchFamily="34" charset="0"/>
              </a:rPr>
              <a:t>Artículo 2335</a:t>
            </a:r>
            <a:endParaRPr lang="es-ES_tradnl" altLang="es-CL" sz="1100" b="1">
              <a:latin typeface="Arial" panose="020B0604020202020204" pitchFamily="34" charset="0"/>
            </a:endParaRPr>
          </a:p>
        </p:txBody>
      </p:sp>
      <p:sp>
        <p:nvSpPr>
          <p:cNvPr id="104469" name="AutoShape 33"/>
          <p:cNvSpPr/>
          <p:nvPr/>
        </p:nvSpPr>
        <p:spPr>
          <a:xfrm>
            <a:off x="900113" y="3284538"/>
            <a:ext cx="533400" cy="533400"/>
          </a:xfrm>
          <a:prstGeom prst="smileyFace">
            <a:avLst>
              <a:gd name="adj" fmla="val -4653"/>
            </a:avLst>
          </a:prstGeom>
          <a:solidFill>
            <a:srgbClr val="FFFF0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 altLang="es-CL" sz="2400"/>
          </a:p>
        </p:txBody>
      </p:sp>
      <p:sp>
        <p:nvSpPr>
          <p:cNvPr id="104470" name="Text Box 34"/>
          <p:cNvSpPr txBox="1"/>
          <p:nvPr/>
        </p:nvSpPr>
        <p:spPr>
          <a:xfrm>
            <a:off x="874713" y="3921125"/>
            <a:ext cx="571500"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b="1">
                <a:latin typeface="Arial" panose="020B0604020202020204" pitchFamily="34" charset="0"/>
              </a:rPr>
              <a:t>Fiador</a:t>
            </a:r>
            <a:endParaRPr lang="es-ES_tradnl" altLang="es-CL" sz="2400"/>
          </a:p>
        </p:txBody>
      </p:sp>
      <p:sp>
        <p:nvSpPr>
          <p:cNvPr id="104471" name="AutoShape 35"/>
          <p:cNvSpPr/>
          <p:nvPr/>
        </p:nvSpPr>
        <p:spPr>
          <a:xfrm>
            <a:off x="892175" y="1406525"/>
            <a:ext cx="533400" cy="533400"/>
          </a:xfrm>
          <a:prstGeom prst="smileyFace">
            <a:avLst>
              <a:gd name="adj" fmla="val 4653"/>
            </a:avLst>
          </a:prstGeom>
          <a:solidFill>
            <a:srgbClr val="FFFF0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104472" name="Text Box 36"/>
          <p:cNvSpPr txBox="1"/>
          <p:nvPr/>
        </p:nvSpPr>
        <p:spPr>
          <a:xfrm>
            <a:off x="781050" y="1951038"/>
            <a:ext cx="739775"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b="1">
                <a:latin typeface="Arial" panose="020B0604020202020204" pitchFamily="34" charset="0"/>
              </a:rPr>
              <a:t>Acreedor</a:t>
            </a:r>
            <a:endParaRPr lang="es-ES_tradnl" altLang="es-CL" sz="2400"/>
          </a:p>
        </p:txBody>
      </p:sp>
      <p:sp>
        <p:nvSpPr>
          <p:cNvPr id="104473" name="AutoShape 37"/>
          <p:cNvSpPr/>
          <p:nvPr/>
        </p:nvSpPr>
        <p:spPr>
          <a:xfrm>
            <a:off x="892175" y="2370138"/>
            <a:ext cx="533400" cy="533400"/>
          </a:xfrm>
          <a:prstGeom prst="smileyFace">
            <a:avLst>
              <a:gd name="adj" fmla="val 4653"/>
            </a:avLst>
          </a:prstGeom>
          <a:solidFill>
            <a:srgbClr val="FF000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104474" name="Text Box 38"/>
          <p:cNvSpPr txBox="1"/>
          <p:nvPr/>
        </p:nvSpPr>
        <p:spPr>
          <a:xfrm>
            <a:off x="836613" y="2914650"/>
            <a:ext cx="628650"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b="1">
                <a:latin typeface="Arial" panose="020B0604020202020204" pitchFamily="34" charset="0"/>
              </a:rPr>
              <a:t>Deudor</a:t>
            </a:r>
            <a:endParaRPr lang="es-ES_tradnl" altLang="es-CL" sz="2400"/>
          </a:p>
        </p:txBody>
      </p:sp>
      <p:sp>
        <p:nvSpPr>
          <p:cNvPr id="104475" name="AutoShape 39"/>
          <p:cNvSpPr/>
          <p:nvPr/>
        </p:nvSpPr>
        <p:spPr>
          <a:xfrm>
            <a:off x="366713" y="1939925"/>
            <a:ext cx="457200" cy="1828800"/>
          </a:xfrm>
          <a:prstGeom prst="curvedRightArrow">
            <a:avLst>
              <a:gd name="adj1" fmla="val 80000"/>
              <a:gd name="adj2" fmla="val 160000"/>
              <a:gd name="adj3" fmla="val 23611"/>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104476" name="AutoShape 40"/>
          <p:cNvSpPr/>
          <p:nvPr/>
        </p:nvSpPr>
        <p:spPr>
          <a:xfrm flipV="1">
            <a:off x="1520825" y="2397125"/>
            <a:ext cx="304800" cy="1295400"/>
          </a:xfrm>
          <a:prstGeom prst="curvedLeftArrow">
            <a:avLst>
              <a:gd name="adj1" fmla="val 85000"/>
              <a:gd name="adj2" fmla="val 170000"/>
              <a:gd name="adj3" fmla="val 58856"/>
            </a:avLst>
          </a:prstGeom>
          <a:solidFill>
            <a:srgbClr val="FF00FF"/>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cxnSp>
        <p:nvCxnSpPr>
          <p:cNvPr id="104477" name="AutoShape 41"/>
          <p:cNvCxnSpPr>
            <a:stCxn id="104450" idx="3"/>
            <a:endCxn id="104457" idx="1"/>
          </p:cNvCxnSpPr>
          <p:nvPr/>
        </p:nvCxnSpPr>
        <p:spPr>
          <a:xfrm flipV="1">
            <a:off x="2949575" y="2930525"/>
            <a:ext cx="700088" cy="427038"/>
          </a:xfrm>
          <a:prstGeom prst="bentConnector3">
            <a:avLst>
              <a:gd name="adj1" fmla="val 49889"/>
            </a:avLst>
          </a:prstGeom>
          <a:ln w="9525" cap="flat" cmpd="sng">
            <a:solidFill>
              <a:schemeClr val="tx1"/>
            </a:solidFill>
            <a:prstDash val="solid"/>
            <a:miter/>
            <a:headEnd type="none" w="med" len="med"/>
            <a:tailEnd type="none" w="med" len="med"/>
          </a:ln>
        </p:spPr>
      </p:cxnSp>
      <p:sp>
        <p:nvSpPr>
          <p:cNvPr id="104478" name="Text Box 42"/>
          <p:cNvSpPr txBox="1"/>
          <p:nvPr/>
        </p:nvSpPr>
        <p:spPr>
          <a:xfrm>
            <a:off x="5305425" y="3429000"/>
            <a:ext cx="10080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Accesorio</a:t>
            </a:r>
            <a:endParaRPr lang="es-ES_tradnl" altLang="es-CL" sz="1200">
              <a:solidFill>
                <a:srgbClr val="000000"/>
              </a:solidFill>
            </a:endParaRPr>
          </a:p>
        </p:txBody>
      </p:sp>
      <p:sp>
        <p:nvSpPr>
          <p:cNvPr id="104479" name="Text Box 43"/>
          <p:cNvSpPr txBox="1"/>
          <p:nvPr/>
        </p:nvSpPr>
        <p:spPr>
          <a:xfrm>
            <a:off x="6602413" y="3656013"/>
            <a:ext cx="2159000" cy="26352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100">
                <a:solidFill>
                  <a:srgbClr val="000000"/>
                </a:solidFill>
              </a:rPr>
              <a:t>Pero sí en términos más eficaces</a:t>
            </a:r>
            <a:endParaRPr lang="es-ES_tradnl" altLang="es-CL" sz="1100">
              <a:solidFill>
                <a:srgbClr val="000000"/>
              </a:solidFill>
            </a:endParaRPr>
          </a:p>
        </p:txBody>
      </p:sp>
      <p:cxnSp>
        <p:nvCxnSpPr>
          <p:cNvPr id="104480" name="AutoShape 44"/>
          <p:cNvCxnSpPr>
            <a:stCxn id="104457" idx="3"/>
            <a:endCxn id="104478" idx="1"/>
          </p:cNvCxnSpPr>
          <p:nvPr/>
        </p:nvCxnSpPr>
        <p:spPr>
          <a:xfrm>
            <a:off x="4924425" y="2930525"/>
            <a:ext cx="381000" cy="638175"/>
          </a:xfrm>
          <a:prstGeom prst="bentConnector3">
            <a:avLst>
              <a:gd name="adj1" fmla="val 49583"/>
            </a:avLst>
          </a:prstGeom>
          <a:ln w="9525" cap="flat" cmpd="sng">
            <a:solidFill>
              <a:schemeClr val="tx1"/>
            </a:solidFill>
            <a:prstDash val="solid"/>
            <a:miter/>
            <a:headEnd type="none" w="med" len="med"/>
            <a:tailEnd type="none" w="med" len="med"/>
          </a:ln>
        </p:spPr>
      </p:cxnSp>
      <p:cxnSp>
        <p:nvCxnSpPr>
          <p:cNvPr id="104481" name="AutoShape 45"/>
          <p:cNvCxnSpPr>
            <a:stCxn id="104478" idx="3"/>
            <a:endCxn id="104454" idx="1"/>
          </p:cNvCxnSpPr>
          <p:nvPr/>
        </p:nvCxnSpPr>
        <p:spPr>
          <a:xfrm flipV="1">
            <a:off x="6313488" y="3355975"/>
            <a:ext cx="288925" cy="212725"/>
          </a:xfrm>
          <a:prstGeom prst="bentConnector3">
            <a:avLst>
              <a:gd name="adj1" fmla="val 49449"/>
            </a:avLst>
          </a:prstGeom>
          <a:ln w="9525" cap="flat" cmpd="sng">
            <a:solidFill>
              <a:schemeClr val="tx1"/>
            </a:solidFill>
            <a:prstDash val="solid"/>
            <a:miter/>
            <a:headEnd type="none" w="med" len="med"/>
            <a:tailEnd type="none" w="med" len="med"/>
          </a:ln>
        </p:spPr>
      </p:cxnSp>
      <p:cxnSp>
        <p:nvCxnSpPr>
          <p:cNvPr id="104482" name="AutoShape 46"/>
          <p:cNvCxnSpPr>
            <a:stCxn id="104478" idx="3"/>
            <a:endCxn id="104479" idx="1"/>
          </p:cNvCxnSpPr>
          <p:nvPr/>
        </p:nvCxnSpPr>
        <p:spPr>
          <a:xfrm>
            <a:off x="6313488" y="3568700"/>
            <a:ext cx="288925" cy="219075"/>
          </a:xfrm>
          <a:prstGeom prst="bentConnector3">
            <a:avLst>
              <a:gd name="adj1" fmla="val 49449"/>
            </a:avLst>
          </a:prstGeom>
          <a:ln w="9525" cap="flat" cmpd="sng">
            <a:solidFill>
              <a:schemeClr val="tx1"/>
            </a:solidFill>
            <a:prstDash val="solid"/>
            <a:miter/>
            <a:headEnd type="none" w="med" len="med"/>
            <a:tailEnd type="none" w="med" len="med"/>
          </a:ln>
        </p:spPr>
      </p:cxnSp>
      <p:sp>
        <p:nvSpPr>
          <p:cNvPr id="104483" name="Text Box 47"/>
          <p:cNvSpPr txBox="1"/>
          <p:nvPr/>
        </p:nvSpPr>
        <p:spPr>
          <a:xfrm>
            <a:off x="5305425" y="4221163"/>
            <a:ext cx="20161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Convencional, legal, judicial</a:t>
            </a:r>
            <a:endParaRPr lang="es-ES_tradnl" altLang="es-CL" sz="1200">
              <a:solidFill>
                <a:srgbClr val="000000"/>
              </a:solidFill>
            </a:endParaRPr>
          </a:p>
        </p:txBody>
      </p:sp>
      <p:sp>
        <p:nvSpPr>
          <p:cNvPr id="104484" name="Text Box 48"/>
          <p:cNvSpPr txBox="1"/>
          <p:nvPr/>
        </p:nvSpPr>
        <p:spPr>
          <a:xfrm>
            <a:off x="5318125" y="5094288"/>
            <a:ext cx="15113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Limitada, ilimitada</a:t>
            </a:r>
            <a:endParaRPr lang="es-ES_tradnl" altLang="es-CL" sz="1200">
              <a:solidFill>
                <a:srgbClr val="000000"/>
              </a:solidFill>
            </a:endParaRPr>
          </a:p>
        </p:txBody>
      </p:sp>
      <p:cxnSp>
        <p:nvCxnSpPr>
          <p:cNvPr id="104485" name="AutoShape 49"/>
          <p:cNvCxnSpPr>
            <a:stCxn id="104450" idx="3"/>
            <a:endCxn id="104452" idx="1"/>
          </p:cNvCxnSpPr>
          <p:nvPr/>
        </p:nvCxnSpPr>
        <p:spPr>
          <a:xfrm>
            <a:off x="2949575" y="3357563"/>
            <a:ext cx="687388" cy="1651000"/>
          </a:xfrm>
          <a:prstGeom prst="bentConnector3">
            <a:avLst>
              <a:gd name="adj1" fmla="val 49884"/>
            </a:avLst>
          </a:prstGeom>
          <a:ln w="9525" cap="flat" cmpd="sng">
            <a:solidFill>
              <a:schemeClr val="tx1"/>
            </a:solidFill>
            <a:prstDash val="solid"/>
            <a:miter/>
            <a:headEnd type="none" w="med" len="med"/>
            <a:tailEnd type="none" w="med" len="med"/>
          </a:ln>
        </p:spPr>
      </p:cxnSp>
      <p:cxnSp>
        <p:nvCxnSpPr>
          <p:cNvPr id="104486" name="AutoShape 50"/>
          <p:cNvCxnSpPr>
            <a:stCxn id="104452" idx="3"/>
            <a:endCxn id="104483" idx="1"/>
          </p:cNvCxnSpPr>
          <p:nvPr/>
        </p:nvCxnSpPr>
        <p:spPr>
          <a:xfrm flipV="1">
            <a:off x="5005388" y="4360863"/>
            <a:ext cx="300037" cy="647700"/>
          </a:xfrm>
          <a:prstGeom prst="bentConnector3">
            <a:avLst>
              <a:gd name="adj1" fmla="val 49736"/>
            </a:avLst>
          </a:prstGeom>
          <a:ln w="9525" cap="flat" cmpd="sng">
            <a:solidFill>
              <a:schemeClr val="tx1"/>
            </a:solidFill>
            <a:prstDash val="solid"/>
            <a:miter/>
            <a:headEnd type="none" w="med" len="med"/>
            <a:tailEnd type="none" w="med" len="med"/>
          </a:ln>
        </p:spPr>
      </p:cxnSp>
      <p:sp>
        <p:nvSpPr>
          <p:cNvPr id="104487" name="Text Box 51"/>
          <p:cNvSpPr txBox="1"/>
          <p:nvPr/>
        </p:nvSpPr>
        <p:spPr>
          <a:xfrm>
            <a:off x="5305425" y="5589588"/>
            <a:ext cx="15113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Simple y solidaria</a:t>
            </a:r>
            <a:endParaRPr lang="es-ES_tradnl" altLang="es-CL" sz="1200">
              <a:solidFill>
                <a:srgbClr val="000000"/>
              </a:solidFill>
            </a:endParaRPr>
          </a:p>
        </p:txBody>
      </p:sp>
      <p:cxnSp>
        <p:nvCxnSpPr>
          <p:cNvPr id="104488" name="AutoShape 52"/>
          <p:cNvCxnSpPr>
            <a:stCxn id="104452" idx="3"/>
            <a:endCxn id="104484" idx="1"/>
          </p:cNvCxnSpPr>
          <p:nvPr/>
        </p:nvCxnSpPr>
        <p:spPr>
          <a:xfrm>
            <a:off x="5005388" y="5008563"/>
            <a:ext cx="312737" cy="225425"/>
          </a:xfrm>
          <a:prstGeom prst="bentConnector3">
            <a:avLst>
              <a:gd name="adj1" fmla="val 49745"/>
            </a:avLst>
          </a:prstGeom>
          <a:ln w="9525" cap="flat" cmpd="sng">
            <a:solidFill>
              <a:schemeClr val="tx1"/>
            </a:solidFill>
            <a:prstDash val="solid"/>
            <a:miter/>
            <a:headEnd type="none" w="med" len="med"/>
            <a:tailEnd type="none" w="med" len="med"/>
          </a:ln>
        </p:spPr>
      </p:cxnSp>
      <p:cxnSp>
        <p:nvCxnSpPr>
          <p:cNvPr id="104489" name="AutoShape 53"/>
          <p:cNvCxnSpPr>
            <a:stCxn id="104452" idx="3"/>
            <a:endCxn id="104487" idx="1"/>
          </p:cNvCxnSpPr>
          <p:nvPr/>
        </p:nvCxnSpPr>
        <p:spPr>
          <a:xfrm>
            <a:off x="5005388" y="5008563"/>
            <a:ext cx="300037" cy="720725"/>
          </a:xfrm>
          <a:prstGeom prst="bentConnector3">
            <a:avLst>
              <a:gd name="adj1" fmla="val 49736"/>
            </a:avLst>
          </a:prstGeom>
          <a:ln w="9525" cap="flat" cmpd="sng">
            <a:solidFill>
              <a:schemeClr val="tx1"/>
            </a:solidFill>
            <a:prstDash val="solid"/>
            <a:miter/>
            <a:headEnd type="none" w="med" len="med"/>
            <a:tailEnd type="none" w="med" len="med"/>
          </a:ln>
        </p:spPr>
      </p:cxn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5473"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05474" name="Text Box 2"/>
          <p:cNvSpPr txBox="1"/>
          <p:nvPr/>
        </p:nvSpPr>
        <p:spPr>
          <a:xfrm>
            <a:off x="901700" y="3049588"/>
            <a:ext cx="738188"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Fianza</a:t>
            </a:r>
            <a:endParaRPr lang="es-ES_tradnl" altLang="es-CL" sz="1400">
              <a:latin typeface="Arial" panose="020B0604020202020204" pitchFamily="34" charset="0"/>
            </a:endParaRPr>
          </a:p>
        </p:txBody>
      </p:sp>
      <p:sp>
        <p:nvSpPr>
          <p:cNvPr id="105475" name="Text Box 3"/>
          <p:cNvSpPr txBox="1"/>
          <p:nvPr/>
        </p:nvSpPr>
        <p:spPr>
          <a:xfrm>
            <a:off x="2339975" y="1546225"/>
            <a:ext cx="890588"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1200" b="1">
              <a:latin typeface="Arial" panose="020B0604020202020204" pitchFamily="34" charset="0"/>
            </a:endParaRPr>
          </a:p>
        </p:txBody>
      </p:sp>
      <p:sp>
        <p:nvSpPr>
          <p:cNvPr id="105476" name="Text Box 4"/>
          <p:cNvSpPr txBox="1"/>
          <p:nvPr/>
        </p:nvSpPr>
        <p:spPr>
          <a:xfrm>
            <a:off x="2339975" y="3068638"/>
            <a:ext cx="13684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Clasificaciones </a:t>
            </a:r>
            <a:endParaRPr lang="es-ES_tradnl" altLang="es-CL" sz="1200" b="1">
              <a:latin typeface="Arial" panose="020B0604020202020204" pitchFamily="34" charset="0"/>
            </a:endParaRPr>
          </a:p>
        </p:txBody>
      </p:sp>
      <p:cxnSp>
        <p:nvCxnSpPr>
          <p:cNvPr id="105477" name="AutoShape 5"/>
          <p:cNvCxnSpPr>
            <a:stCxn id="105474" idx="3"/>
            <a:endCxn id="105475" idx="1"/>
          </p:cNvCxnSpPr>
          <p:nvPr/>
        </p:nvCxnSpPr>
        <p:spPr>
          <a:xfrm flipV="1">
            <a:off x="1639888" y="1685925"/>
            <a:ext cx="700087" cy="1517650"/>
          </a:xfrm>
          <a:prstGeom prst="bentConnector3">
            <a:avLst>
              <a:gd name="adj1" fmla="val 49889"/>
            </a:avLst>
          </a:prstGeom>
          <a:ln w="9525" cap="flat" cmpd="sng">
            <a:solidFill>
              <a:schemeClr val="tx1"/>
            </a:solidFill>
            <a:prstDash val="solid"/>
            <a:miter/>
            <a:headEnd type="none" w="med" len="med"/>
            <a:tailEnd type="none" w="med" len="med"/>
          </a:ln>
        </p:spPr>
      </p:cxnSp>
      <p:sp>
        <p:nvSpPr>
          <p:cNvPr id="105478" name="Text Box 9"/>
          <p:cNvSpPr txBox="1"/>
          <p:nvPr/>
        </p:nvSpPr>
        <p:spPr>
          <a:xfrm>
            <a:off x="2335213" y="2276475"/>
            <a:ext cx="12747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Características</a:t>
            </a:r>
            <a:endParaRPr lang="es-ES_tradnl" altLang="es-CL" sz="1200" b="1">
              <a:latin typeface="Arial" panose="020B0604020202020204" pitchFamily="34" charset="0"/>
            </a:endParaRPr>
          </a:p>
        </p:txBody>
      </p:sp>
      <p:sp>
        <p:nvSpPr>
          <p:cNvPr id="105479" name="Text Box 11"/>
          <p:cNvSpPr txBox="1"/>
          <p:nvPr/>
        </p:nvSpPr>
        <p:spPr>
          <a:xfrm>
            <a:off x="4154488" y="4159250"/>
            <a:ext cx="166687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Capacidad del fiador</a:t>
            </a:r>
            <a:endParaRPr lang="es-ES_tradnl" altLang="es-CL" sz="1200">
              <a:solidFill>
                <a:srgbClr val="000000"/>
              </a:solidFill>
              <a:latin typeface="Arial" panose="020B0604020202020204" pitchFamily="34" charset="0"/>
            </a:endParaRPr>
          </a:p>
        </p:txBody>
      </p:sp>
      <p:sp>
        <p:nvSpPr>
          <p:cNvPr id="105480" name="Text Box 14"/>
          <p:cNvSpPr txBox="1"/>
          <p:nvPr/>
        </p:nvSpPr>
        <p:spPr>
          <a:xfrm>
            <a:off x="4140200" y="4730750"/>
            <a:ext cx="7921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El objeto</a:t>
            </a:r>
            <a:endParaRPr lang="es-ES_tradnl" altLang="es-CL" sz="1200">
              <a:solidFill>
                <a:srgbClr val="000000"/>
              </a:solidFill>
              <a:latin typeface="Arial" panose="020B0604020202020204" pitchFamily="34" charset="0"/>
            </a:endParaRPr>
          </a:p>
        </p:txBody>
      </p:sp>
      <p:sp>
        <p:nvSpPr>
          <p:cNvPr id="105481" name="Text Box 16"/>
          <p:cNvSpPr txBox="1"/>
          <p:nvPr/>
        </p:nvSpPr>
        <p:spPr>
          <a:xfrm>
            <a:off x="2339975" y="4797425"/>
            <a:ext cx="120491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Requisitos </a:t>
            </a:r>
            <a:endParaRPr lang="es-ES_tradnl" altLang="es-CL" sz="1200" b="1">
              <a:latin typeface="Arial" panose="020B0604020202020204" pitchFamily="34" charset="0"/>
            </a:endParaRPr>
          </a:p>
        </p:txBody>
      </p:sp>
      <p:cxnSp>
        <p:nvCxnSpPr>
          <p:cNvPr id="105482" name="AutoShape 17"/>
          <p:cNvCxnSpPr>
            <a:stCxn id="105474" idx="3"/>
            <a:endCxn id="105481" idx="1"/>
          </p:cNvCxnSpPr>
          <p:nvPr/>
        </p:nvCxnSpPr>
        <p:spPr>
          <a:xfrm>
            <a:off x="1639888" y="3203575"/>
            <a:ext cx="700087" cy="1733550"/>
          </a:xfrm>
          <a:prstGeom prst="bentConnector3">
            <a:avLst>
              <a:gd name="adj1" fmla="val 49889"/>
            </a:avLst>
          </a:prstGeom>
          <a:ln w="9525" cap="flat" cmpd="sng">
            <a:solidFill>
              <a:schemeClr val="tx1"/>
            </a:solidFill>
            <a:prstDash val="solid"/>
            <a:miter/>
            <a:headEnd type="none" w="med" len="med"/>
            <a:tailEnd type="none" w="med" len="med"/>
          </a:ln>
        </p:spPr>
      </p:cxnSp>
      <p:sp>
        <p:nvSpPr>
          <p:cNvPr id="105483" name="Text Box 18"/>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Fianza</a:t>
            </a:r>
            <a:endParaRPr lang="es-ES_tradnl" altLang="es-CL" sz="2400" i="1"/>
          </a:p>
        </p:txBody>
      </p:sp>
      <p:cxnSp>
        <p:nvCxnSpPr>
          <p:cNvPr id="105484" name="AutoShape 29"/>
          <p:cNvCxnSpPr>
            <a:stCxn id="105474" idx="3"/>
            <a:endCxn id="105478" idx="1"/>
          </p:cNvCxnSpPr>
          <p:nvPr/>
        </p:nvCxnSpPr>
        <p:spPr>
          <a:xfrm flipV="1">
            <a:off x="1639888" y="2416175"/>
            <a:ext cx="695325" cy="787400"/>
          </a:xfrm>
          <a:prstGeom prst="bentConnector3">
            <a:avLst>
              <a:gd name="adj1" fmla="val 49773"/>
            </a:avLst>
          </a:prstGeom>
          <a:ln w="9525" cap="flat" cmpd="sng">
            <a:solidFill>
              <a:schemeClr val="tx1"/>
            </a:solidFill>
            <a:prstDash val="solid"/>
            <a:miter/>
            <a:headEnd type="none" w="med" len="med"/>
            <a:tailEnd type="none" w="med" len="med"/>
          </a:ln>
        </p:spPr>
      </p:cxnSp>
      <p:sp>
        <p:nvSpPr>
          <p:cNvPr id="105485" name="Text Box 30"/>
          <p:cNvSpPr txBox="1"/>
          <p:nvPr/>
        </p:nvSpPr>
        <p:spPr>
          <a:xfrm>
            <a:off x="4140200" y="5276850"/>
            <a:ext cx="10080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La causa</a:t>
            </a:r>
            <a:endParaRPr lang="es-ES_tradnl" altLang="es-CL" sz="1200">
              <a:solidFill>
                <a:srgbClr val="000000"/>
              </a:solidFill>
              <a:latin typeface="Arial" panose="020B0604020202020204" pitchFamily="34" charset="0"/>
            </a:endParaRPr>
          </a:p>
        </p:txBody>
      </p:sp>
      <p:cxnSp>
        <p:nvCxnSpPr>
          <p:cNvPr id="105486" name="AutoShape 37"/>
          <p:cNvCxnSpPr>
            <a:stCxn id="105474" idx="3"/>
            <a:endCxn id="105476" idx="1"/>
          </p:cNvCxnSpPr>
          <p:nvPr/>
        </p:nvCxnSpPr>
        <p:spPr>
          <a:xfrm>
            <a:off x="1639888" y="3203575"/>
            <a:ext cx="700087" cy="4763"/>
          </a:xfrm>
          <a:prstGeom prst="bentConnector3">
            <a:avLst>
              <a:gd name="adj1" fmla="val 49889"/>
            </a:avLst>
          </a:prstGeom>
          <a:ln w="9525" cap="flat" cmpd="sng">
            <a:solidFill>
              <a:schemeClr val="tx1"/>
            </a:solidFill>
            <a:prstDash val="solid"/>
            <a:miter/>
            <a:headEnd type="none" w="med" len="med"/>
            <a:tailEnd type="none" w="med" len="med"/>
          </a:ln>
        </p:spPr>
      </p:cxnSp>
      <p:sp>
        <p:nvSpPr>
          <p:cNvPr id="105487" name="Text Box 42"/>
          <p:cNvSpPr txBox="1"/>
          <p:nvPr/>
        </p:nvSpPr>
        <p:spPr>
          <a:xfrm>
            <a:off x="4140200" y="3582988"/>
            <a:ext cx="172878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El consentimiento</a:t>
            </a:r>
            <a:endParaRPr lang="es-ES_tradnl" altLang="es-CL" sz="1200">
              <a:solidFill>
                <a:srgbClr val="000000"/>
              </a:solidFill>
              <a:latin typeface="Arial" panose="020B0604020202020204" pitchFamily="34" charset="0"/>
            </a:endParaRPr>
          </a:p>
        </p:txBody>
      </p:sp>
      <p:sp>
        <p:nvSpPr>
          <p:cNvPr id="105488" name="Text Box 43"/>
          <p:cNvSpPr txBox="1"/>
          <p:nvPr/>
        </p:nvSpPr>
        <p:spPr>
          <a:xfrm>
            <a:off x="4140200" y="5815013"/>
            <a:ext cx="28797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Existencia de una obligación principal</a:t>
            </a:r>
            <a:endParaRPr lang="es-ES_tradnl" altLang="es-CL" sz="1200">
              <a:solidFill>
                <a:srgbClr val="000000"/>
              </a:solidFill>
              <a:latin typeface="Arial" panose="020B0604020202020204" pitchFamily="34" charset="0"/>
            </a:endParaRPr>
          </a:p>
        </p:txBody>
      </p:sp>
      <p:cxnSp>
        <p:nvCxnSpPr>
          <p:cNvPr id="105489" name="AutoShape 44"/>
          <p:cNvCxnSpPr>
            <a:stCxn id="105481" idx="3"/>
            <a:endCxn id="105485" idx="1"/>
          </p:cNvCxnSpPr>
          <p:nvPr/>
        </p:nvCxnSpPr>
        <p:spPr>
          <a:xfrm>
            <a:off x="3544888" y="4937125"/>
            <a:ext cx="595312" cy="479425"/>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105490" name="AutoShape 45"/>
          <p:cNvCxnSpPr>
            <a:stCxn id="105481" idx="3"/>
            <a:endCxn id="105487" idx="1"/>
          </p:cNvCxnSpPr>
          <p:nvPr/>
        </p:nvCxnSpPr>
        <p:spPr>
          <a:xfrm flipV="1">
            <a:off x="3544888" y="3722688"/>
            <a:ext cx="595312" cy="1214437"/>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105491" name="AutoShape 46"/>
          <p:cNvCxnSpPr>
            <a:stCxn id="105481" idx="3"/>
            <a:endCxn id="105488" idx="1"/>
          </p:cNvCxnSpPr>
          <p:nvPr/>
        </p:nvCxnSpPr>
        <p:spPr>
          <a:xfrm>
            <a:off x="3544888" y="4937125"/>
            <a:ext cx="595312" cy="1017588"/>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105492" name="AutoShape 47"/>
          <p:cNvCxnSpPr>
            <a:stCxn id="105481" idx="3"/>
            <a:endCxn id="105479" idx="1"/>
          </p:cNvCxnSpPr>
          <p:nvPr/>
        </p:nvCxnSpPr>
        <p:spPr>
          <a:xfrm flipV="1">
            <a:off x="3544888" y="4298950"/>
            <a:ext cx="609600" cy="638175"/>
          </a:xfrm>
          <a:prstGeom prst="bentConnector3">
            <a:avLst>
              <a:gd name="adj1" fmla="val 49741"/>
            </a:avLst>
          </a:prstGeom>
          <a:ln w="9525" cap="flat" cmpd="sng">
            <a:solidFill>
              <a:schemeClr val="tx1"/>
            </a:solidFill>
            <a:prstDash val="solid"/>
            <a:miter/>
            <a:headEnd type="none" w="med" len="med"/>
            <a:tailEnd type="none" w="med" len="med"/>
          </a:ln>
        </p:spPr>
      </p:cxnSp>
      <p:cxnSp>
        <p:nvCxnSpPr>
          <p:cNvPr id="105493" name="AutoShape 48"/>
          <p:cNvCxnSpPr>
            <a:stCxn id="105481" idx="3"/>
            <a:endCxn id="105480" idx="1"/>
          </p:cNvCxnSpPr>
          <p:nvPr/>
        </p:nvCxnSpPr>
        <p:spPr>
          <a:xfrm flipV="1">
            <a:off x="3544888" y="4870450"/>
            <a:ext cx="595312" cy="66675"/>
          </a:xfrm>
          <a:prstGeom prst="bentConnector3">
            <a:avLst>
              <a:gd name="adj1" fmla="val 49866"/>
            </a:avLst>
          </a:prstGeom>
          <a:ln w="9525" cap="flat" cmpd="sng">
            <a:solidFill>
              <a:schemeClr val="tx1"/>
            </a:solidFill>
            <a:prstDash val="solid"/>
            <a:miter/>
            <a:headEnd type="none" w="med" len="med"/>
            <a:tailEnd type="none" w="med" len="med"/>
          </a:ln>
        </p:spPr>
      </p:cxnSp>
      <p:sp>
        <p:nvSpPr>
          <p:cNvPr id="105494" name="Text Box 49"/>
          <p:cNvSpPr txBox="1"/>
          <p:nvPr/>
        </p:nvSpPr>
        <p:spPr>
          <a:xfrm>
            <a:off x="5919788" y="3597275"/>
            <a:ext cx="1670050" cy="2746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La fianza no se presume</a:t>
            </a:r>
            <a:endParaRPr lang="es-ES_tradnl" altLang="es-CL" sz="120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649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06498" name="Text Box 2"/>
          <p:cNvSpPr txBox="1"/>
          <p:nvPr/>
        </p:nvSpPr>
        <p:spPr>
          <a:xfrm>
            <a:off x="901700" y="3049588"/>
            <a:ext cx="738188" cy="30797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Fianza</a:t>
            </a:r>
            <a:endParaRPr lang="es-ES_tradnl" altLang="es-CL" sz="1400">
              <a:latin typeface="Arial" panose="020B0604020202020204" pitchFamily="34" charset="0"/>
            </a:endParaRPr>
          </a:p>
        </p:txBody>
      </p:sp>
      <p:sp>
        <p:nvSpPr>
          <p:cNvPr id="106499" name="Text Box 3"/>
          <p:cNvSpPr txBox="1"/>
          <p:nvPr/>
        </p:nvSpPr>
        <p:spPr>
          <a:xfrm>
            <a:off x="2339975" y="1546225"/>
            <a:ext cx="890588"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Concepto</a:t>
            </a:r>
            <a:endParaRPr lang="es-ES_tradnl" altLang="es-CL" sz="1200" b="1">
              <a:latin typeface="Arial" panose="020B0604020202020204" pitchFamily="34" charset="0"/>
            </a:endParaRPr>
          </a:p>
        </p:txBody>
      </p:sp>
      <p:sp>
        <p:nvSpPr>
          <p:cNvPr id="106500" name="Text Box 4"/>
          <p:cNvSpPr txBox="1"/>
          <p:nvPr/>
        </p:nvSpPr>
        <p:spPr>
          <a:xfrm>
            <a:off x="2339975" y="3068638"/>
            <a:ext cx="13684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Clasificaciones </a:t>
            </a:r>
            <a:endParaRPr lang="es-ES_tradnl" altLang="es-CL" sz="1200" b="1">
              <a:latin typeface="Arial" panose="020B0604020202020204" pitchFamily="34" charset="0"/>
            </a:endParaRPr>
          </a:p>
        </p:txBody>
      </p:sp>
      <p:cxnSp>
        <p:nvCxnSpPr>
          <p:cNvPr id="106501" name="AutoShape 5"/>
          <p:cNvCxnSpPr>
            <a:stCxn id="106498" idx="3"/>
            <a:endCxn id="106499" idx="1"/>
          </p:cNvCxnSpPr>
          <p:nvPr/>
        </p:nvCxnSpPr>
        <p:spPr>
          <a:xfrm flipV="1">
            <a:off x="1639888" y="1685925"/>
            <a:ext cx="700087" cy="1517650"/>
          </a:xfrm>
          <a:prstGeom prst="bentConnector3">
            <a:avLst>
              <a:gd name="adj1" fmla="val 49889"/>
            </a:avLst>
          </a:prstGeom>
          <a:ln w="9525" cap="flat" cmpd="sng">
            <a:solidFill>
              <a:schemeClr val="tx1"/>
            </a:solidFill>
            <a:prstDash val="solid"/>
            <a:miter/>
            <a:headEnd type="none" w="med" len="med"/>
            <a:tailEnd type="none" w="med" len="med"/>
          </a:ln>
        </p:spPr>
      </p:cxnSp>
      <p:sp>
        <p:nvSpPr>
          <p:cNvPr id="106502" name="Text Box 6"/>
          <p:cNvSpPr txBox="1"/>
          <p:nvPr/>
        </p:nvSpPr>
        <p:spPr>
          <a:xfrm>
            <a:off x="2335213" y="2276475"/>
            <a:ext cx="12747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Características</a:t>
            </a:r>
            <a:endParaRPr lang="es-ES_tradnl" altLang="es-CL" sz="1200" b="1">
              <a:latin typeface="Arial" panose="020B0604020202020204" pitchFamily="34" charset="0"/>
            </a:endParaRPr>
          </a:p>
        </p:txBody>
      </p:sp>
      <p:sp>
        <p:nvSpPr>
          <p:cNvPr id="106503" name="Text Box 7"/>
          <p:cNvSpPr txBox="1"/>
          <p:nvPr/>
        </p:nvSpPr>
        <p:spPr>
          <a:xfrm>
            <a:off x="4154488" y="4159250"/>
            <a:ext cx="166687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Capacidad del fiador</a:t>
            </a:r>
            <a:endParaRPr lang="es-ES_tradnl" altLang="es-CL" sz="1200">
              <a:solidFill>
                <a:srgbClr val="000000"/>
              </a:solidFill>
              <a:latin typeface="Arial" panose="020B0604020202020204" pitchFamily="34" charset="0"/>
            </a:endParaRPr>
          </a:p>
        </p:txBody>
      </p:sp>
      <p:sp>
        <p:nvSpPr>
          <p:cNvPr id="106504" name="Text Box 8"/>
          <p:cNvSpPr txBox="1"/>
          <p:nvPr/>
        </p:nvSpPr>
        <p:spPr>
          <a:xfrm>
            <a:off x="4140200" y="4730750"/>
            <a:ext cx="7921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El objeto</a:t>
            </a:r>
            <a:endParaRPr lang="es-ES_tradnl" altLang="es-CL" sz="1200">
              <a:solidFill>
                <a:srgbClr val="000000"/>
              </a:solidFill>
              <a:latin typeface="Arial" panose="020B0604020202020204" pitchFamily="34" charset="0"/>
            </a:endParaRPr>
          </a:p>
        </p:txBody>
      </p:sp>
      <p:sp>
        <p:nvSpPr>
          <p:cNvPr id="106505" name="Text Box 9"/>
          <p:cNvSpPr txBox="1"/>
          <p:nvPr/>
        </p:nvSpPr>
        <p:spPr>
          <a:xfrm>
            <a:off x="2339975" y="4797425"/>
            <a:ext cx="120491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Requisitos </a:t>
            </a:r>
            <a:endParaRPr lang="es-ES_tradnl" altLang="es-CL" sz="1200" b="1">
              <a:latin typeface="Arial" panose="020B0604020202020204" pitchFamily="34" charset="0"/>
            </a:endParaRPr>
          </a:p>
        </p:txBody>
      </p:sp>
      <p:cxnSp>
        <p:nvCxnSpPr>
          <p:cNvPr id="106506" name="AutoShape 10"/>
          <p:cNvCxnSpPr>
            <a:stCxn id="106498" idx="3"/>
            <a:endCxn id="106505" idx="1"/>
          </p:cNvCxnSpPr>
          <p:nvPr/>
        </p:nvCxnSpPr>
        <p:spPr>
          <a:xfrm>
            <a:off x="1639888" y="3203575"/>
            <a:ext cx="700087" cy="1733550"/>
          </a:xfrm>
          <a:prstGeom prst="bentConnector3">
            <a:avLst>
              <a:gd name="adj1" fmla="val 49889"/>
            </a:avLst>
          </a:prstGeom>
          <a:ln w="9525" cap="flat" cmpd="sng">
            <a:solidFill>
              <a:schemeClr val="tx1"/>
            </a:solidFill>
            <a:prstDash val="solid"/>
            <a:miter/>
            <a:headEnd type="none" w="med" len="med"/>
            <a:tailEnd type="none" w="med" len="med"/>
          </a:ln>
        </p:spPr>
      </p:cxnSp>
      <p:sp>
        <p:nvSpPr>
          <p:cNvPr id="106507" name="Text Box 11"/>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Fianza</a:t>
            </a:r>
            <a:endParaRPr lang="es-ES_tradnl" altLang="es-CL" sz="2400" i="1"/>
          </a:p>
        </p:txBody>
      </p:sp>
      <p:cxnSp>
        <p:nvCxnSpPr>
          <p:cNvPr id="106508" name="AutoShape 12"/>
          <p:cNvCxnSpPr>
            <a:stCxn id="106498" idx="3"/>
            <a:endCxn id="106502" idx="1"/>
          </p:cNvCxnSpPr>
          <p:nvPr/>
        </p:nvCxnSpPr>
        <p:spPr>
          <a:xfrm flipV="1">
            <a:off x="1639888" y="2416175"/>
            <a:ext cx="695325" cy="787400"/>
          </a:xfrm>
          <a:prstGeom prst="bentConnector3">
            <a:avLst>
              <a:gd name="adj1" fmla="val 49773"/>
            </a:avLst>
          </a:prstGeom>
          <a:ln w="9525" cap="flat" cmpd="sng">
            <a:solidFill>
              <a:schemeClr val="tx1"/>
            </a:solidFill>
            <a:prstDash val="solid"/>
            <a:miter/>
            <a:headEnd type="none" w="med" len="med"/>
            <a:tailEnd type="none" w="med" len="med"/>
          </a:ln>
        </p:spPr>
      </p:cxnSp>
      <p:sp>
        <p:nvSpPr>
          <p:cNvPr id="106509" name="Text Box 13"/>
          <p:cNvSpPr txBox="1"/>
          <p:nvPr/>
        </p:nvSpPr>
        <p:spPr>
          <a:xfrm>
            <a:off x="4140200" y="5276850"/>
            <a:ext cx="100806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La causa</a:t>
            </a:r>
            <a:endParaRPr lang="es-ES_tradnl" altLang="es-CL" sz="1200">
              <a:solidFill>
                <a:srgbClr val="000000"/>
              </a:solidFill>
              <a:latin typeface="Arial" panose="020B0604020202020204" pitchFamily="34" charset="0"/>
            </a:endParaRPr>
          </a:p>
        </p:txBody>
      </p:sp>
      <p:cxnSp>
        <p:nvCxnSpPr>
          <p:cNvPr id="106510" name="AutoShape 14"/>
          <p:cNvCxnSpPr>
            <a:stCxn id="106498" idx="3"/>
            <a:endCxn id="106500" idx="1"/>
          </p:cNvCxnSpPr>
          <p:nvPr/>
        </p:nvCxnSpPr>
        <p:spPr>
          <a:xfrm>
            <a:off x="1639888" y="3203575"/>
            <a:ext cx="700087" cy="4763"/>
          </a:xfrm>
          <a:prstGeom prst="bentConnector3">
            <a:avLst>
              <a:gd name="adj1" fmla="val 49889"/>
            </a:avLst>
          </a:prstGeom>
          <a:ln w="9525" cap="flat" cmpd="sng">
            <a:solidFill>
              <a:schemeClr val="tx1"/>
            </a:solidFill>
            <a:prstDash val="solid"/>
            <a:miter/>
            <a:headEnd type="none" w="med" len="med"/>
            <a:tailEnd type="none" w="med" len="med"/>
          </a:ln>
        </p:spPr>
      </p:cxnSp>
      <p:sp>
        <p:nvSpPr>
          <p:cNvPr id="106511" name="Text Box 15"/>
          <p:cNvSpPr txBox="1"/>
          <p:nvPr/>
        </p:nvSpPr>
        <p:spPr>
          <a:xfrm>
            <a:off x="4140200" y="3582988"/>
            <a:ext cx="172878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El consentimiento</a:t>
            </a:r>
            <a:endParaRPr lang="es-ES_tradnl" altLang="es-CL" sz="1200">
              <a:solidFill>
                <a:srgbClr val="000000"/>
              </a:solidFill>
              <a:latin typeface="Arial" panose="020B0604020202020204" pitchFamily="34" charset="0"/>
            </a:endParaRPr>
          </a:p>
        </p:txBody>
      </p:sp>
      <p:sp>
        <p:nvSpPr>
          <p:cNvPr id="106512" name="Text Box 16"/>
          <p:cNvSpPr txBox="1"/>
          <p:nvPr/>
        </p:nvSpPr>
        <p:spPr>
          <a:xfrm>
            <a:off x="4140200" y="5815013"/>
            <a:ext cx="287972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Existencia de una obligación principal</a:t>
            </a:r>
            <a:endParaRPr lang="es-ES_tradnl" altLang="es-CL" sz="1200">
              <a:solidFill>
                <a:srgbClr val="000000"/>
              </a:solidFill>
              <a:latin typeface="Arial" panose="020B0604020202020204" pitchFamily="34" charset="0"/>
            </a:endParaRPr>
          </a:p>
        </p:txBody>
      </p:sp>
      <p:cxnSp>
        <p:nvCxnSpPr>
          <p:cNvPr id="106513" name="AutoShape 17"/>
          <p:cNvCxnSpPr>
            <a:stCxn id="106505" idx="3"/>
            <a:endCxn id="106509" idx="1"/>
          </p:cNvCxnSpPr>
          <p:nvPr/>
        </p:nvCxnSpPr>
        <p:spPr>
          <a:xfrm>
            <a:off x="3544888" y="4937125"/>
            <a:ext cx="595312" cy="479425"/>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106514" name="AutoShape 18"/>
          <p:cNvCxnSpPr>
            <a:stCxn id="106505" idx="3"/>
            <a:endCxn id="106511" idx="1"/>
          </p:cNvCxnSpPr>
          <p:nvPr/>
        </p:nvCxnSpPr>
        <p:spPr>
          <a:xfrm flipV="1">
            <a:off x="3544888" y="3722688"/>
            <a:ext cx="595312" cy="1214437"/>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106515" name="AutoShape 19"/>
          <p:cNvCxnSpPr>
            <a:stCxn id="106505" idx="3"/>
            <a:endCxn id="106512" idx="1"/>
          </p:cNvCxnSpPr>
          <p:nvPr/>
        </p:nvCxnSpPr>
        <p:spPr>
          <a:xfrm>
            <a:off x="3544888" y="4937125"/>
            <a:ext cx="595312" cy="1017588"/>
          </a:xfrm>
          <a:prstGeom prst="bentConnector3">
            <a:avLst>
              <a:gd name="adj1" fmla="val 49866"/>
            </a:avLst>
          </a:prstGeom>
          <a:ln w="9525" cap="flat" cmpd="sng">
            <a:solidFill>
              <a:schemeClr val="tx1"/>
            </a:solidFill>
            <a:prstDash val="solid"/>
            <a:miter/>
            <a:headEnd type="none" w="med" len="med"/>
            <a:tailEnd type="none" w="med" len="med"/>
          </a:ln>
        </p:spPr>
      </p:cxnSp>
      <p:cxnSp>
        <p:nvCxnSpPr>
          <p:cNvPr id="106516" name="AutoShape 20"/>
          <p:cNvCxnSpPr>
            <a:stCxn id="106505" idx="3"/>
            <a:endCxn id="106503" idx="1"/>
          </p:cNvCxnSpPr>
          <p:nvPr/>
        </p:nvCxnSpPr>
        <p:spPr>
          <a:xfrm flipV="1">
            <a:off x="3544888" y="4298950"/>
            <a:ext cx="609600" cy="638175"/>
          </a:xfrm>
          <a:prstGeom prst="bentConnector3">
            <a:avLst>
              <a:gd name="adj1" fmla="val 49741"/>
            </a:avLst>
          </a:prstGeom>
          <a:ln w="9525" cap="flat" cmpd="sng">
            <a:solidFill>
              <a:schemeClr val="tx1"/>
            </a:solidFill>
            <a:prstDash val="solid"/>
            <a:miter/>
            <a:headEnd type="none" w="med" len="med"/>
            <a:tailEnd type="none" w="med" len="med"/>
          </a:ln>
        </p:spPr>
      </p:cxnSp>
      <p:cxnSp>
        <p:nvCxnSpPr>
          <p:cNvPr id="106517" name="AutoShape 21"/>
          <p:cNvCxnSpPr>
            <a:stCxn id="106505" idx="3"/>
            <a:endCxn id="106504" idx="1"/>
          </p:cNvCxnSpPr>
          <p:nvPr/>
        </p:nvCxnSpPr>
        <p:spPr>
          <a:xfrm flipV="1">
            <a:off x="3544888" y="4870450"/>
            <a:ext cx="595312" cy="66675"/>
          </a:xfrm>
          <a:prstGeom prst="bentConnector3">
            <a:avLst>
              <a:gd name="adj1" fmla="val 49866"/>
            </a:avLst>
          </a:prstGeom>
          <a:ln w="9525" cap="flat" cmpd="sng">
            <a:solidFill>
              <a:schemeClr val="tx1"/>
            </a:solidFill>
            <a:prstDash val="solid"/>
            <a:miter/>
            <a:headEnd type="none" w="med" len="med"/>
            <a:tailEnd type="none" w="med" len="med"/>
          </a:ln>
        </p:spPr>
      </p:cxnSp>
      <p:sp>
        <p:nvSpPr>
          <p:cNvPr id="106518" name="Text Box 22"/>
          <p:cNvSpPr txBox="1"/>
          <p:nvPr/>
        </p:nvSpPr>
        <p:spPr>
          <a:xfrm>
            <a:off x="5919788" y="3597275"/>
            <a:ext cx="1670050" cy="274638"/>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a:t>La fianza no se presume</a:t>
            </a:r>
            <a:endParaRPr lang="es-ES_tradnl" altLang="es-CL" sz="12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752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07522" name="Text Box 2"/>
          <p:cNvSpPr txBox="1"/>
          <p:nvPr/>
        </p:nvSpPr>
        <p:spPr>
          <a:xfrm>
            <a:off x="539750" y="3130550"/>
            <a:ext cx="1439863" cy="94615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Obligación de rendir fianza y calidades del fiador</a:t>
            </a:r>
            <a:endParaRPr lang="es-ES_tradnl" altLang="es-CL" sz="1400">
              <a:latin typeface="Arial" panose="020B0604020202020204" pitchFamily="34" charset="0"/>
            </a:endParaRPr>
          </a:p>
        </p:txBody>
      </p:sp>
      <p:sp>
        <p:nvSpPr>
          <p:cNvPr id="107523" name="Text Box 3"/>
          <p:cNvSpPr txBox="1"/>
          <p:nvPr/>
        </p:nvSpPr>
        <p:spPr>
          <a:xfrm>
            <a:off x="2339975" y="2184400"/>
            <a:ext cx="1657350"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Personas obligadas a rendir fianza</a:t>
            </a:r>
            <a:endParaRPr lang="es-ES_tradnl" altLang="es-CL" sz="1200" b="1">
              <a:latin typeface="Arial" panose="020B0604020202020204" pitchFamily="34" charset="0"/>
            </a:endParaRPr>
          </a:p>
        </p:txBody>
      </p:sp>
      <p:cxnSp>
        <p:nvCxnSpPr>
          <p:cNvPr id="107524" name="AutoShape 5"/>
          <p:cNvCxnSpPr>
            <a:stCxn id="107522" idx="3"/>
            <a:endCxn id="107523" idx="1"/>
          </p:cNvCxnSpPr>
          <p:nvPr/>
        </p:nvCxnSpPr>
        <p:spPr>
          <a:xfrm flipV="1">
            <a:off x="1979613" y="2414588"/>
            <a:ext cx="360362" cy="1189037"/>
          </a:xfrm>
          <a:prstGeom prst="bentConnector3">
            <a:avLst>
              <a:gd name="adj1" fmla="val 49778"/>
            </a:avLst>
          </a:prstGeom>
          <a:ln w="9525" cap="flat" cmpd="sng">
            <a:solidFill>
              <a:schemeClr val="tx1"/>
            </a:solidFill>
            <a:prstDash val="solid"/>
            <a:miter/>
            <a:headEnd type="none" w="med" len="med"/>
            <a:tailEnd type="none" w="med" len="med"/>
          </a:ln>
        </p:spPr>
      </p:cxnSp>
      <p:sp>
        <p:nvSpPr>
          <p:cNvPr id="107525" name="Text Box 7"/>
          <p:cNvSpPr txBox="1"/>
          <p:nvPr/>
        </p:nvSpPr>
        <p:spPr>
          <a:xfrm>
            <a:off x="4500563" y="4670425"/>
            <a:ext cx="10668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Solvencia</a:t>
            </a:r>
            <a:endParaRPr lang="es-ES_tradnl" altLang="es-CL" sz="1200">
              <a:solidFill>
                <a:srgbClr val="000000"/>
              </a:solidFill>
              <a:latin typeface="Arial" panose="020B0604020202020204" pitchFamily="34" charset="0"/>
            </a:endParaRPr>
          </a:p>
        </p:txBody>
      </p:sp>
      <p:sp>
        <p:nvSpPr>
          <p:cNvPr id="107526" name="Text Box 8"/>
          <p:cNvSpPr txBox="1"/>
          <p:nvPr/>
        </p:nvSpPr>
        <p:spPr>
          <a:xfrm>
            <a:off x="4500563" y="5616575"/>
            <a:ext cx="936625"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Domicilio</a:t>
            </a:r>
            <a:endParaRPr lang="es-ES_tradnl" altLang="es-CL" sz="1200">
              <a:solidFill>
                <a:srgbClr val="000000"/>
              </a:solidFill>
              <a:latin typeface="Arial" panose="020B0604020202020204" pitchFamily="34" charset="0"/>
            </a:endParaRPr>
          </a:p>
        </p:txBody>
      </p:sp>
      <p:sp>
        <p:nvSpPr>
          <p:cNvPr id="107527" name="Text Box 9"/>
          <p:cNvSpPr txBox="1"/>
          <p:nvPr/>
        </p:nvSpPr>
        <p:spPr>
          <a:xfrm>
            <a:off x="2339975" y="4525963"/>
            <a:ext cx="1439863" cy="642937"/>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Calidades que debe reunir el fiador </a:t>
            </a:r>
            <a:endParaRPr lang="es-ES_tradnl" altLang="es-CL" sz="1200" b="1">
              <a:latin typeface="Arial" panose="020B0604020202020204" pitchFamily="34" charset="0"/>
            </a:endParaRPr>
          </a:p>
        </p:txBody>
      </p:sp>
      <p:cxnSp>
        <p:nvCxnSpPr>
          <p:cNvPr id="107528" name="AutoShape 10"/>
          <p:cNvCxnSpPr>
            <a:stCxn id="107522" idx="3"/>
            <a:endCxn id="107527" idx="1"/>
          </p:cNvCxnSpPr>
          <p:nvPr/>
        </p:nvCxnSpPr>
        <p:spPr>
          <a:xfrm>
            <a:off x="1979613" y="3603625"/>
            <a:ext cx="360362" cy="1244600"/>
          </a:xfrm>
          <a:prstGeom prst="bentConnector3">
            <a:avLst>
              <a:gd name="adj1" fmla="val 49778"/>
            </a:avLst>
          </a:prstGeom>
          <a:ln w="9525" cap="flat" cmpd="sng">
            <a:solidFill>
              <a:schemeClr val="tx1"/>
            </a:solidFill>
            <a:prstDash val="solid"/>
            <a:miter/>
            <a:headEnd type="none" w="med" len="med"/>
            <a:tailEnd type="none" w="med" len="med"/>
          </a:ln>
        </p:spPr>
      </p:cxnSp>
      <p:sp>
        <p:nvSpPr>
          <p:cNvPr id="107529" name="Text Box 11"/>
          <p:cNvSpPr txBox="1"/>
          <p:nvPr/>
        </p:nvSpPr>
        <p:spPr>
          <a:xfrm>
            <a:off x="914400" y="549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Fianza</a:t>
            </a:r>
            <a:endParaRPr lang="es-ES_tradnl" altLang="es-CL" sz="2400" i="1"/>
          </a:p>
        </p:txBody>
      </p:sp>
      <p:sp>
        <p:nvSpPr>
          <p:cNvPr id="107530" name="Text Box 15"/>
          <p:cNvSpPr txBox="1"/>
          <p:nvPr/>
        </p:nvSpPr>
        <p:spPr>
          <a:xfrm>
            <a:off x="4500563" y="3805238"/>
            <a:ext cx="10080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latin typeface="Arial" panose="020B0604020202020204" pitchFamily="34" charset="0"/>
              </a:rPr>
              <a:t>Capacidad</a:t>
            </a:r>
            <a:endParaRPr lang="es-ES_tradnl" altLang="es-CL" sz="1200">
              <a:solidFill>
                <a:srgbClr val="000000"/>
              </a:solidFill>
              <a:latin typeface="Arial" panose="020B0604020202020204" pitchFamily="34" charset="0"/>
            </a:endParaRPr>
          </a:p>
        </p:txBody>
      </p:sp>
      <p:cxnSp>
        <p:nvCxnSpPr>
          <p:cNvPr id="107531" name="AutoShape 18"/>
          <p:cNvCxnSpPr>
            <a:stCxn id="107527" idx="3"/>
            <a:endCxn id="107530" idx="1"/>
          </p:cNvCxnSpPr>
          <p:nvPr/>
        </p:nvCxnSpPr>
        <p:spPr>
          <a:xfrm flipV="1">
            <a:off x="3779838" y="3944938"/>
            <a:ext cx="720725" cy="903287"/>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107532" name="AutoShape 20"/>
          <p:cNvCxnSpPr>
            <a:stCxn id="107527" idx="3"/>
            <a:endCxn id="107525" idx="1"/>
          </p:cNvCxnSpPr>
          <p:nvPr/>
        </p:nvCxnSpPr>
        <p:spPr>
          <a:xfrm flipV="1">
            <a:off x="3779838" y="4810125"/>
            <a:ext cx="720725" cy="38100"/>
          </a:xfrm>
          <a:prstGeom prst="bentConnector3">
            <a:avLst>
              <a:gd name="adj1" fmla="val 49778"/>
            </a:avLst>
          </a:prstGeom>
          <a:ln w="9525" cap="flat" cmpd="sng">
            <a:solidFill>
              <a:schemeClr val="tx1"/>
            </a:solidFill>
            <a:prstDash val="solid"/>
            <a:miter/>
            <a:headEnd type="none" w="med" len="med"/>
            <a:tailEnd type="none" w="med" len="med"/>
          </a:ln>
        </p:spPr>
      </p:cxnSp>
      <p:cxnSp>
        <p:nvCxnSpPr>
          <p:cNvPr id="107533" name="AutoShape 21"/>
          <p:cNvCxnSpPr>
            <a:stCxn id="107527" idx="3"/>
            <a:endCxn id="107526" idx="1"/>
          </p:cNvCxnSpPr>
          <p:nvPr/>
        </p:nvCxnSpPr>
        <p:spPr>
          <a:xfrm>
            <a:off x="3779838" y="4848225"/>
            <a:ext cx="720725" cy="908050"/>
          </a:xfrm>
          <a:prstGeom prst="bentConnector3">
            <a:avLst>
              <a:gd name="adj1" fmla="val 49778"/>
            </a:avLst>
          </a:prstGeom>
          <a:ln w="9525" cap="flat" cmpd="sng">
            <a:solidFill>
              <a:schemeClr val="tx1"/>
            </a:solidFill>
            <a:prstDash val="solid"/>
            <a:miter/>
            <a:headEnd type="none" w="med" len="med"/>
            <a:tailEnd type="none" w="med" len="med"/>
          </a:ln>
        </p:spPr>
      </p:cxnSp>
      <p:sp>
        <p:nvSpPr>
          <p:cNvPr id="107534" name="Rectangle 24"/>
          <p:cNvSpPr/>
          <p:nvPr/>
        </p:nvSpPr>
        <p:spPr>
          <a:xfrm>
            <a:off x="4356100" y="1557338"/>
            <a:ext cx="4384675" cy="1735137"/>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Artículo 2348: “1.º El deudor que lo haya estipulado”.</a:t>
            </a:r>
            <a:endParaRPr lang="es-ES_tradnl" altLang="es-CL" sz="1200"/>
          </a:p>
          <a:p>
            <a:pPr marL="0" lvl="0" indent="0">
              <a:spcBef>
                <a:spcPct val="0"/>
              </a:spcBef>
            </a:pPr>
            <a:r>
              <a:rPr lang="es-ES_tradnl" altLang="es-CL" sz="1200"/>
              <a:t> “2.º El deudor cuyas facultades disminuyan en términos de poner en peligro manifiesto el cumplimiento de su obligación”.</a:t>
            </a:r>
            <a:endParaRPr lang="es-ES_tradnl" altLang="es-CL" sz="1200"/>
          </a:p>
          <a:p>
            <a:pPr marL="0" lvl="0" indent="0">
              <a:spcBef>
                <a:spcPct val="0"/>
              </a:spcBef>
            </a:pPr>
            <a:r>
              <a:rPr lang="es-ES_tradnl" altLang="es-CL" sz="1200"/>
              <a:t> “3.º El deudor de quien haya motivo de temer que se ausente del territorio del Estado con ánimo de establecerse en otra parte, mientras no deje bienes suficientes para la seguridad de sus obligaciones”.</a:t>
            </a:r>
            <a:endParaRPr lang="es-ES_tradnl" altLang="es-CL" sz="1200"/>
          </a:p>
          <a:p>
            <a:pPr marL="0" lvl="0" indent="0">
              <a:spcBef>
                <a:spcPct val="0"/>
              </a:spcBef>
            </a:pPr>
            <a:r>
              <a:rPr lang="es-ES_tradnl" altLang="es-CL" sz="1200"/>
              <a:t> Artículo 2349. “Siempre que el fiador dado por el deudor cayere en insolvencia, será obligado el deudor a prestar nueva fianza”.</a:t>
            </a:r>
            <a:endParaRPr lang="es-ES_tradnl" altLang="es-CL" sz="1200"/>
          </a:p>
        </p:txBody>
      </p:sp>
      <p:sp>
        <p:nvSpPr>
          <p:cNvPr id="107535" name="AutoShape 25"/>
          <p:cNvSpPr/>
          <p:nvPr/>
        </p:nvSpPr>
        <p:spPr>
          <a:xfrm>
            <a:off x="4140200" y="1590675"/>
            <a:ext cx="215900" cy="1655763"/>
          </a:xfrm>
          <a:prstGeom prst="leftBrace">
            <a:avLst>
              <a:gd name="adj1" fmla="val 63909"/>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107536" name="Text Box 26"/>
          <p:cNvSpPr txBox="1"/>
          <p:nvPr/>
        </p:nvSpPr>
        <p:spPr>
          <a:xfrm>
            <a:off x="5980113" y="4370388"/>
            <a:ext cx="1793875"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Debe tener bienes raíces</a:t>
            </a:r>
            <a:endParaRPr lang="es-ES_tradnl" altLang="es-CL" sz="1200">
              <a:solidFill>
                <a:srgbClr val="000000"/>
              </a:solidFill>
            </a:endParaRPr>
          </a:p>
        </p:txBody>
      </p:sp>
      <p:sp>
        <p:nvSpPr>
          <p:cNvPr id="107537" name="Text Box 27"/>
          <p:cNvSpPr txBox="1"/>
          <p:nvPr/>
        </p:nvSpPr>
        <p:spPr>
          <a:xfrm>
            <a:off x="5961063" y="4851400"/>
            <a:ext cx="2211387"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Deben ser “más que suficientes para hacerla efectiva”</a:t>
            </a:r>
            <a:endParaRPr lang="es-ES_tradnl" altLang="es-CL" sz="1200">
              <a:solidFill>
                <a:srgbClr val="000000"/>
              </a:solidFill>
            </a:endParaRPr>
          </a:p>
        </p:txBody>
      </p:sp>
      <p:sp>
        <p:nvSpPr>
          <p:cNvPr id="107538" name="Rectangle 28"/>
          <p:cNvSpPr/>
          <p:nvPr/>
        </p:nvSpPr>
        <p:spPr>
          <a:xfrm>
            <a:off x="5554663" y="5572125"/>
            <a:ext cx="2401887" cy="54927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t>Debe estar domiciliado o eligir domicilio dentro de la jurisdicción de la respectiva Corte de Apelaciones</a:t>
            </a:r>
            <a:endParaRPr lang="es-ES_tradnl" altLang="es-CL" sz="1000"/>
          </a:p>
        </p:txBody>
      </p:sp>
      <p:cxnSp>
        <p:nvCxnSpPr>
          <p:cNvPr id="107539" name="AutoShape 29"/>
          <p:cNvCxnSpPr>
            <a:stCxn id="107525" idx="3"/>
            <a:endCxn id="107536" idx="1"/>
          </p:cNvCxnSpPr>
          <p:nvPr/>
        </p:nvCxnSpPr>
        <p:spPr>
          <a:xfrm flipV="1">
            <a:off x="5567363" y="4510088"/>
            <a:ext cx="412750" cy="300037"/>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7540" name="AutoShape 30"/>
          <p:cNvCxnSpPr>
            <a:stCxn id="107525" idx="3"/>
            <a:endCxn id="107537" idx="1"/>
          </p:cNvCxnSpPr>
          <p:nvPr/>
        </p:nvCxnSpPr>
        <p:spPr>
          <a:xfrm>
            <a:off x="5567363" y="4810125"/>
            <a:ext cx="393700" cy="271463"/>
          </a:xfrm>
          <a:prstGeom prst="bentConnector3">
            <a:avLst>
              <a:gd name="adj1" fmla="val 50000"/>
            </a:avLst>
          </a:prstGeom>
          <a:ln w="9525" cap="flat" cmpd="sng">
            <a:solidFill>
              <a:schemeClr val="tx1"/>
            </a:solidFill>
            <a:prstDash val="solid"/>
            <a:miter/>
            <a:headEnd type="none" w="med" len="med"/>
            <a:tailEnd type="none" w="med" len="med"/>
          </a:ln>
        </p:spPr>
      </p:cxn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8545"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08546" name="Text Box 2"/>
          <p:cNvSpPr txBox="1"/>
          <p:nvPr/>
        </p:nvSpPr>
        <p:spPr>
          <a:xfrm>
            <a:off x="914400" y="422275"/>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Fianza</a:t>
            </a:r>
            <a:endParaRPr lang="es-ES_tradnl" altLang="es-CL" sz="2400" i="1"/>
          </a:p>
        </p:txBody>
      </p:sp>
      <p:sp>
        <p:nvSpPr>
          <p:cNvPr id="108547" name="Text Box 3"/>
          <p:cNvSpPr txBox="1"/>
          <p:nvPr/>
        </p:nvSpPr>
        <p:spPr>
          <a:xfrm>
            <a:off x="2155825" y="1600200"/>
            <a:ext cx="1270000" cy="469900"/>
          </a:xfrm>
          <a:prstGeom prst="rect">
            <a:avLst/>
          </a:prstGeom>
          <a:solidFill>
            <a:schemeClr val="accent1"/>
          </a:solid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Entre acreedor</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y fiador</a:t>
            </a:r>
            <a:endParaRPr lang="es-ES_tradnl" altLang="es-CL" sz="1200" b="1">
              <a:latin typeface="Arial" panose="020B0604020202020204" pitchFamily="34" charset="0"/>
            </a:endParaRPr>
          </a:p>
        </p:txBody>
      </p:sp>
      <p:sp>
        <p:nvSpPr>
          <p:cNvPr id="108548" name="Text Box 4"/>
          <p:cNvSpPr txBox="1"/>
          <p:nvPr/>
        </p:nvSpPr>
        <p:spPr>
          <a:xfrm>
            <a:off x="468313" y="3136900"/>
            <a:ext cx="914400" cy="652463"/>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Efectos</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de la fianza</a:t>
            </a:r>
            <a:endParaRPr lang="es-ES_tradnl" altLang="es-CL" sz="1200" b="1">
              <a:latin typeface="Arial" panose="020B0604020202020204" pitchFamily="34" charset="0"/>
            </a:endParaRPr>
          </a:p>
        </p:txBody>
      </p:sp>
      <p:cxnSp>
        <p:nvCxnSpPr>
          <p:cNvPr id="108549" name="AutoShape 5"/>
          <p:cNvCxnSpPr>
            <a:stCxn id="108548" idx="3"/>
            <a:endCxn id="108547" idx="1"/>
          </p:cNvCxnSpPr>
          <p:nvPr/>
        </p:nvCxnSpPr>
        <p:spPr>
          <a:xfrm flipV="1">
            <a:off x="1382713" y="1835150"/>
            <a:ext cx="773112" cy="1628775"/>
          </a:xfrm>
          <a:prstGeom prst="bentConnector3">
            <a:avLst>
              <a:gd name="adj1" fmla="val 49898"/>
            </a:avLst>
          </a:prstGeom>
          <a:ln w="9525" cap="flat" cmpd="sng">
            <a:solidFill>
              <a:schemeClr val="tx1"/>
            </a:solidFill>
            <a:prstDash val="solid"/>
            <a:miter/>
            <a:headEnd type="none" w="med" len="med"/>
            <a:tailEnd type="none" w="med" len="med"/>
          </a:ln>
        </p:spPr>
      </p:cxnSp>
      <p:sp>
        <p:nvSpPr>
          <p:cNvPr id="108550" name="Text Box 6"/>
          <p:cNvSpPr txBox="1"/>
          <p:nvPr/>
        </p:nvSpPr>
        <p:spPr>
          <a:xfrm>
            <a:off x="3973513" y="1438275"/>
            <a:ext cx="178435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Antes de la reconvención</a:t>
            </a:r>
            <a:endParaRPr lang="es-ES_tradnl" altLang="es-CL" sz="2400">
              <a:solidFill>
                <a:srgbClr val="000000"/>
              </a:solidFill>
            </a:endParaRPr>
          </a:p>
        </p:txBody>
      </p:sp>
      <p:sp>
        <p:nvSpPr>
          <p:cNvPr id="108551" name="Text Box 7"/>
          <p:cNvSpPr txBox="1"/>
          <p:nvPr/>
        </p:nvSpPr>
        <p:spPr>
          <a:xfrm>
            <a:off x="3973513" y="2998788"/>
            <a:ext cx="64135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Luego</a:t>
            </a:r>
            <a:endParaRPr lang="es-ES_tradnl" altLang="es-CL" sz="1200">
              <a:solidFill>
                <a:srgbClr val="000000"/>
              </a:solidFill>
            </a:endParaRPr>
          </a:p>
        </p:txBody>
      </p:sp>
      <p:sp>
        <p:nvSpPr>
          <p:cNvPr id="108552" name="Text Box 8"/>
          <p:cNvSpPr txBox="1"/>
          <p:nvPr/>
        </p:nvSpPr>
        <p:spPr>
          <a:xfrm>
            <a:off x="4995863" y="2435225"/>
            <a:ext cx="10668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Primeramente</a:t>
            </a:r>
            <a:endParaRPr lang="es-ES_tradnl" altLang="es-CL" sz="1200">
              <a:solidFill>
                <a:srgbClr val="000000"/>
              </a:solidFill>
            </a:endParaRPr>
          </a:p>
        </p:txBody>
      </p:sp>
      <p:sp>
        <p:nvSpPr>
          <p:cNvPr id="108553" name="Text Box 9"/>
          <p:cNvSpPr txBox="1"/>
          <p:nvPr/>
        </p:nvSpPr>
        <p:spPr>
          <a:xfrm>
            <a:off x="4995863" y="3227388"/>
            <a:ext cx="1066800" cy="100806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No procediendo el beneficio de excusión o pagando</a:t>
            </a:r>
            <a:endParaRPr lang="es-ES_tradnl" altLang="es-CL" sz="1200">
              <a:solidFill>
                <a:srgbClr val="000000"/>
              </a:solidFill>
            </a:endParaRPr>
          </a:p>
        </p:txBody>
      </p:sp>
      <p:sp>
        <p:nvSpPr>
          <p:cNvPr id="108554" name="Text Box 10"/>
          <p:cNvSpPr txBox="1"/>
          <p:nvPr/>
        </p:nvSpPr>
        <p:spPr>
          <a:xfrm>
            <a:off x="6443663" y="2206625"/>
            <a:ext cx="17526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Beneficio de excusión</a:t>
            </a:r>
            <a:endParaRPr lang="es-ES_tradnl" altLang="es-CL" sz="1200">
              <a:solidFill>
                <a:srgbClr val="000000"/>
              </a:solidFill>
            </a:endParaRPr>
          </a:p>
        </p:txBody>
      </p:sp>
      <p:sp>
        <p:nvSpPr>
          <p:cNvPr id="108555" name="Text Box 11"/>
          <p:cNvSpPr txBox="1"/>
          <p:nvPr/>
        </p:nvSpPr>
        <p:spPr>
          <a:xfrm>
            <a:off x="6443663" y="2587625"/>
            <a:ext cx="1676400"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Otras excepciones reales y personales</a:t>
            </a:r>
            <a:endParaRPr lang="es-ES_tradnl" altLang="es-CL" sz="1200">
              <a:solidFill>
                <a:srgbClr val="000000"/>
              </a:solidFill>
            </a:endParaRPr>
          </a:p>
        </p:txBody>
      </p:sp>
      <p:cxnSp>
        <p:nvCxnSpPr>
          <p:cNvPr id="108556" name="AutoShape 12"/>
          <p:cNvCxnSpPr>
            <a:stCxn id="108547" idx="3"/>
            <a:endCxn id="108551" idx="1"/>
          </p:cNvCxnSpPr>
          <p:nvPr/>
        </p:nvCxnSpPr>
        <p:spPr>
          <a:xfrm>
            <a:off x="3425825" y="1835150"/>
            <a:ext cx="547688" cy="1303338"/>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108557" name="AutoShape 13"/>
          <p:cNvCxnSpPr>
            <a:stCxn id="108547" idx="3"/>
            <a:endCxn id="108550" idx="1"/>
          </p:cNvCxnSpPr>
          <p:nvPr/>
        </p:nvCxnSpPr>
        <p:spPr>
          <a:xfrm flipV="1">
            <a:off x="3425825" y="1577975"/>
            <a:ext cx="547688" cy="257175"/>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108558" name="AutoShape 14"/>
          <p:cNvCxnSpPr>
            <a:stCxn id="108551" idx="3"/>
            <a:endCxn id="108552" idx="1"/>
          </p:cNvCxnSpPr>
          <p:nvPr/>
        </p:nvCxnSpPr>
        <p:spPr>
          <a:xfrm flipV="1">
            <a:off x="4614863" y="2574925"/>
            <a:ext cx="381000" cy="56356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8559" name="AutoShape 15"/>
          <p:cNvCxnSpPr>
            <a:stCxn id="108551" idx="3"/>
            <a:endCxn id="108553" idx="1"/>
          </p:cNvCxnSpPr>
          <p:nvPr/>
        </p:nvCxnSpPr>
        <p:spPr>
          <a:xfrm>
            <a:off x="4614863" y="3138488"/>
            <a:ext cx="381000" cy="59372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8560" name="AutoShape 16"/>
          <p:cNvCxnSpPr>
            <a:stCxn id="108552" idx="3"/>
            <a:endCxn id="108554" idx="1"/>
          </p:cNvCxnSpPr>
          <p:nvPr/>
        </p:nvCxnSpPr>
        <p:spPr>
          <a:xfrm flipV="1">
            <a:off x="6062663" y="2346325"/>
            <a:ext cx="381000" cy="2286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8561" name="AutoShape 17"/>
          <p:cNvCxnSpPr>
            <a:stCxn id="108552" idx="3"/>
            <a:endCxn id="108555" idx="1"/>
          </p:cNvCxnSpPr>
          <p:nvPr/>
        </p:nvCxnSpPr>
        <p:spPr>
          <a:xfrm>
            <a:off x="6062663" y="2574925"/>
            <a:ext cx="381000" cy="242888"/>
          </a:xfrm>
          <a:prstGeom prst="bentConnector3">
            <a:avLst>
              <a:gd name="adj1" fmla="val 50000"/>
            </a:avLst>
          </a:prstGeom>
          <a:ln w="9525" cap="flat" cmpd="sng">
            <a:solidFill>
              <a:schemeClr val="tx1"/>
            </a:solidFill>
            <a:prstDash val="solid"/>
            <a:miter/>
            <a:headEnd type="none" w="med" len="med"/>
            <a:tailEnd type="none" w="med" len="med"/>
          </a:ln>
        </p:spPr>
      </p:cxnSp>
      <p:sp>
        <p:nvSpPr>
          <p:cNvPr id="108562" name="Text Box 18"/>
          <p:cNvSpPr txBox="1"/>
          <p:nvPr/>
        </p:nvSpPr>
        <p:spPr>
          <a:xfrm>
            <a:off x="6411913" y="3352800"/>
            <a:ext cx="18288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Excepción de subrogación</a:t>
            </a:r>
            <a:endParaRPr lang="es-ES_tradnl" altLang="es-CL" sz="1200">
              <a:solidFill>
                <a:srgbClr val="000000"/>
              </a:solidFill>
            </a:endParaRPr>
          </a:p>
        </p:txBody>
      </p:sp>
      <p:sp>
        <p:nvSpPr>
          <p:cNvPr id="108563" name="Text Box 19"/>
          <p:cNvSpPr txBox="1"/>
          <p:nvPr/>
        </p:nvSpPr>
        <p:spPr>
          <a:xfrm>
            <a:off x="6411913" y="3836988"/>
            <a:ext cx="18288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Beneficio de división</a:t>
            </a:r>
            <a:endParaRPr lang="es-ES_tradnl" altLang="es-CL" sz="1200">
              <a:solidFill>
                <a:srgbClr val="000000"/>
              </a:solidFill>
            </a:endParaRPr>
          </a:p>
        </p:txBody>
      </p:sp>
      <p:cxnSp>
        <p:nvCxnSpPr>
          <p:cNvPr id="108564" name="AutoShape 20"/>
          <p:cNvCxnSpPr>
            <a:stCxn id="108553" idx="3"/>
            <a:endCxn id="108562" idx="1"/>
          </p:cNvCxnSpPr>
          <p:nvPr/>
        </p:nvCxnSpPr>
        <p:spPr>
          <a:xfrm flipV="1">
            <a:off x="6062663" y="3492500"/>
            <a:ext cx="349250" cy="239713"/>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8565" name="AutoShape 21"/>
          <p:cNvCxnSpPr>
            <a:stCxn id="108553" idx="3"/>
            <a:endCxn id="108563" idx="1"/>
          </p:cNvCxnSpPr>
          <p:nvPr/>
        </p:nvCxnSpPr>
        <p:spPr>
          <a:xfrm>
            <a:off x="6062663" y="3732213"/>
            <a:ext cx="349250" cy="244475"/>
          </a:xfrm>
          <a:prstGeom prst="bentConnector3">
            <a:avLst>
              <a:gd name="adj1" fmla="val 50000"/>
            </a:avLst>
          </a:prstGeom>
          <a:ln w="9525" cap="flat" cmpd="sng">
            <a:solidFill>
              <a:schemeClr val="tx1"/>
            </a:solidFill>
            <a:prstDash val="solid"/>
            <a:miter/>
            <a:headEnd type="none" w="med" len="med"/>
            <a:tailEnd type="none" w="med" len="med"/>
          </a:ln>
        </p:spPr>
      </p:cxnSp>
      <p:sp>
        <p:nvSpPr>
          <p:cNvPr id="108566" name="Text Box 22"/>
          <p:cNvSpPr txBox="1"/>
          <p:nvPr/>
        </p:nvSpPr>
        <p:spPr>
          <a:xfrm>
            <a:off x="2155825" y="5245100"/>
            <a:ext cx="1179513" cy="469900"/>
          </a:xfrm>
          <a:prstGeom prst="rect">
            <a:avLst/>
          </a:prstGeom>
          <a:solidFill>
            <a:srgbClr val="FF00FF"/>
          </a:solid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Entre fiador y</a:t>
            </a:r>
            <a:endParaRPr lang="es-ES_tradnl" altLang="es-CL" sz="1200" b="1">
              <a:latin typeface="Arial" panose="020B0604020202020204" pitchFamily="34" charset="0"/>
            </a:endParaRPr>
          </a:p>
          <a:p>
            <a:pPr marL="0" lvl="0" indent="0" algn="ctr">
              <a:spcBef>
                <a:spcPct val="0"/>
              </a:spcBef>
              <a:buNone/>
            </a:pPr>
            <a:r>
              <a:rPr lang="es-ES_tradnl" altLang="es-CL" sz="1200" b="1">
                <a:latin typeface="Arial" panose="020B0604020202020204" pitchFamily="34" charset="0"/>
              </a:rPr>
              <a:t>deudor</a:t>
            </a:r>
            <a:endParaRPr lang="es-ES_tradnl" altLang="es-CL" sz="1200" b="1">
              <a:latin typeface="Arial" panose="020B0604020202020204" pitchFamily="34" charset="0"/>
            </a:endParaRPr>
          </a:p>
        </p:txBody>
      </p:sp>
      <p:cxnSp>
        <p:nvCxnSpPr>
          <p:cNvPr id="108567" name="AutoShape 23"/>
          <p:cNvCxnSpPr>
            <a:stCxn id="108548" idx="3"/>
            <a:endCxn id="108566" idx="1"/>
          </p:cNvCxnSpPr>
          <p:nvPr/>
        </p:nvCxnSpPr>
        <p:spPr>
          <a:xfrm>
            <a:off x="1382713" y="3463925"/>
            <a:ext cx="773112" cy="2016125"/>
          </a:xfrm>
          <a:prstGeom prst="bentConnector3">
            <a:avLst>
              <a:gd name="adj1" fmla="val 49898"/>
            </a:avLst>
          </a:prstGeom>
          <a:ln w="9525" cap="flat" cmpd="sng">
            <a:solidFill>
              <a:schemeClr val="tx1"/>
            </a:solidFill>
            <a:prstDash val="solid"/>
            <a:miter/>
            <a:headEnd type="none" w="med" len="med"/>
            <a:tailEnd type="none" w="med" len="med"/>
          </a:ln>
        </p:spPr>
      </p:cxnSp>
      <p:sp>
        <p:nvSpPr>
          <p:cNvPr id="108568" name="Text Box 24"/>
          <p:cNvSpPr txBox="1"/>
          <p:nvPr/>
        </p:nvSpPr>
        <p:spPr>
          <a:xfrm>
            <a:off x="4038600" y="4800600"/>
            <a:ext cx="1176338"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Antes del pago</a:t>
            </a:r>
            <a:endParaRPr lang="es-ES_tradnl" altLang="es-CL" sz="1200">
              <a:solidFill>
                <a:srgbClr val="000000"/>
              </a:solidFill>
            </a:endParaRPr>
          </a:p>
        </p:txBody>
      </p:sp>
      <p:sp>
        <p:nvSpPr>
          <p:cNvPr id="108569" name="Text Box 25"/>
          <p:cNvSpPr txBox="1"/>
          <p:nvPr/>
        </p:nvSpPr>
        <p:spPr>
          <a:xfrm>
            <a:off x="4038600" y="5867400"/>
            <a:ext cx="1382713"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Posteriores al pago</a:t>
            </a:r>
            <a:endParaRPr lang="es-ES_tradnl" altLang="es-CL" sz="1200">
              <a:solidFill>
                <a:srgbClr val="000000"/>
              </a:solidFill>
            </a:endParaRPr>
          </a:p>
        </p:txBody>
      </p:sp>
      <p:cxnSp>
        <p:nvCxnSpPr>
          <p:cNvPr id="108570" name="AutoShape 26"/>
          <p:cNvCxnSpPr>
            <a:stCxn id="108566" idx="3"/>
            <a:endCxn id="108569" idx="1"/>
          </p:cNvCxnSpPr>
          <p:nvPr/>
        </p:nvCxnSpPr>
        <p:spPr>
          <a:xfrm>
            <a:off x="3335338" y="5480050"/>
            <a:ext cx="703262" cy="527050"/>
          </a:xfrm>
          <a:prstGeom prst="bentConnector3">
            <a:avLst>
              <a:gd name="adj1" fmla="val 49889"/>
            </a:avLst>
          </a:prstGeom>
          <a:ln w="9525" cap="flat" cmpd="sng">
            <a:solidFill>
              <a:schemeClr val="tx1"/>
            </a:solidFill>
            <a:prstDash val="solid"/>
            <a:miter/>
            <a:headEnd type="none" w="med" len="med"/>
            <a:tailEnd type="none" w="med" len="med"/>
          </a:ln>
        </p:spPr>
      </p:cxnSp>
      <p:cxnSp>
        <p:nvCxnSpPr>
          <p:cNvPr id="108571" name="AutoShape 27"/>
          <p:cNvCxnSpPr>
            <a:stCxn id="108566" idx="3"/>
            <a:endCxn id="108568" idx="1"/>
          </p:cNvCxnSpPr>
          <p:nvPr/>
        </p:nvCxnSpPr>
        <p:spPr>
          <a:xfrm flipV="1">
            <a:off x="3335338" y="4940300"/>
            <a:ext cx="703262" cy="539750"/>
          </a:xfrm>
          <a:prstGeom prst="bentConnector3">
            <a:avLst>
              <a:gd name="adj1" fmla="val 49889"/>
            </a:avLst>
          </a:prstGeom>
          <a:ln w="9525" cap="flat" cmpd="sng">
            <a:solidFill>
              <a:schemeClr val="tx1"/>
            </a:solidFill>
            <a:prstDash val="solid"/>
            <a:miter/>
            <a:headEnd type="none" w="med" len="med"/>
            <a:tailEnd type="none" w="med" len="med"/>
          </a:ln>
        </p:spPr>
      </p:cxnSp>
      <p:sp>
        <p:nvSpPr>
          <p:cNvPr id="108572" name="Text Box 28"/>
          <p:cNvSpPr txBox="1"/>
          <p:nvPr/>
        </p:nvSpPr>
        <p:spPr>
          <a:xfrm>
            <a:off x="6138863" y="1219200"/>
            <a:ext cx="12192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Pago anticipado</a:t>
            </a:r>
            <a:endParaRPr lang="es-ES_tradnl" altLang="es-CL" sz="1200">
              <a:solidFill>
                <a:srgbClr val="000000"/>
              </a:solidFill>
            </a:endParaRPr>
          </a:p>
        </p:txBody>
      </p:sp>
      <p:sp>
        <p:nvSpPr>
          <p:cNvPr id="108573" name="Text Box 29"/>
          <p:cNvSpPr txBox="1"/>
          <p:nvPr/>
        </p:nvSpPr>
        <p:spPr>
          <a:xfrm>
            <a:off x="6138863" y="1600200"/>
            <a:ext cx="13716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Exigencia de pago</a:t>
            </a:r>
            <a:endParaRPr lang="es-ES_tradnl" altLang="es-CL" sz="1200">
              <a:solidFill>
                <a:srgbClr val="000000"/>
              </a:solidFill>
            </a:endParaRPr>
          </a:p>
        </p:txBody>
      </p:sp>
      <p:cxnSp>
        <p:nvCxnSpPr>
          <p:cNvPr id="108574" name="AutoShape 30"/>
          <p:cNvCxnSpPr>
            <a:stCxn id="108550" idx="3"/>
            <a:endCxn id="108572" idx="1"/>
          </p:cNvCxnSpPr>
          <p:nvPr/>
        </p:nvCxnSpPr>
        <p:spPr>
          <a:xfrm flipV="1">
            <a:off x="5757863" y="1358900"/>
            <a:ext cx="381000" cy="2190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8575" name="AutoShape 31"/>
          <p:cNvCxnSpPr>
            <a:stCxn id="108550" idx="3"/>
            <a:endCxn id="108573" idx="1"/>
          </p:cNvCxnSpPr>
          <p:nvPr/>
        </p:nvCxnSpPr>
        <p:spPr>
          <a:xfrm>
            <a:off x="5757863" y="1577975"/>
            <a:ext cx="381000" cy="161925"/>
          </a:xfrm>
          <a:prstGeom prst="bentConnector3">
            <a:avLst>
              <a:gd name="adj1" fmla="val 50000"/>
            </a:avLst>
          </a:prstGeom>
          <a:ln w="9525" cap="flat" cmpd="sng">
            <a:solidFill>
              <a:schemeClr val="tx1"/>
            </a:solidFill>
            <a:prstDash val="solid"/>
            <a:miter/>
            <a:headEnd type="none" w="med" len="med"/>
            <a:tailEnd type="none" w="med" len="med"/>
          </a:ln>
        </p:spPr>
      </p:cxnSp>
      <p:sp>
        <p:nvSpPr>
          <p:cNvPr id="108576" name="Text Box 32"/>
          <p:cNvSpPr txBox="1"/>
          <p:nvPr/>
        </p:nvSpPr>
        <p:spPr>
          <a:xfrm>
            <a:off x="5802313" y="4446588"/>
            <a:ext cx="9144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Relevo</a:t>
            </a:r>
            <a:endParaRPr lang="es-ES_tradnl" altLang="es-CL" sz="1200">
              <a:solidFill>
                <a:srgbClr val="000000"/>
              </a:solidFill>
            </a:endParaRPr>
          </a:p>
        </p:txBody>
      </p:sp>
      <p:sp>
        <p:nvSpPr>
          <p:cNvPr id="108577" name="Text Box 33"/>
          <p:cNvSpPr txBox="1"/>
          <p:nvPr/>
        </p:nvSpPr>
        <p:spPr>
          <a:xfrm>
            <a:off x="5802313" y="4800600"/>
            <a:ext cx="9144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Cauciones</a:t>
            </a:r>
            <a:endParaRPr lang="es-ES_tradnl" altLang="es-CL" sz="1200">
              <a:solidFill>
                <a:srgbClr val="000000"/>
              </a:solidFill>
            </a:endParaRPr>
          </a:p>
        </p:txBody>
      </p:sp>
      <p:sp>
        <p:nvSpPr>
          <p:cNvPr id="108578" name="Text Box 34"/>
          <p:cNvSpPr txBox="1"/>
          <p:nvPr/>
        </p:nvSpPr>
        <p:spPr>
          <a:xfrm>
            <a:off x="5802313" y="5132388"/>
            <a:ext cx="9906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Aviso mutuo</a:t>
            </a:r>
            <a:endParaRPr lang="es-ES_tradnl" altLang="es-CL" sz="1200">
              <a:solidFill>
                <a:srgbClr val="000000"/>
              </a:solidFill>
            </a:endParaRPr>
          </a:p>
        </p:txBody>
      </p:sp>
      <p:sp>
        <p:nvSpPr>
          <p:cNvPr id="108579" name="Text Box 35"/>
          <p:cNvSpPr txBox="1"/>
          <p:nvPr/>
        </p:nvSpPr>
        <p:spPr>
          <a:xfrm>
            <a:off x="5884863" y="5513388"/>
            <a:ext cx="10668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Reembolso</a:t>
            </a:r>
            <a:endParaRPr lang="es-ES_tradnl" altLang="es-CL" sz="1200">
              <a:solidFill>
                <a:srgbClr val="000000"/>
              </a:solidFill>
            </a:endParaRPr>
          </a:p>
        </p:txBody>
      </p:sp>
      <p:sp>
        <p:nvSpPr>
          <p:cNvPr id="108580" name="Text Box 36"/>
          <p:cNvSpPr txBox="1"/>
          <p:nvPr/>
        </p:nvSpPr>
        <p:spPr>
          <a:xfrm>
            <a:off x="5884863" y="5851525"/>
            <a:ext cx="152400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Acción subrogatoria</a:t>
            </a:r>
            <a:endParaRPr lang="es-ES_tradnl" altLang="es-CL" sz="1200">
              <a:solidFill>
                <a:srgbClr val="000000"/>
              </a:solidFill>
            </a:endParaRPr>
          </a:p>
        </p:txBody>
      </p:sp>
      <p:sp>
        <p:nvSpPr>
          <p:cNvPr id="108581" name="Text Box 37"/>
          <p:cNvSpPr txBox="1"/>
          <p:nvPr/>
        </p:nvSpPr>
        <p:spPr>
          <a:xfrm>
            <a:off x="5884863" y="6199188"/>
            <a:ext cx="106680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Otros efectos</a:t>
            </a:r>
            <a:endParaRPr lang="es-ES_tradnl" altLang="es-CL" sz="1200">
              <a:solidFill>
                <a:srgbClr val="000000"/>
              </a:solidFill>
            </a:endParaRPr>
          </a:p>
        </p:txBody>
      </p:sp>
      <p:cxnSp>
        <p:nvCxnSpPr>
          <p:cNvPr id="108582" name="AutoShape 38"/>
          <p:cNvCxnSpPr>
            <a:stCxn id="108568" idx="3"/>
            <a:endCxn id="108576" idx="1"/>
          </p:cNvCxnSpPr>
          <p:nvPr/>
        </p:nvCxnSpPr>
        <p:spPr>
          <a:xfrm flipV="1">
            <a:off x="5214938" y="4586288"/>
            <a:ext cx="587375" cy="35401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8583" name="AutoShape 39"/>
          <p:cNvCxnSpPr>
            <a:stCxn id="108568" idx="3"/>
            <a:endCxn id="108577" idx="1"/>
          </p:cNvCxnSpPr>
          <p:nvPr/>
        </p:nvCxnSpPr>
        <p:spPr>
          <a:xfrm>
            <a:off x="5214938" y="4940300"/>
            <a:ext cx="587375" cy="0"/>
          </a:xfrm>
          <a:prstGeom prst="straightConnector1">
            <a:avLst/>
          </a:prstGeom>
          <a:ln w="9525" cap="flat" cmpd="sng">
            <a:solidFill>
              <a:schemeClr val="tx1"/>
            </a:solidFill>
            <a:prstDash val="solid"/>
            <a:headEnd type="none" w="med" len="med"/>
            <a:tailEnd type="none" w="med" len="med"/>
          </a:ln>
        </p:spPr>
      </p:cxnSp>
      <p:cxnSp>
        <p:nvCxnSpPr>
          <p:cNvPr id="108584" name="AutoShape 40"/>
          <p:cNvCxnSpPr>
            <a:stCxn id="108568" idx="3"/>
            <a:endCxn id="108578" idx="1"/>
          </p:cNvCxnSpPr>
          <p:nvPr/>
        </p:nvCxnSpPr>
        <p:spPr>
          <a:xfrm>
            <a:off x="5214938" y="4940300"/>
            <a:ext cx="587375" cy="331788"/>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8585" name="AutoShape 41"/>
          <p:cNvCxnSpPr>
            <a:stCxn id="108569" idx="3"/>
            <a:endCxn id="108579" idx="1"/>
          </p:cNvCxnSpPr>
          <p:nvPr/>
        </p:nvCxnSpPr>
        <p:spPr>
          <a:xfrm flipV="1">
            <a:off x="5421313" y="5653088"/>
            <a:ext cx="463550" cy="35401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8586" name="AutoShape 42"/>
          <p:cNvCxnSpPr>
            <a:stCxn id="108569" idx="3"/>
            <a:endCxn id="108580" idx="1"/>
          </p:cNvCxnSpPr>
          <p:nvPr/>
        </p:nvCxnSpPr>
        <p:spPr>
          <a:xfrm flipV="1">
            <a:off x="5421313" y="5991225"/>
            <a:ext cx="463550" cy="158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08587" name="AutoShape 43"/>
          <p:cNvCxnSpPr>
            <a:stCxn id="108569" idx="3"/>
            <a:endCxn id="108581" idx="1"/>
          </p:cNvCxnSpPr>
          <p:nvPr/>
        </p:nvCxnSpPr>
        <p:spPr>
          <a:xfrm>
            <a:off x="5421313" y="6007100"/>
            <a:ext cx="463550" cy="331788"/>
          </a:xfrm>
          <a:prstGeom prst="bentConnector3">
            <a:avLst>
              <a:gd name="adj1" fmla="val 50000"/>
            </a:avLst>
          </a:prstGeom>
          <a:ln w="9525" cap="flat" cmpd="sng">
            <a:solidFill>
              <a:schemeClr val="tx1"/>
            </a:solidFill>
            <a:prstDash val="solid"/>
            <a:miter/>
            <a:headEnd type="none" w="med" len="med"/>
            <a:tailEnd type="none" w="med" len="med"/>
          </a:ln>
        </p:spPr>
      </p:cxnSp>
      <p:sp>
        <p:nvSpPr>
          <p:cNvPr id="108588" name="AutoShape 44"/>
          <p:cNvSpPr/>
          <p:nvPr/>
        </p:nvSpPr>
        <p:spPr>
          <a:xfrm>
            <a:off x="2590800" y="4164013"/>
            <a:ext cx="533400" cy="533400"/>
          </a:xfrm>
          <a:prstGeom prst="smileyFace">
            <a:avLst>
              <a:gd name="adj" fmla="val -4653"/>
            </a:avLst>
          </a:prstGeom>
          <a:solidFill>
            <a:srgbClr val="FFFF0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 altLang="es-CL" sz="2400"/>
          </a:p>
        </p:txBody>
      </p:sp>
      <p:sp>
        <p:nvSpPr>
          <p:cNvPr id="108589" name="Text Box 45"/>
          <p:cNvSpPr txBox="1"/>
          <p:nvPr/>
        </p:nvSpPr>
        <p:spPr>
          <a:xfrm>
            <a:off x="2560638" y="4708525"/>
            <a:ext cx="571500"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b="1">
                <a:latin typeface="Arial" panose="020B0604020202020204" pitchFamily="34" charset="0"/>
              </a:rPr>
              <a:t>Fiador</a:t>
            </a:r>
            <a:endParaRPr lang="es-ES_tradnl" altLang="es-CL" sz="2400"/>
          </a:p>
        </p:txBody>
      </p:sp>
      <p:sp>
        <p:nvSpPr>
          <p:cNvPr id="108590" name="AutoShape 46"/>
          <p:cNvSpPr/>
          <p:nvPr/>
        </p:nvSpPr>
        <p:spPr>
          <a:xfrm>
            <a:off x="2582863" y="2286000"/>
            <a:ext cx="533400" cy="533400"/>
          </a:xfrm>
          <a:prstGeom prst="smileyFace">
            <a:avLst>
              <a:gd name="adj" fmla="val 4653"/>
            </a:avLst>
          </a:prstGeom>
          <a:solidFill>
            <a:srgbClr val="FFFF0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108591" name="Text Box 47"/>
          <p:cNvSpPr txBox="1"/>
          <p:nvPr/>
        </p:nvSpPr>
        <p:spPr>
          <a:xfrm>
            <a:off x="2471738" y="2830513"/>
            <a:ext cx="739775"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b="1">
                <a:latin typeface="Arial" panose="020B0604020202020204" pitchFamily="34" charset="0"/>
              </a:rPr>
              <a:t>Acreedor</a:t>
            </a:r>
            <a:endParaRPr lang="es-ES_tradnl" altLang="es-CL" sz="2400"/>
          </a:p>
        </p:txBody>
      </p:sp>
      <p:sp>
        <p:nvSpPr>
          <p:cNvPr id="108592" name="AutoShape 48"/>
          <p:cNvSpPr/>
          <p:nvPr/>
        </p:nvSpPr>
        <p:spPr>
          <a:xfrm>
            <a:off x="2582863" y="3249613"/>
            <a:ext cx="533400" cy="533400"/>
          </a:xfrm>
          <a:prstGeom prst="smileyFace">
            <a:avLst>
              <a:gd name="adj" fmla="val 4653"/>
            </a:avLst>
          </a:prstGeom>
          <a:solidFill>
            <a:srgbClr val="FF000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108593" name="Text Box 49"/>
          <p:cNvSpPr txBox="1"/>
          <p:nvPr/>
        </p:nvSpPr>
        <p:spPr>
          <a:xfrm>
            <a:off x="2527300" y="3794125"/>
            <a:ext cx="628650" cy="24447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000" b="1">
                <a:latin typeface="Arial" panose="020B0604020202020204" pitchFamily="34" charset="0"/>
              </a:rPr>
              <a:t>Deudor</a:t>
            </a:r>
            <a:endParaRPr lang="es-ES_tradnl" altLang="es-CL" sz="2400"/>
          </a:p>
        </p:txBody>
      </p:sp>
      <p:sp>
        <p:nvSpPr>
          <p:cNvPr id="108594" name="AutoShape 50"/>
          <p:cNvSpPr/>
          <p:nvPr/>
        </p:nvSpPr>
        <p:spPr>
          <a:xfrm>
            <a:off x="2057400" y="2819400"/>
            <a:ext cx="457200" cy="1828800"/>
          </a:xfrm>
          <a:prstGeom prst="curvedRightArrow">
            <a:avLst>
              <a:gd name="adj1" fmla="val 80000"/>
              <a:gd name="adj2" fmla="val 160000"/>
              <a:gd name="adj3" fmla="val 23611"/>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108595" name="AutoShape 51"/>
          <p:cNvSpPr/>
          <p:nvPr/>
        </p:nvSpPr>
        <p:spPr>
          <a:xfrm flipV="1">
            <a:off x="3211513" y="3276600"/>
            <a:ext cx="304800" cy="1295400"/>
          </a:xfrm>
          <a:prstGeom prst="curvedLeftArrow">
            <a:avLst>
              <a:gd name="adj1" fmla="val 85000"/>
              <a:gd name="adj2" fmla="val 170000"/>
              <a:gd name="adj3" fmla="val 58856"/>
            </a:avLst>
          </a:prstGeom>
          <a:solidFill>
            <a:srgbClr val="FF00FF"/>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108596" name="Rectangle 52"/>
          <p:cNvSpPr/>
          <p:nvPr/>
        </p:nvSpPr>
        <p:spPr>
          <a:xfrm>
            <a:off x="7523163" y="1550988"/>
            <a:ext cx="1225550" cy="396875"/>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000">
                <a:solidFill>
                  <a:srgbClr val="000000"/>
                </a:solidFill>
              </a:rPr>
              <a:t>Beneficio de</a:t>
            </a:r>
            <a:endParaRPr lang="es-ES_tradnl" altLang="es-CL" sz="1000">
              <a:solidFill>
                <a:srgbClr val="000000"/>
              </a:solidFill>
            </a:endParaRPr>
          </a:p>
          <a:p>
            <a:pPr marL="0" lvl="0" indent="0">
              <a:spcBef>
                <a:spcPct val="0"/>
              </a:spcBef>
              <a:buNone/>
            </a:pPr>
            <a:r>
              <a:rPr lang="es-ES_tradnl" altLang="es-CL" sz="1000">
                <a:solidFill>
                  <a:srgbClr val="000000"/>
                </a:solidFill>
              </a:rPr>
              <a:t>excusión anticipado</a:t>
            </a:r>
            <a:endParaRPr lang="es-ES_tradnl" altLang="es-CL" sz="1000">
              <a:solidFill>
                <a:srgbClr val="000000"/>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0593" name="5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10594" name="Text Box 2"/>
          <p:cNvSpPr txBox="1"/>
          <p:nvPr/>
        </p:nvSpPr>
        <p:spPr>
          <a:xfrm>
            <a:off x="914400" y="754063"/>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Fianza</a:t>
            </a:r>
            <a:endParaRPr lang="es-ES_tradnl" altLang="es-CL" sz="2400" i="1"/>
          </a:p>
        </p:txBody>
      </p:sp>
      <p:sp>
        <p:nvSpPr>
          <p:cNvPr id="110595" name="Text Box 3"/>
          <p:cNvSpPr txBox="1"/>
          <p:nvPr/>
        </p:nvSpPr>
        <p:spPr>
          <a:xfrm>
            <a:off x="827088" y="3052763"/>
            <a:ext cx="1162050" cy="520700"/>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400" b="1">
                <a:latin typeface="Arial" panose="020B0604020202020204" pitchFamily="34" charset="0"/>
              </a:rPr>
              <a:t>Extinción</a:t>
            </a:r>
            <a:endParaRPr lang="es-ES_tradnl" altLang="es-CL" sz="1400" b="1">
              <a:latin typeface="Arial" panose="020B0604020202020204" pitchFamily="34" charset="0"/>
            </a:endParaRPr>
          </a:p>
          <a:p>
            <a:pPr marL="0" lvl="0" indent="0" algn="ctr">
              <a:spcBef>
                <a:spcPct val="0"/>
              </a:spcBef>
              <a:buNone/>
            </a:pPr>
            <a:r>
              <a:rPr lang="es-ES_tradnl" altLang="es-CL" sz="1400" b="1">
                <a:latin typeface="Arial" panose="020B0604020202020204" pitchFamily="34" charset="0"/>
              </a:rPr>
              <a:t>De la fianza</a:t>
            </a:r>
            <a:endParaRPr lang="es-ES_tradnl" altLang="es-CL" sz="1400">
              <a:latin typeface="Arial" panose="020B0604020202020204" pitchFamily="34" charset="0"/>
            </a:endParaRPr>
          </a:p>
        </p:txBody>
      </p:sp>
      <p:sp>
        <p:nvSpPr>
          <p:cNvPr id="110596" name="Text Box 4"/>
          <p:cNvSpPr txBox="1"/>
          <p:nvPr/>
        </p:nvSpPr>
        <p:spPr>
          <a:xfrm>
            <a:off x="2627313" y="4129088"/>
            <a:ext cx="1095375" cy="277812"/>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Vía principal</a:t>
            </a:r>
            <a:endParaRPr lang="es-ES_tradnl" altLang="es-CL" sz="1200" b="1">
              <a:latin typeface="Arial" panose="020B0604020202020204" pitchFamily="34" charset="0"/>
            </a:endParaRPr>
          </a:p>
        </p:txBody>
      </p:sp>
      <p:cxnSp>
        <p:nvCxnSpPr>
          <p:cNvPr id="110597" name="AutoShape 5"/>
          <p:cNvCxnSpPr>
            <a:stCxn id="110595" idx="3"/>
            <a:endCxn id="110596" idx="1"/>
          </p:cNvCxnSpPr>
          <p:nvPr/>
        </p:nvCxnSpPr>
        <p:spPr>
          <a:xfrm>
            <a:off x="1989138" y="3313113"/>
            <a:ext cx="638175" cy="955675"/>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10598" name="AutoShape 6"/>
          <p:cNvCxnSpPr>
            <a:stCxn id="110595" idx="3"/>
            <a:endCxn id="110599" idx="1"/>
          </p:cNvCxnSpPr>
          <p:nvPr/>
        </p:nvCxnSpPr>
        <p:spPr>
          <a:xfrm flipV="1">
            <a:off x="1989138" y="2506663"/>
            <a:ext cx="638175" cy="806450"/>
          </a:xfrm>
          <a:prstGeom prst="bentConnector3">
            <a:avLst>
              <a:gd name="adj1" fmla="val 50000"/>
            </a:avLst>
          </a:prstGeom>
          <a:ln w="9525" cap="flat" cmpd="sng">
            <a:solidFill>
              <a:schemeClr val="tx1"/>
            </a:solidFill>
            <a:prstDash val="solid"/>
            <a:miter/>
            <a:headEnd type="none" w="med" len="med"/>
            <a:tailEnd type="none" w="med" len="med"/>
          </a:ln>
        </p:spPr>
      </p:cxnSp>
      <p:sp>
        <p:nvSpPr>
          <p:cNvPr id="110599" name="Text Box 7"/>
          <p:cNvSpPr txBox="1"/>
          <p:nvPr/>
        </p:nvSpPr>
        <p:spPr>
          <a:xfrm>
            <a:off x="2627313" y="2276475"/>
            <a:ext cx="1295400" cy="460375"/>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 altLang="es-CL" sz="1200" b="1">
                <a:latin typeface="Arial" panose="020B0604020202020204" pitchFamily="34" charset="0"/>
              </a:rPr>
              <a:t>Vía consecuencial</a:t>
            </a:r>
            <a:endParaRPr lang="es-ES_tradnl" altLang="es-CL" sz="1200" b="1">
              <a:latin typeface="Arial" panose="020B0604020202020204" pitchFamily="34" charset="0"/>
            </a:endParaRPr>
          </a:p>
        </p:txBody>
      </p:sp>
      <p:sp>
        <p:nvSpPr>
          <p:cNvPr id="110600" name="Rectangle 26"/>
          <p:cNvSpPr/>
          <p:nvPr/>
        </p:nvSpPr>
        <p:spPr>
          <a:xfrm>
            <a:off x="4054475" y="2309813"/>
            <a:ext cx="4556125" cy="457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pPr>
            <a:r>
              <a:rPr lang="es-ES_tradnl" altLang="es-CL" sz="1200"/>
              <a:t> La fianza se extingue cada vez que se extingue la obligación principal</a:t>
            </a:r>
            <a:endParaRPr lang="es-ES_tradnl" altLang="es-CL" sz="1200"/>
          </a:p>
          <a:p>
            <a:pPr marL="0" lvl="0" indent="0">
              <a:spcBef>
                <a:spcPct val="0"/>
              </a:spcBef>
            </a:pPr>
            <a:r>
              <a:rPr lang="es-ES_tradnl" altLang="es-CL" sz="1200"/>
              <a:t> La extinción puede ser total o parcial</a:t>
            </a:r>
            <a:endParaRPr lang="es-ES_tradnl" altLang="es-CL" sz="1200"/>
          </a:p>
        </p:txBody>
      </p:sp>
      <p:sp>
        <p:nvSpPr>
          <p:cNvPr id="110601" name="Rectangle 27"/>
          <p:cNvSpPr/>
          <p:nvPr/>
        </p:nvSpPr>
        <p:spPr>
          <a:xfrm>
            <a:off x="4283075" y="3241675"/>
            <a:ext cx="3168650" cy="460375"/>
          </a:xfrm>
          <a:prstGeom prst="rect">
            <a:avLst/>
          </a:prstGeom>
          <a:noFill/>
          <a:ln w="3175" cap="flat" cmpd="sng">
            <a:solidFill>
              <a:schemeClr val="tx1"/>
            </a:solidFill>
            <a:prstDash val="solid"/>
            <a:miter/>
            <a:headEnd type="none" w="med" len="med"/>
            <a:tailEnd type="none" w="med" len="med"/>
          </a:ln>
        </p:spPr>
        <p:txBody>
          <a:bodyPr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La fianza se extingue ella misma por los modos generales de extinguirse las obligaciones.</a:t>
            </a:r>
            <a:endParaRPr lang="es-ES_tradnl" altLang="es-CL" sz="1200"/>
          </a:p>
        </p:txBody>
      </p:sp>
      <p:sp>
        <p:nvSpPr>
          <p:cNvPr id="110602" name="Rectangle 28"/>
          <p:cNvSpPr/>
          <p:nvPr/>
        </p:nvSpPr>
        <p:spPr>
          <a:xfrm>
            <a:off x="4283075" y="3830638"/>
            <a:ext cx="1365250"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Relevo de la fianza</a:t>
            </a:r>
            <a:endParaRPr lang="es-ES_tradnl" altLang="es-CL" sz="1200"/>
          </a:p>
        </p:txBody>
      </p:sp>
      <p:sp>
        <p:nvSpPr>
          <p:cNvPr id="110603" name="Rectangle 29"/>
          <p:cNvSpPr/>
          <p:nvPr/>
        </p:nvSpPr>
        <p:spPr>
          <a:xfrm>
            <a:off x="4283075" y="4262438"/>
            <a:ext cx="1609725"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Pérdida de las acciones</a:t>
            </a:r>
            <a:endParaRPr lang="es-ES_tradnl" altLang="es-CL" sz="1200"/>
          </a:p>
        </p:txBody>
      </p:sp>
      <p:sp>
        <p:nvSpPr>
          <p:cNvPr id="110604" name="Rectangle 30"/>
          <p:cNvSpPr/>
          <p:nvPr/>
        </p:nvSpPr>
        <p:spPr>
          <a:xfrm>
            <a:off x="4283075" y="4694238"/>
            <a:ext cx="1146175" cy="277812"/>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Dación en pago</a:t>
            </a:r>
            <a:endParaRPr lang="es-ES_tradnl" altLang="es-CL" sz="1200"/>
          </a:p>
        </p:txBody>
      </p:sp>
      <p:sp>
        <p:nvSpPr>
          <p:cNvPr id="110605" name="Rectangle 31"/>
          <p:cNvSpPr/>
          <p:nvPr/>
        </p:nvSpPr>
        <p:spPr>
          <a:xfrm>
            <a:off x="4283075" y="5127625"/>
            <a:ext cx="822325" cy="277813"/>
          </a:xfrm>
          <a:prstGeom prst="rect">
            <a:avLst/>
          </a:prstGeom>
          <a:noFill/>
          <a:ln w="3175" cap="flat" cmpd="sng">
            <a:solidFill>
              <a:schemeClr val="tx1"/>
            </a:solidFill>
            <a:prstDash val="solid"/>
            <a:miter/>
            <a:headEnd type="none" w="med" len="med"/>
            <a:tailEnd type="none" w="med" len="med"/>
          </a:ln>
        </p:spPr>
        <p:txBody>
          <a:bodyPr wrap="none" anchor="ctr" anchorCtr="0">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t>Confusión</a:t>
            </a:r>
            <a:endParaRPr lang="es-ES_tradnl" altLang="es-CL" sz="1200"/>
          </a:p>
        </p:txBody>
      </p:sp>
      <p:cxnSp>
        <p:nvCxnSpPr>
          <p:cNvPr id="110606" name="AutoShape 32"/>
          <p:cNvCxnSpPr>
            <a:stCxn id="110596" idx="3"/>
            <a:endCxn id="110601" idx="1"/>
          </p:cNvCxnSpPr>
          <p:nvPr/>
        </p:nvCxnSpPr>
        <p:spPr>
          <a:xfrm flipV="1">
            <a:off x="3722688" y="3471863"/>
            <a:ext cx="560387" cy="796925"/>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110607" name="AutoShape 33"/>
          <p:cNvCxnSpPr>
            <a:stCxn id="110596" idx="3"/>
            <a:endCxn id="110602" idx="1"/>
          </p:cNvCxnSpPr>
          <p:nvPr/>
        </p:nvCxnSpPr>
        <p:spPr>
          <a:xfrm flipV="1">
            <a:off x="3722688" y="3970338"/>
            <a:ext cx="560387" cy="298450"/>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110608" name="AutoShape 34"/>
          <p:cNvCxnSpPr>
            <a:stCxn id="110596" idx="3"/>
            <a:endCxn id="110603" idx="1"/>
          </p:cNvCxnSpPr>
          <p:nvPr/>
        </p:nvCxnSpPr>
        <p:spPr>
          <a:xfrm>
            <a:off x="3722688" y="4268788"/>
            <a:ext cx="560387" cy="133350"/>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110609" name="AutoShape 35"/>
          <p:cNvCxnSpPr>
            <a:stCxn id="110596" idx="3"/>
            <a:endCxn id="110604" idx="1"/>
          </p:cNvCxnSpPr>
          <p:nvPr/>
        </p:nvCxnSpPr>
        <p:spPr>
          <a:xfrm>
            <a:off x="3722688" y="4268788"/>
            <a:ext cx="560387" cy="565150"/>
          </a:xfrm>
          <a:prstGeom prst="bentConnector3">
            <a:avLst>
              <a:gd name="adj1" fmla="val 49856"/>
            </a:avLst>
          </a:prstGeom>
          <a:ln w="9525" cap="flat" cmpd="sng">
            <a:solidFill>
              <a:schemeClr val="tx1"/>
            </a:solidFill>
            <a:prstDash val="solid"/>
            <a:miter/>
            <a:headEnd type="none" w="med" len="med"/>
            <a:tailEnd type="none" w="med" len="med"/>
          </a:ln>
        </p:spPr>
      </p:cxnSp>
      <p:cxnSp>
        <p:nvCxnSpPr>
          <p:cNvPr id="110610" name="AutoShape 36"/>
          <p:cNvCxnSpPr>
            <a:stCxn id="110596" idx="3"/>
            <a:endCxn id="110605" idx="1"/>
          </p:cNvCxnSpPr>
          <p:nvPr/>
        </p:nvCxnSpPr>
        <p:spPr>
          <a:xfrm>
            <a:off x="3722688" y="4268788"/>
            <a:ext cx="560387" cy="998537"/>
          </a:xfrm>
          <a:prstGeom prst="bentConnector3">
            <a:avLst>
              <a:gd name="adj1" fmla="val 49856"/>
            </a:avLst>
          </a:prstGeom>
          <a:ln w="9525" cap="flat" cmpd="sng">
            <a:solidFill>
              <a:schemeClr val="tx1"/>
            </a:solidFill>
            <a:prstDash val="solid"/>
            <a:miter/>
            <a:headEnd type="none" w="med" len="med"/>
            <a:tailEnd type="none" w="med" len="med"/>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22530" name="Text Box 2"/>
          <p:cNvSpPr txBox="1"/>
          <p:nvPr/>
        </p:nvSpPr>
        <p:spPr>
          <a:xfrm>
            <a:off x="955675" y="3500438"/>
            <a:ext cx="1552575" cy="733425"/>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400" b="1">
                <a:latin typeface="Arial" panose="020B0604020202020204" pitchFamily="34" charset="0"/>
              </a:rPr>
              <a:t>CONTRATOS</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PRINCIPALES Y</a:t>
            </a:r>
            <a:endParaRPr lang="es-ES_tradnl" altLang="es-CL" sz="1400" b="1">
              <a:latin typeface="Arial" panose="020B0604020202020204" pitchFamily="34" charset="0"/>
            </a:endParaRPr>
          </a:p>
          <a:p>
            <a:pPr marL="0" lvl="0" indent="0">
              <a:spcBef>
                <a:spcPct val="0"/>
              </a:spcBef>
              <a:buNone/>
            </a:pPr>
            <a:r>
              <a:rPr lang="es-ES_tradnl" altLang="es-CL" sz="1400" b="1">
                <a:latin typeface="Arial" panose="020B0604020202020204" pitchFamily="34" charset="0"/>
              </a:rPr>
              <a:t>ACCESORIOS</a:t>
            </a:r>
            <a:endParaRPr lang="es-ES_tradnl" altLang="es-CL" sz="1400">
              <a:latin typeface="Arial" panose="020B0604020202020204" pitchFamily="34" charset="0"/>
            </a:endParaRPr>
          </a:p>
        </p:txBody>
      </p:sp>
      <p:sp>
        <p:nvSpPr>
          <p:cNvPr id="22531" name="Text Box 3"/>
          <p:cNvSpPr txBox="1"/>
          <p:nvPr/>
        </p:nvSpPr>
        <p:spPr>
          <a:xfrm>
            <a:off x="2989263" y="2060575"/>
            <a:ext cx="3382962" cy="1371600"/>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Artículo 1442. </a:t>
            </a:r>
            <a:r>
              <a:rPr lang="es-CL" altLang="es-CL" sz="1400"/>
              <a:t>El contrato es </a:t>
            </a:r>
            <a:r>
              <a:rPr lang="es-CL" altLang="es-CL" sz="1400" i="1"/>
              <a:t>principal</a:t>
            </a:r>
            <a:r>
              <a:rPr lang="es-CL" altLang="es-CL" sz="1400"/>
              <a:t> cuando subsiste por sí mismo sin necesidad de otra convención, y </a:t>
            </a:r>
            <a:r>
              <a:rPr lang="es-CL" altLang="es-CL" sz="1400" i="1"/>
              <a:t>accesorio</a:t>
            </a:r>
            <a:r>
              <a:rPr lang="es-CL" altLang="es-CL" sz="1400"/>
              <a:t>, cuando tiene por objeto asegurar el cumplimiento de una obligación principal, de manera que no pueda subsistir sin ella. </a:t>
            </a:r>
            <a:endParaRPr lang="es-ES_tradnl" altLang="es-CL" sz="1400"/>
          </a:p>
        </p:txBody>
      </p:sp>
      <p:sp>
        <p:nvSpPr>
          <p:cNvPr id="22532" name="Text Box 4"/>
          <p:cNvSpPr txBox="1"/>
          <p:nvPr/>
        </p:nvSpPr>
        <p:spPr>
          <a:xfrm>
            <a:off x="914400" y="7620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Clasificación de los contratos</a:t>
            </a:r>
            <a:endParaRPr lang="es-ES_tradnl" altLang="es-CL" sz="2400" i="1"/>
          </a:p>
        </p:txBody>
      </p:sp>
      <p:sp>
        <p:nvSpPr>
          <p:cNvPr id="22533" name="Text Box 5"/>
          <p:cNvSpPr txBox="1"/>
          <p:nvPr/>
        </p:nvSpPr>
        <p:spPr>
          <a:xfrm>
            <a:off x="2987675" y="4149725"/>
            <a:ext cx="1262063"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IMPORTANCIA</a:t>
            </a:r>
            <a:endParaRPr lang="es-ES_tradnl" altLang="es-CL" sz="1200" b="1">
              <a:latin typeface="Arial" panose="020B0604020202020204" pitchFamily="34" charset="0"/>
            </a:endParaRPr>
          </a:p>
        </p:txBody>
      </p:sp>
      <p:cxnSp>
        <p:nvCxnSpPr>
          <p:cNvPr id="22534" name="AutoShape 6"/>
          <p:cNvCxnSpPr>
            <a:stCxn id="22530" idx="3"/>
            <a:endCxn id="22531" idx="1"/>
          </p:cNvCxnSpPr>
          <p:nvPr/>
        </p:nvCxnSpPr>
        <p:spPr>
          <a:xfrm flipV="1">
            <a:off x="2508250" y="2746375"/>
            <a:ext cx="481013" cy="1120775"/>
          </a:xfrm>
          <a:prstGeom prst="bentConnector3">
            <a:avLst>
              <a:gd name="adj1" fmla="val 49833"/>
            </a:avLst>
          </a:prstGeom>
          <a:ln w="9525" cap="flat" cmpd="sng">
            <a:solidFill>
              <a:schemeClr val="tx1"/>
            </a:solidFill>
            <a:prstDash val="solid"/>
            <a:miter/>
            <a:headEnd type="none" w="med" len="med"/>
            <a:tailEnd type="none" w="med" len="med"/>
          </a:ln>
        </p:spPr>
      </p:cxnSp>
      <p:cxnSp>
        <p:nvCxnSpPr>
          <p:cNvPr id="22535" name="AutoShape 7"/>
          <p:cNvCxnSpPr>
            <a:stCxn id="22530" idx="3"/>
            <a:endCxn id="22533" idx="1"/>
          </p:cNvCxnSpPr>
          <p:nvPr/>
        </p:nvCxnSpPr>
        <p:spPr>
          <a:xfrm>
            <a:off x="2508250" y="3867150"/>
            <a:ext cx="479425" cy="422275"/>
          </a:xfrm>
          <a:prstGeom prst="bentConnector3">
            <a:avLst>
              <a:gd name="adj1" fmla="val 50000"/>
            </a:avLst>
          </a:prstGeom>
          <a:ln w="9525" cap="flat" cmpd="sng">
            <a:solidFill>
              <a:schemeClr val="tx1"/>
            </a:solidFill>
            <a:prstDash val="solid"/>
            <a:miter/>
            <a:headEnd type="none" w="med" len="med"/>
            <a:tailEnd type="none" w="med" len="med"/>
          </a:ln>
        </p:spPr>
      </p:cxnSp>
      <p:sp>
        <p:nvSpPr>
          <p:cNvPr id="22536" name="Text Box 8"/>
          <p:cNvSpPr txBox="1"/>
          <p:nvPr/>
        </p:nvSpPr>
        <p:spPr>
          <a:xfrm>
            <a:off x="2989263" y="5229225"/>
            <a:ext cx="2176462" cy="277813"/>
          </a:xfrm>
          <a:prstGeom prst="rect">
            <a:avLst/>
          </a:prstGeom>
          <a:noFill/>
          <a:ln w="3175"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_tradnl" altLang="es-CL" sz="1200" b="1">
                <a:latin typeface="Arial" panose="020B0604020202020204" pitchFamily="34" charset="0"/>
              </a:rPr>
              <a:t>CONTRATO DEPENDIENTE</a:t>
            </a:r>
            <a:endParaRPr lang="es-ES_tradnl" altLang="es-CL" sz="1200" b="1">
              <a:latin typeface="Arial" panose="020B0604020202020204" pitchFamily="34" charset="0"/>
            </a:endParaRPr>
          </a:p>
        </p:txBody>
      </p:sp>
      <p:cxnSp>
        <p:nvCxnSpPr>
          <p:cNvPr id="22537" name="AutoShape 9"/>
          <p:cNvCxnSpPr>
            <a:stCxn id="22530" idx="3"/>
            <a:endCxn id="22536" idx="1"/>
          </p:cNvCxnSpPr>
          <p:nvPr/>
        </p:nvCxnSpPr>
        <p:spPr>
          <a:xfrm>
            <a:off x="2508250" y="3867150"/>
            <a:ext cx="481013" cy="1501775"/>
          </a:xfrm>
          <a:prstGeom prst="bentConnector3">
            <a:avLst>
              <a:gd name="adj1" fmla="val 49833"/>
            </a:avLst>
          </a:prstGeom>
          <a:ln w="9525" cap="flat" cmpd="sng">
            <a:solidFill>
              <a:schemeClr val="tx1"/>
            </a:solidFill>
            <a:prstDash val="solid"/>
            <a:miter/>
            <a:headEnd type="none" w="med" len="med"/>
            <a:tailEnd type="none" w="med" len="med"/>
          </a:ln>
        </p:spPr>
      </p:cxnSp>
      <p:sp>
        <p:nvSpPr>
          <p:cNvPr id="22538" name="Text Box 10"/>
          <p:cNvSpPr txBox="1"/>
          <p:nvPr/>
        </p:nvSpPr>
        <p:spPr>
          <a:xfrm>
            <a:off x="6732588" y="1895475"/>
            <a:ext cx="2016125" cy="1023938"/>
          </a:xfrm>
          <a:prstGeom prst="rect">
            <a:avLst/>
          </a:prstGeom>
          <a:noFill/>
          <a:ln w="190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r>
              <a:rPr lang="es-ES" altLang="es-CL" sz="1200" b="1" i="1"/>
              <a:t>Contratos principales:</a:t>
            </a:r>
            <a:endParaRPr lang="es-ES" altLang="es-CL" sz="1200" b="1" i="1"/>
          </a:p>
          <a:p>
            <a:pPr marL="0" lvl="0" indent="0">
              <a:spcBef>
                <a:spcPct val="0"/>
              </a:spcBef>
            </a:pPr>
            <a:r>
              <a:rPr lang="es-ES" altLang="es-CL" sz="1200"/>
              <a:t> Matrimonio, compraventa, arrendamiento, </a:t>
            </a:r>
            <a:endParaRPr lang="es-ES" altLang="es-CL" sz="1200"/>
          </a:p>
          <a:p>
            <a:pPr marL="0" lvl="0" indent="0">
              <a:spcBef>
                <a:spcPct val="0"/>
              </a:spcBef>
              <a:buNone/>
            </a:pPr>
            <a:r>
              <a:rPr lang="es-ES" altLang="es-CL" sz="1200" b="1" i="1"/>
              <a:t>Contratos accesorios</a:t>
            </a:r>
            <a:endParaRPr lang="es-ES" altLang="es-CL" sz="1200" b="1" i="1"/>
          </a:p>
          <a:p>
            <a:pPr marL="0" lvl="0" indent="0">
              <a:spcBef>
                <a:spcPct val="0"/>
              </a:spcBef>
            </a:pPr>
            <a:r>
              <a:rPr lang="es-ES" altLang="es-CL" sz="1200"/>
              <a:t> Fianza, prenda, hipoteca</a:t>
            </a:r>
            <a:endParaRPr lang="es-ES" altLang="es-CL" sz="1200"/>
          </a:p>
        </p:txBody>
      </p:sp>
      <p:sp>
        <p:nvSpPr>
          <p:cNvPr id="22539" name="Oval 11"/>
          <p:cNvSpPr/>
          <p:nvPr/>
        </p:nvSpPr>
        <p:spPr>
          <a:xfrm>
            <a:off x="6227763" y="3933825"/>
            <a:ext cx="1657350" cy="1079500"/>
          </a:xfrm>
          <a:prstGeom prst="ellipse">
            <a:avLst/>
          </a:prstGeom>
          <a:solidFill>
            <a:srgbClr val="FF6600"/>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22540" name="Oval 12"/>
          <p:cNvSpPr/>
          <p:nvPr/>
        </p:nvSpPr>
        <p:spPr>
          <a:xfrm>
            <a:off x="6588125" y="5445125"/>
            <a:ext cx="936625" cy="576263"/>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
        <p:nvSpPr>
          <p:cNvPr id="22541" name="AutoShape 13"/>
          <p:cNvSpPr/>
          <p:nvPr/>
        </p:nvSpPr>
        <p:spPr>
          <a:xfrm>
            <a:off x="6804025" y="4746625"/>
            <a:ext cx="504825" cy="863600"/>
          </a:xfrm>
          <a:prstGeom prst="upArrow">
            <a:avLst>
              <a:gd name="adj1" fmla="val 50000"/>
              <a:gd name="adj2" fmla="val 42767"/>
            </a:avLst>
          </a:prstGeom>
          <a:solidFill>
            <a:srgbClr val="0000FF"/>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spcBef>
                <a:spcPct val="0"/>
              </a:spcBef>
              <a:buNone/>
            </a:pPr>
            <a:endParaRPr lang="es-CL" altLang="es-CL" sz="240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1617"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11618" name="Rectangle 2"/>
          <p:cNvSpPr/>
          <p:nvPr/>
        </p:nvSpPr>
        <p:spPr>
          <a:xfrm>
            <a:off x="520700" y="533400"/>
            <a:ext cx="8077200" cy="5670550"/>
          </a:xfrm>
          <a:prstGeom prst="rect">
            <a:avLst/>
          </a:prstGeom>
          <a:noFill/>
          <a:ln w="76200" cap="flat" cmpd="tri">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5500"/>
          </a:p>
          <a:p>
            <a:pPr marL="0" lvl="0" indent="0" algn="ctr">
              <a:spcBef>
                <a:spcPct val="0"/>
              </a:spcBef>
              <a:buNone/>
            </a:pPr>
            <a:r>
              <a:rPr lang="es-ES_tradnl" altLang="es-CL" sz="5500"/>
              <a:t>Contratos</a:t>
            </a:r>
            <a:endParaRPr lang="es-ES_tradnl" altLang="es-CL" sz="5500"/>
          </a:p>
          <a:p>
            <a:pPr marL="0" lvl="0" indent="0" algn="ctr">
              <a:spcBef>
                <a:spcPct val="0"/>
              </a:spcBef>
              <a:buNone/>
            </a:pPr>
            <a:r>
              <a:rPr lang="es-ES_tradnl" altLang="es-CL" sz="5500"/>
              <a:t>aleatorios</a:t>
            </a: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1000"/>
          </a:p>
          <a:p>
            <a:pPr marL="0" lvl="0" indent="0" algn="ctr">
              <a:spcBef>
                <a:spcPct val="0"/>
              </a:spcBef>
              <a:buNone/>
            </a:pPr>
            <a:endParaRPr lang="es-ES_tradnl" altLang="es-CL" sz="6600"/>
          </a:p>
          <a:p>
            <a:pPr marL="0" lvl="0" indent="0" algn="ctr">
              <a:spcBef>
                <a:spcPct val="0"/>
              </a:spcBef>
              <a:buNone/>
            </a:pPr>
            <a:endParaRPr lang="es-ES_tradnl" altLang="es-CL" sz="40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41" name="3 Marcador de número de diapositiva"/>
          <p:cNvSpPr txBox="1">
            <a:spLocks noGrp="1"/>
          </p:cNvSpPr>
          <p:nvPr>
            <p:ph type="sldNum" sz="quarter" idx="12"/>
          </p:nvPr>
        </p:nvSpPr>
        <p:spPr>
          <a:ln/>
        </p:spPr>
        <p:txBody>
          <a:bodyPr/>
          <a:p>
            <a:pPr marL="0" indent="0" algn="r">
              <a:spcBef>
                <a:spcPct val="0"/>
              </a:spcBef>
              <a:buNone/>
            </a:pPr>
            <a:fld id="{9A0DB2DC-4C9A-4742-B13C-FB6460FD3503}" type="slidenum">
              <a:rPr lang="es-ES_tradnl" altLang="es-CL" sz="1400"/>
            </a:fld>
            <a:endParaRPr lang="es-ES_tradnl" altLang="es-CL" sz="1400"/>
          </a:p>
        </p:txBody>
      </p:sp>
      <p:sp>
        <p:nvSpPr>
          <p:cNvPr id="112642" name="Text Box 2"/>
          <p:cNvSpPr txBox="1"/>
          <p:nvPr/>
        </p:nvSpPr>
        <p:spPr>
          <a:xfrm>
            <a:off x="838200" y="838200"/>
            <a:ext cx="7620000" cy="514350"/>
          </a:xfrm>
          <a:prstGeom prst="rect">
            <a:avLst/>
          </a:prstGeom>
          <a:noFill/>
          <a:ln w="5715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2400" i="1"/>
              <a:t>Contratos aleatorios</a:t>
            </a:r>
            <a:endParaRPr lang="es-ES_tradnl" altLang="es-CL" sz="2400" i="1"/>
          </a:p>
        </p:txBody>
      </p:sp>
      <p:sp>
        <p:nvSpPr>
          <p:cNvPr id="112643" name="Text Box 3"/>
          <p:cNvSpPr txBox="1"/>
          <p:nvPr/>
        </p:nvSpPr>
        <p:spPr>
          <a:xfrm>
            <a:off x="2601913" y="2662238"/>
            <a:ext cx="646112"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Juego</a:t>
            </a:r>
            <a:endParaRPr lang="es-ES_tradnl" altLang="es-CL" sz="2000" b="1">
              <a:latin typeface="Arial" panose="020B0604020202020204" pitchFamily="34" charset="0"/>
            </a:endParaRPr>
          </a:p>
        </p:txBody>
      </p:sp>
      <p:sp>
        <p:nvSpPr>
          <p:cNvPr id="112644" name="Text Box 4"/>
          <p:cNvSpPr txBox="1"/>
          <p:nvPr/>
        </p:nvSpPr>
        <p:spPr>
          <a:xfrm>
            <a:off x="457200" y="3721100"/>
            <a:ext cx="1458913" cy="469900"/>
          </a:xfrm>
          <a:prstGeom prst="rect">
            <a:avLst/>
          </a:prstGeom>
          <a:noFill/>
          <a:ln w="12700"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Contratos aleatorios </a:t>
            </a:r>
            <a:endParaRPr lang="es-ES_tradnl" altLang="es-CL" sz="1200" b="1">
              <a:latin typeface="Arial" panose="020B0604020202020204" pitchFamily="34" charset="0"/>
            </a:endParaRPr>
          </a:p>
        </p:txBody>
      </p:sp>
      <p:cxnSp>
        <p:nvCxnSpPr>
          <p:cNvPr id="112645" name="AutoShape 5"/>
          <p:cNvCxnSpPr>
            <a:stCxn id="112644" idx="3"/>
            <a:endCxn id="112643" idx="1"/>
          </p:cNvCxnSpPr>
          <p:nvPr/>
        </p:nvCxnSpPr>
        <p:spPr>
          <a:xfrm flipV="1">
            <a:off x="1916113" y="2806700"/>
            <a:ext cx="685800" cy="1149350"/>
          </a:xfrm>
          <a:prstGeom prst="bentConnector3">
            <a:avLst>
              <a:gd name="adj1" fmla="val 50000"/>
            </a:avLst>
          </a:prstGeom>
          <a:ln w="9525" cap="flat" cmpd="sng">
            <a:solidFill>
              <a:schemeClr val="tx1"/>
            </a:solidFill>
            <a:prstDash val="solid"/>
            <a:miter/>
            <a:headEnd type="none" w="med" len="med"/>
            <a:tailEnd type="none" w="med" len="med"/>
          </a:ln>
        </p:spPr>
      </p:cxnSp>
      <p:sp>
        <p:nvSpPr>
          <p:cNvPr id="112646" name="Text Box 6"/>
          <p:cNvSpPr txBox="1"/>
          <p:nvPr/>
        </p:nvSpPr>
        <p:spPr>
          <a:xfrm>
            <a:off x="4083050" y="2192338"/>
            <a:ext cx="1555750"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solidFill>
                  <a:srgbClr val="000000"/>
                </a:solidFill>
                <a:latin typeface="Arial" panose="020B0604020202020204" pitchFamily="34" charset="0"/>
              </a:rPr>
              <a:t>Ilícitos o de azar</a:t>
            </a:r>
            <a:endParaRPr lang="es-ES_tradnl" altLang="es-CL" sz="2400" b="1">
              <a:solidFill>
                <a:srgbClr val="000000"/>
              </a:solidFill>
              <a:latin typeface="Arial" panose="020B0604020202020204" pitchFamily="34" charset="0"/>
            </a:endParaRPr>
          </a:p>
        </p:txBody>
      </p:sp>
      <p:sp>
        <p:nvSpPr>
          <p:cNvPr id="112647" name="Text Box 7"/>
          <p:cNvSpPr txBox="1"/>
          <p:nvPr/>
        </p:nvSpPr>
        <p:spPr>
          <a:xfrm>
            <a:off x="4083050" y="3225800"/>
            <a:ext cx="717550"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solidFill>
                  <a:srgbClr val="000000"/>
                </a:solidFill>
                <a:latin typeface="Arial" panose="020B0604020202020204" pitchFamily="34" charset="0"/>
              </a:rPr>
              <a:t>Lícitos</a:t>
            </a:r>
            <a:endParaRPr lang="es-ES_tradnl" altLang="es-CL" sz="1200" b="1">
              <a:solidFill>
                <a:srgbClr val="000000"/>
              </a:solidFill>
              <a:latin typeface="Arial" panose="020B0604020202020204" pitchFamily="34" charset="0"/>
            </a:endParaRPr>
          </a:p>
        </p:txBody>
      </p:sp>
      <p:sp>
        <p:nvSpPr>
          <p:cNvPr id="112648" name="Text Box 8"/>
          <p:cNvSpPr txBox="1"/>
          <p:nvPr/>
        </p:nvSpPr>
        <p:spPr>
          <a:xfrm>
            <a:off x="5735638" y="2784475"/>
            <a:ext cx="2265362"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 predominio de inteligencia</a:t>
            </a:r>
            <a:endParaRPr lang="es-ES_tradnl" altLang="es-CL" sz="1200">
              <a:solidFill>
                <a:srgbClr val="000000"/>
              </a:solidFill>
            </a:endParaRPr>
          </a:p>
        </p:txBody>
      </p:sp>
      <p:sp>
        <p:nvSpPr>
          <p:cNvPr id="112649" name="Text Box 9"/>
          <p:cNvSpPr txBox="1"/>
          <p:nvPr/>
        </p:nvSpPr>
        <p:spPr>
          <a:xfrm>
            <a:off x="5735638" y="3725863"/>
            <a:ext cx="2874962"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a:solidFill>
                  <a:srgbClr val="000000"/>
                </a:solidFill>
              </a:rPr>
              <a:t>Con predominio destreza física o corporal</a:t>
            </a:r>
            <a:endParaRPr lang="es-ES_tradnl" altLang="es-CL" sz="1200">
              <a:solidFill>
                <a:srgbClr val="000000"/>
              </a:solidFill>
            </a:endParaRPr>
          </a:p>
        </p:txBody>
      </p:sp>
      <p:cxnSp>
        <p:nvCxnSpPr>
          <p:cNvPr id="112650" name="AutoShape 10"/>
          <p:cNvCxnSpPr>
            <a:stCxn id="112643" idx="3"/>
            <a:endCxn id="112647" idx="1"/>
          </p:cNvCxnSpPr>
          <p:nvPr/>
        </p:nvCxnSpPr>
        <p:spPr>
          <a:xfrm>
            <a:off x="3248025" y="2806700"/>
            <a:ext cx="835025" cy="558800"/>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12651" name="AutoShape 11"/>
          <p:cNvCxnSpPr>
            <a:stCxn id="112643" idx="3"/>
            <a:endCxn id="112646" idx="1"/>
          </p:cNvCxnSpPr>
          <p:nvPr/>
        </p:nvCxnSpPr>
        <p:spPr>
          <a:xfrm flipV="1">
            <a:off x="3248025" y="2332038"/>
            <a:ext cx="835025" cy="474662"/>
          </a:xfrm>
          <a:prstGeom prst="bentConnector3">
            <a:avLst>
              <a:gd name="adj1" fmla="val 50000"/>
            </a:avLst>
          </a:prstGeom>
          <a:ln w="9525" cap="flat" cmpd="sng">
            <a:solidFill>
              <a:schemeClr val="tx1"/>
            </a:solidFill>
            <a:prstDash val="solid"/>
            <a:miter/>
            <a:headEnd type="none" w="med" len="med"/>
            <a:tailEnd type="none" w="med" len="med"/>
          </a:ln>
        </p:spPr>
      </p:cxnSp>
      <p:cxnSp>
        <p:nvCxnSpPr>
          <p:cNvPr id="112652" name="AutoShape 12"/>
          <p:cNvCxnSpPr>
            <a:stCxn id="112647" idx="3"/>
            <a:endCxn id="112648" idx="1"/>
          </p:cNvCxnSpPr>
          <p:nvPr/>
        </p:nvCxnSpPr>
        <p:spPr>
          <a:xfrm flipV="1">
            <a:off x="4800600" y="2924175"/>
            <a:ext cx="935038" cy="441325"/>
          </a:xfrm>
          <a:prstGeom prst="bentConnector3">
            <a:avLst>
              <a:gd name="adj1" fmla="val 49917"/>
            </a:avLst>
          </a:prstGeom>
          <a:ln w="9525" cap="flat" cmpd="sng">
            <a:solidFill>
              <a:schemeClr val="tx1"/>
            </a:solidFill>
            <a:prstDash val="solid"/>
            <a:miter/>
            <a:headEnd type="none" w="med" len="med"/>
            <a:tailEnd type="none" w="med" len="med"/>
          </a:ln>
        </p:spPr>
      </p:cxnSp>
      <p:cxnSp>
        <p:nvCxnSpPr>
          <p:cNvPr id="112653" name="AutoShape 13"/>
          <p:cNvCxnSpPr>
            <a:stCxn id="112647" idx="3"/>
            <a:endCxn id="112649" idx="1"/>
          </p:cNvCxnSpPr>
          <p:nvPr/>
        </p:nvCxnSpPr>
        <p:spPr>
          <a:xfrm>
            <a:off x="4800600" y="3365500"/>
            <a:ext cx="935038" cy="500063"/>
          </a:xfrm>
          <a:prstGeom prst="bentConnector3">
            <a:avLst>
              <a:gd name="adj1" fmla="val 49917"/>
            </a:avLst>
          </a:prstGeom>
          <a:ln w="9525" cap="flat" cmpd="sng">
            <a:solidFill>
              <a:schemeClr val="tx1"/>
            </a:solidFill>
            <a:prstDash val="solid"/>
            <a:miter/>
            <a:headEnd type="none" w="med" len="med"/>
            <a:tailEnd type="none" w="med" len="med"/>
          </a:ln>
        </p:spPr>
      </p:cxnSp>
      <p:sp>
        <p:nvSpPr>
          <p:cNvPr id="112654" name="Text Box 14"/>
          <p:cNvSpPr txBox="1"/>
          <p:nvPr/>
        </p:nvSpPr>
        <p:spPr>
          <a:xfrm>
            <a:off x="2601913" y="4919663"/>
            <a:ext cx="796925" cy="287337"/>
          </a:xfrm>
          <a:prstGeom prst="rect">
            <a:avLst/>
          </a:prstGeom>
          <a:noFill/>
          <a:ln w="12700" cap="flat" cmpd="sng">
            <a:solidFill>
              <a:schemeClr val="tx1"/>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latin typeface="Arial" panose="020B0604020202020204" pitchFamily="34" charset="0"/>
              </a:rPr>
              <a:t>Apuesta</a:t>
            </a:r>
            <a:endParaRPr lang="es-ES_tradnl" altLang="es-CL" sz="2000" b="1">
              <a:latin typeface="Arial" panose="020B0604020202020204" pitchFamily="34" charset="0"/>
            </a:endParaRPr>
          </a:p>
        </p:txBody>
      </p:sp>
      <p:cxnSp>
        <p:nvCxnSpPr>
          <p:cNvPr id="112655" name="AutoShape 15"/>
          <p:cNvCxnSpPr>
            <a:stCxn id="112644" idx="3"/>
            <a:endCxn id="112654" idx="1"/>
          </p:cNvCxnSpPr>
          <p:nvPr/>
        </p:nvCxnSpPr>
        <p:spPr>
          <a:xfrm>
            <a:off x="1916113" y="3956050"/>
            <a:ext cx="685800" cy="1108075"/>
          </a:xfrm>
          <a:prstGeom prst="bentConnector3">
            <a:avLst>
              <a:gd name="adj1" fmla="val 50000"/>
            </a:avLst>
          </a:prstGeom>
          <a:ln w="9525" cap="flat" cmpd="sng">
            <a:solidFill>
              <a:schemeClr val="tx1"/>
            </a:solidFill>
            <a:prstDash val="solid"/>
            <a:miter/>
            <a:headEnd type="none" w="med" len="med"/>
            <a:tailEnd type="none" w="med" len="med"/>
          </a:ln>
        </p:spPr>
      </p:cxnSp>
      <p:sp>
        <p:nvSpPr>
          <p:cNvPr id="112656" name="Text Box 16"/>
          <p:cNvSpPr txBox="1"/>
          <p:nvPr/>
        </p:nvSpPr>
        <p:spPr>
          <a:xfrm>
            <a:off x="3962400" y="4613275"/>
            <a:ext cx="1182688" cy="277813"/>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solidFill>
                  <a:srgbClr val="000000"/>
                </a:solidFill>
                <a:latin typeface="Arial" panose="020B0604020202020204" pitchFamily="34" charset="0"/>
              </a:rPr>
              <a:t>Ilícita</a:t>
            </a:r>
            <a:endParaRPr lang="es-ES_tradnl" altLang="es-CL" sz="2400">
              <a:solidFill>
                <a:srgbClr val="000000"/>
              </a:solidFill>
            </a:endParaRPr>
          </a:p>
        </p:txBody>
      </p:sp>
      <p:sp>
        <p:nvSpPr>
          <p:cNvPr id="112657" name="Text Box 17"/>
          <p:cNvSpPr txBox="1"/>
          <p:nvPr/>
        </p:nvSpPr>
        <p:spPr>
          <a:xfrm>
            <a:off x="3968750" y="5268913"/>
            <a:ext cx="1176338" cy="277812"/>
          </a:xfrm>
          <a:prstGeom prst="rect">
            <a:avLst/>
          </a:prstGeom>
          <a:noFill/>
          <a:ln w="3175" cap="flat" cmpd="sng">
            <a:solidFill>
              <a:schemeClr val="tx1"/>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a:solidFill>
                  <a:srgbClr val="000000"/>
                </a:solidFill>
                <a:latin typeface="Arial" panose="020B0604020202020204" pitchFamily="34" charset="0"/>
              </a:rPr>
              <a:t>Lícita</a:t>
            </a:r>
            <a:endParaRPr lang="es-ES_tradnl" altLang="es-CL" sz="1200">
              <a:solidFill>
                <a:srgbClr val="000000"/>
              </a:solidFill>
            </a:endParaRPr>
          </a:p>
        </p:txBody>
      </p:sp>
      <p:cxnSp>
        <p:nvCxnSpPr>
          <p:cNvPr id="112658" name="AutoShape 18"/>
          <p:cNvCxnSpPr>
            <a:stCxn id="112654" idx="3"/>
            <a:endCxn id="112656" idx="1"/>
          </p:cNvCxnSpPr>
          <p:nvPr/>
        </p:nvCxnSpPr>
        <p:spPr>
          <a:xfrm flipV="1">
            <a:off x="3398838" y="4752975"/>
            <a:ext cx="563562" cy="311150"/>
          </a:xfrm>
          <a:prstGeom prst="bentConnector3">
            <a:avLst>
              <a:gd name="adj1" fmla="val 49861"/>
            </a:avLst>
          </a:prstGeom>
          <a:ln w="9525" cap="flat" cmpd="sng">
            <a:solidFill>
              <a:schemeClr val="tx1"/>
            </a:solidFill>
            <a:prstDash val="solid"/>
            <a:miter/>
            <a:headEnd type="none" w="med" len="med"/>
            <a:tailEnd type="none" w="med" len="med"/>
          </a:ln>
        </p:spPr>
      </p:cxnSp>
      <p:cxnSp>
        <p:nvCxnSpPr>
          <p:cNvPr id="112659" name="AutoShape 19"/>
          <p:cNvCxnSpPr>
            <a:stCxn id="112654" idx="3"/>
            <a:endCxn id="112657" idx="1"/>
          </p:cNvCxnSpPr>
          <p:nvPr/>
        </p:nvCxnSpPr>
        <p:spPr>
          <a:xfrm>
            <a:off x="3398838" y="5064125"/>
            <a:ext cx="569912" cy="344488"/>
          </a:xfrm>
          <a:prstGeom prst="bentConnector3">
            <a:avLst>
              <a:gd name="adj1" fmla="val 49861"/>
            </a:avLst>
          </a:prstGeom>
          <a:ln w="9525" cap="flat" cmpd="sng">
            <a:solidFill>
              <a:schemeClr val="tx1"/>
            </a:solidFill>
            <a:prstDash val="solid"/>
            <a:miter/>
            <a:headEnd type="none" w="med" len="med"/>
            <a:tailEnd type="none" w="med" len="med"/>
          </a:ln>
        </p:spPr>
      </p:cxnSp>
      <p:sp>
        <p:nvSpPr>
          <p:cNvPr id="112660" name="Rectangle 20"/>
          <p:cNvSpPr/>
          <p:nvPr/>
        </p:nvSpPr>
        <p:spPr>
          <a:xfrm>
            <a:off x="5203825" y="5287963"/>
            <a:ext cx="1636713"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i="1">
                <a:solidFill>
                  <a:srgbClr val="000000"/>
                </a:solidFill>
              </a:rPr>
              <a:t>Obligaciones naturales</a:t>
            </a:r>
            <a:endParaRPr lang="es-ES_tradnl" altLang="es-CL" sz="1200" b="1" i="1">
              <a:solidFill>
                <a:srgbClr val="000000"/>
              </a:solidFill>
            </a:endParaRPr>
          </a:p>
        </p:txBody>
      </p:sp>
      <p:sp>
        <p:nvSpPr>
          <p:cNvPr id="112661" name="Rectangle 21"/>
          <p:cNvSpPr/>
          <p:nvPr/>
        </p:nvSpPr>
        <p:spPr>
          <a:xfrm>
            <a:off x="6059488" y="3097213"/>
            <a:ext cx="1636712"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i="1">
                <a:solidFill>
                  <a:srgbClr val="000000"/>
                </a:solidFill>
              </a:rPr>
              <a:t>Obligaciones naturales</a:t>
            </a:r>
            <a:endParaRPr lang="es-ES_tradnl" altLang="es-CL" sz="1200" b="1" i="1">
              <a:solidFill>
                <a:srgbClr val="000000"/>
              </a:solidFill>
            </a:endParaRPr>
          </a:p>
        </p:txBody>
      </p:sp>
      <p:sp>
        <p:nvSpPr>
          <p:cNvPr id="112662" name="Rectangle 22"/>
          <p:cNvSpPr/>
          <p:nvPr/>
        </p:nvSpPr>
        <p:spPr>
          <a:xfrm>
            <a:off x="6096000" y="4056063"/>
            <a:ext cx="1436688" cy="274637"/>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es-ES_tradnl" altLang="es-CL" sz="1200" b="1" i="1">
                <a:solidFill>
                  <a:srgbClr val="000000"/>
                </a:solidFill>
              </a:rPr>
              <a:t>Obligaciones civiles</a:t>
            </a:r>
            <a:endParaRPr lang="es-ES_tradnl" altLang="es-CL" sz="1200" b="1" i="1">
              <a:solidFill>
                <a:srgbClr val="000000"/>
              </a:solidFill>
            </a:endParaRP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s-ES_tradnl"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s-ES_tradnl"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36914</Words>
  <Application>WPS Presentation</Application>
  <PresentationFormat>Presentación en pantalla (4:3)</PresentationFormat>
  <Paragraphs>2502</Paragraphs>
  <Slides>91</Slides>
  <Notes>7</Notes>
  <HiddenSlides>1</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91</vt:i4>
      </vt:variant>
    </vt:vector>
  </HeadingPairs>
  <TitlesOfParts>
    <vt:vector size="98" baseType="lpstr">
      <vt:lpstr>Arial</vt:lpstr>
      <vt:lpstr>SimSun</vt:lpstr>
      <vt:lpstr>Wingdings</vt:lpstr>
      <vt:lpstr>Times New Roman</vt:lpstr>
      <vt:lpstr>Microsoft YaHei</vt:lpstr>
      <vt:lpstr>Arial Unicode MS</vt:lpstr>
      <vt:lpstr>Diseño predeterminado</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Carlos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Carlos</dc:creator>
  <cp:lastModifiedBy>user</cp:lastModifiedBy>
  <cp:revision>49</cp:revision>
  <dcterms:created xsi:type="dcterms:W3CDTF">2007-09-17T21:54:30Z</dcterms:created>
  <dcterms:modified xsi:type="dcterms:W3CDTF">2024-04-17T22:34:32Z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CFE7C093B1A643A8A5A4781FA1E9FD43_13</vt:lpwstr>
  </property>
  <property fmtid="{D5CDD505-2E9C-101B-9397-08002B2CF9AE}" pid="3" name="KSOProductBuildVer">
    <vt:lpwstr>3082-12.2.0.13538</vt:lpwstr>
  </property>
</Properties>
</file>